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488" r:id="rId3"/>
    <p:sldId id="489" r:id="rId4"/>
    <p:sldId id="444" r:id="rId5"/>
    <p:sldId id="272" r:id="rId6"/>
    <p:sldId id="445" r:id="rId7"/>
    <p:sldId id="335" r:id="rId8"/>
    <p:sldId id="497" r:id="rId9"/>
    <p:sldId id="454" r:id="rId10"/>
    <p:sldId id="463" r:id="rId11"/>
    <p:sldId id="498" r:id="rId12"/>
    <p:sldId id="507" r:id="rId13"/>
    <p:sldId id="499" r:id="rId14"/>
    <p:sldId id="500" r:id="rId15"/>
    <p:sldId id="493" r:id="rId16"/>
    <p:sldId id="496" r:id="rId17"/>
    <p:sldId id="495" r:id="rId18"/>
    <p:sldId id="494" r:id="rId19"/>
    <p:sldId id="492" r:id="rId20"/>
    <p:sldId id="508" r:id="rId21"/>
    <p:sldId id="509" r:id="rId22"/>
    <p:sldId id="490" r:id="rId23"/>
    <p:sldId id="491" r:id="rId24"/>
    <p:sldId id="2147480842" r:id="rId25"/>
    <p:sldId id="478" r:id="rId26"/>
    <p:sldId id="415" r:id="rId27"/>
    <p:sldId id="347" r:id="rId28"/>
    <p:sldId id="348" r:id="rId29"/>
    <p:sldId id="349" r:id="rId30"/>
    <p:sldId id="350" r:id="rId31"/>
    <p:sldId id="351" r:id="rId32"/>
    <p:sldId id="467" r:id="rId33"/>
    <p:sldId id="468" r:id="rId34"/>
    <p:sldId id="469" r:id="rId35"/>
    <p:sldId id="466" r:id="rId36"/>
    <p:sldId id="479" r:id="rId37"/>
    <p:sldId id="471" r:id="rId38"/>
    <p:sldId id="480" r:id="rId39"/>
    <p:sldId id="482" r:id="rId40"/>
    <p:sldId id="473" r:id="rId41"/>
    <p:sldId id="465" r:id="rId42"/>
    <p:sldId id="510" r:id="rId43"/>
    <p:sldId id="511" r:id="rId44"/>
    <p:sldId id="470" r:id="rId45"/>
    <p:sldId id="512" r:id="rId46"/>
    <p:sldId id="2147480837" r:id="rId47"/>
    <p:sldId id="475" r:id="rId48"/>
    <p:sldId id="504" r:id="rId49"/>
    <p:sldId id="2147480839" r:id="rId50"/>
    <p:sldId id="2147480838" r:id="rId51"/>
    <p:sldId id="502" r:id="rId52"/>
    <p:sldId id="2147480843" r:id="rId5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4A4"/>
    <a:srgbClr val="33CCFF"/>
    <a:srgbClr val="0F96E9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0" autoAdjust="0"/>
    <p:restoredTop sz="95926" autoAdjust="0"/>
  </p:normalViewPr>
  <p:slideViewPr>
    <p:cSldViewPr snapToGrid="0">
      <p:cViewPr varScale="1">
        <p:scale>
          <a:sx n="85" d="100"/>
          <a:sy n="85" d="100"/>
        </p:scale>
        <p:origin x="77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9913E479-9B94-4CA4-B845-FFA8E09AEEC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F9F0AE8-4250-4506-AF95-28B040C4410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CE952461-B00D-4DC6-8DA1-8A02463A63E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10B5844A-D57A-4445-818E-73A79F86319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7A8AD1F-9E30-4DA7-95A4-D104ABFAB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A207C-BCE8-46A3-9164-4305172D54EF}" type="datetimeFigureOut">
              <a:rPr lang="en-SG" smtClean="0"/>
              <a:t>15/5/2025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051C3-9F9D-4DB7-9C88-DD6A93B123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4993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051C3-9F9D-4DB7-9C88-DD6A93B123F1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5431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3A7B18-B11C-4A9C-BF4E-D93B3C7AE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E9AB46-3D1E-4768-A719-6995C2D3E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B84773-3C1A-46D6-8CFA-C5FA33322F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E6A6F-E59C-4A06-8691-74BA18BA8A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8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708DAF-80FB-447B-8386-4D59E0175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B667F2-350A-44AA-B58B-66F46392B7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AA5A1B-BECA-49C6-B607-2FE2248787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62C67-A258-4561-88BF-57D0792F4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79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0"/>
            <a:ext cx="207645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07695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90FBA7-DA7A-4D36-B9B0-25CDD1F6C7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1283F0-EB77-4CCE-BA08-322886C05B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16BBE9-E364-435B-B0B9-7E6DBD7170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C25C6-0FB9-45CE-9342-1AC918801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88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05B63-FBE5-4FD8-AD70-BBD0EB42ED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D01A49-1A27-4FE8-B23C-114665866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58BEFD-3776-4DE6-B3CB-52E0BBA559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A58C-D26A-453E-AA5D-1D92C69D2C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92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0DC019-EA8B-4F2E-8F20-8E27D17D52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5D311B-26AE-4F06-B9D4-9583FA21E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083518-3507-4A0D-916F-F88713D27D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357CA-FEDC-4986-876D-D9F3D62A69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3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7F0CA-7D0B-42DB-9FAE-16AC32E59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590AC6-D691-4EF1-ABF7-FCCC90BCE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1C1047-22E3-466A-BAC2-F455AA2AC7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20906-9FEF-4C1B-A7D7-353CC182DC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28424DD-43EC-4B61-B520-D828C962F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CEFFF71-1AF0-4849-9924-90910F3B1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D84B43-1ECD-4809-A67D-A7C5B0F83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01F1-35F9-4EB5-B997-8C3E1D01E7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33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929DFB-B0F4-49E9-9106-6512243465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9C0C33-F116-4C81-8012-D43E3B5175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796691-5D7F-4EBA-9BF4-12A5436C1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9F69-18F8-49F9-AC28-432484FA9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39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ED8AF4-4951-4370-A9E3-DA7122C6D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9A2BA4-44E3-4993-86DC-557D76DE3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6CB9E4-0C3A-43EE-92ED-9CB18D4A3E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7D657-ACE2-4804-9D0C-40C4D8841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76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6E9325-1042-42AE-90BF-7D52221C6B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553C7F-EAEC-47BC-9EF1-7DCEF910E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5DDBD4-EB10-452A-8E84-CBFE279FFE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780C1-D68C-4B5E-89A9-7690E70AC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18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BC6CEB-8F0B-4D7B-AAF4-7D91DB438D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790B2-F520-487C-B9AC-28D3F188C3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3918A-C9B4-4A5A-8ABB-0A24A86BE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F2884-1803-4270-9F84-FC5793083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79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63720C4-8958-4E8A-82E7-13B3E3D20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CC48FC-2016-4DF1-9880-BA65635AD6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0A8122-1CC1-440F-BEBA-B2C7B10105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BECC7A1-BADD-48A7-8975-CF67573B6B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8865AD0-D64E-44BD-88E3-532303C67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3421A514-EE96-467C-8172-7B47AC590F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9600" y="6248400"/>
            <a:ext cx="914400" cy="6096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31" name="Rectangle 10">
            <a:extLst>
              <a:ext uri="{FF2B5EF4-FFF2-40B4-BE49-F238E27FC236}">
                <a16:creationId xmlns:a16="http://schemas.microsoft.com/office/drawing/2014/main" id="{39269B46-6EBD-4569-B921-4E4E11870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400"/>
          </a:p>
        </p:txBody>
      </p:sp>
      <p:sp>
        <p:nvSpPr>
          <p:cNvPr id="1032" name="Rectangle 11">
            <a:extLst>
              <a:ext uri="{FF2B5EF4-FFF2-40B4-BE49-F238E27FC236}">
                <a16:creationId xmlns:a16="http://schemas.microsoft.com/office/drawing/2014/main" id="{8C2A4E93-CFD5-469F-B65C-EE758E347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400"/>
          </a:p>
        </p:txBody>
      </p:sp>
      <p:sp>
        <p:nvSpPr>
          <p:cNvPr id="1033" name="Rectangle 12">
            <a:extLst>
              <a:ext uri="{FF2B5EF4-FFF2-40B4-BE49-F238E27FC236}">
                <a16:creationId xmlns:a16="http://schemas.microsoft.com/office/drawing/2014/main" id="{09787CBB-219D-4CFC-8EBB-244E74BF1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1D3BFF74-35FF-4E77-8DB6-01C1F8CFB6E1}" type="slidenum">
              <a:rPr lang="en-US" altLang="en-US" sz="1400" smtClean="0"/>
              <a:pPr algn="r" eaLnBrk="1" hangingPunct="1">
                <a:defRPr/>
              </a:pPr>
              <a:t>‹#›</a:t>
            </a:fld>
            <a:endParaRPr lang="en-US" altLang="en-US" sz="1400"/>
          </a:p>
        </p:txBody>
      </p:sp>
      <p:sp>
        <p:nvSpPr>
          <p:cNvPr id="1034" name="Rectangle 13">
            <a:extLst>
              <a:ext uri="{FF2B5EF4-FFF2-40B4-BE49-F238E27FC236}">
                <a16:creationId xmlns:a16="http://schemas.microsoft.com/office/drawing/2014/main" id="{355EC89C-0D4B-47C2-A7D4-8FBFF9067D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35" name="Rectangle 14">
            <a:extLst>
              <a:ext uri="{FF2B5EF4-FFF2-40B4-BE49-F238E27FC236}">
                <a16:creationId xmlns:a16="http://schemas.microsoft.com/office/drawing/2014/main" id="{E4699AFB-D8B5-48CF-AF31-A6B1E9A1DF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8788" y="38100"/>
            <a:ext cx="344805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Lithium Niobate Thematic School (May, 2025)</a:t>
            </a:r>
          </a:p>
        </p:txBody>
      </p:sp>
      <p:sp>
        <p:nvSpPr>
          <p:cNvPr id="1036" name="Rectangle 15">
            <a:extLst>
              <a:ext uri="{FF2B5EF4-FFF2-40B4-BE49-F238E27FC236}">
                <a16:creationId xmlns:a16="http://schemas.microsoft.com/office/drawing/2014/main" id="{5A15F8B1-1EB0-4759-B6BD-9D332C4AB9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37" name="Rectangle 16">
            <a:extLst>
              <a:ext uri="{FF2B5EF4-FFF2-40B4-BE49-F238E27FC236}">
                <a16:creationId xmlns:a16="http://schemas.microsoft.com/office/drawing/2014/main" id="{AE937F03-8FC8-4B51-96BE-791EBDF7A6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7200" y="6648450"/>
            <a:ext cx="12954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schemeClr val="bg1"/>
                </a:solidFill>
                <a:latin typeface="Arial Narrow" panose="020B0606020202030204" pitchFamily="34" charset="0"/>
              </a:rPr>
              <a:t>Page </a:t>
            </a:r>
            <a:fld id="{00BC6733-EE32-4550-873F-539B8A8CB16D}" type="slidenum">
              <a:rPr lang="en-US" altLang="en-US" sz="1200" smtClean="0">
                <a:solidFill>
                  <a:schemeClr val="bg1"/>
                </a:solidFill>
                <a:latin typeface="Arial Narrow" panose="020B0606020202030204" pitchFamily="34" charset="0"/>
              </a:rPr>
              <a:pPr>
                <a:defRPr/>
              </a:pPr>
              <a:t>‹#›</a:t>
            </a:fld>
            <a:endParaRPr lang="en-US" altLang="en-US" sz="12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endParaRPr lang="en-US" altLang="en-US" sz="12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38" name="Rectangle 17">
            <a:extLst>
              <a:ext uri="{FF2B5EF4-FFF2-40B4-BE49-F238E27FC236}">
                <a16:creationId xmlns:a16="http://schemas.microsoft.com/office/drawing/2014/main" id="{56B5D143-5E3E-4B82-BFB5-AC001CFCD1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24200" y="6648450"/>
            <a:ext cx="12954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200">
                <a:solidFill>
                  <a:schemeClr val="bg1"/>
                </a:solidFill>
                <a:latin typeface="Arial Narrow" panose="020B0606020202030204" pitchFamily="34" charset="0"/>
              </a:rPr>
              <a:t>A. Danner</a:t>
            </a:r>
          </a:p>
          <a:p>
            <a:pPr>
              <a:defRPr/>
            </a:pPr>
            <a:endParaRPr lang="en-US" altLang="en-US" sz="12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39" name="AutoShape 18">
            <a:extLst>
              <a:ext uri="{FF2B5EF4-FFF2-40B4-BE49-F238E27FC236}">
                <a16:creationId xmlns:a16="http://schemas.microsoft.com/office/drawing/2014/main" id="{681E6AD6-4AD2-4BF2-BEE0-21CDAD2D0C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48600" y="6259513"/>
            <a:ext cx="762000" cy="762000"/>
          </a:xfrm>
          <a:custGeom>
            <a:avLst/>
            <a:gdLst>
              <a:gd name="T0" fmla="*/ 474162720 w 21600"/>
              <a:gd name="T1" fmla="*/ 0 h 21600"/>
              <a:gd name="T2" fmla="*/ 232690705 w 21600"/>
              <a:gd name="T3" fmla="*/ 474162720 h 21600"/>
              <a:gd name="T4" fmla="*/ 474162720 w 21600"/>
              <a:gd name="T5" fmla="*/ 465381375 h 21600"/>
              <a:gd name="T6" fmla="*/ 715634769 w 21600"/>
              <a:gd name="T7" fmla="*/ 47416272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600" y="10800"/>
                </a:moveTo>
                <a:cubicBezTo>
                  <a:pt x="10600" y="10689"/>
                  <a:pt x="10689" y="10600"/>
                  <a:pt x="10800" y="10600"/>
                </a:cubicBezTo>
                <a:cubicBezTo>
                  <a:pt x="10910" y="10600"/>
                  <a:pt x="10999" y="10689"/>
                  <a:pt x="109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600" y="1080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1040" name="Picture 19" descr="header">
            <a:extLst>
              <a:ext uri="{FF2B5EF4-FFF2-40B4-BE49-F238E27FC236}">
                <a16:creationId xmlns:a16="http://schemas.microsoft.com/office/drawing/2014/main" id="{D774A97A-FBF7-446D-8BA2-2F86293DB2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1810" r="80685" b="2100"/>
          <a:stretch>
            <a:fillRect/>
          </a:stretch>
        </p:blipFill>
        <p:spPr bwMode="auto">
          <a:xfrm>
            <a:off x="8102600" y="6337300"/>
            <a:ext cx="990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20.png"/><Relationship Id="rId5" Type="http://schemas.openxmlformats.org/officeDocument/2006/relationships/image" Target="../media/image140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15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57.png"/><Relationship Id="rId12" Type="http://schemas.openxmlformats.org/officeDocument/2006/relationships/image" Target="../media/image7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2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1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6.png"/><Relationship Id="rId5" Type="http://schemas.openxmlformats.org/officeDocument/2006/relationships/image" Target="../media/image64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3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7" Type="http://schemas.openxmlformats.org/officeDocument/2006/relationships/hyperlink" Target="https://doi.org/10.1002/advs.202406248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8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40.png"/><Relationship Id="rId7" Type="http://schemas.openxmlformats.org/officeDocument/2006/relationships/image" Target="../media/image97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12" Type="http://schemas.openxmlformats.org/officeDocument/2006/relationships/image" Target="../media/image25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240.png"/><Relationship Id="rId5" Type="http://schemas.openxmlformats.org/officeDocument/2006/relationships/image" Target="../media/image180.png"/><Relationship Id="rId10" Type="http://schemas.openxmlformats.org/officeDocument/2006/relationships/image" Target="../media/image230.png"/><Relationship Id="rId4" Type="http://schemas.openxmlformats.org/officeDocument/2006/relationships/image" Target="../media/image170.png"/><Relationship Id="rId9" Type="http://schemas.openxmlformats.org/officeDocument/2006/relationships/image" Target="../media/image2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105.png"/><Relationship Id="rId7" Type="http://schemas.openxmlformats.org/officeDocument/2006/relationships/image" Target="../media/image33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70.png"/><Relationship Id="rId7" Type="http://schemas.openxmlformats.org/officeDocument/2006/relationships/image" Target="../media/image410.png"/><Relationship Id="rId12" Type="http://schemas.openxmlformats.org/officeDocument/2006/relationships/image" Target="../media/image107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106.png"/><Relationship Id="rId5" Type="http://schemas.openxmlformats.org/officeDocument/2006/relationships/image" Target="../media/image390.png"/><Relationship Id="rId10" Type="http://schemas.openxmlformats.org/officeDocument/2006/relationships/image" Target="../media/image440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image" Target="../media/image10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5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560.png"/><Relationship Id="rId7" Type="http://schemas.openxmlformats.org/officeDocument/2006/relationships/image" Target="../media/image46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360.png"/><Relationship Id="rId4" Type="http://schemas.openxmlformats.org/officeDocument/2006/relationships/image" Target="../media/image540.png"/><Relationship Id="rId9" Type="http://schemas.openxmlformats.org/officeDocument/2006/relationships/image" Target="../media/image10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4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0.png"/><Relationship Id="rId5" Type="http://schemas.openxmlformats.org/officeDocument/2006/relationships/image" Target="../media/image1120.png"/><Relationship Id="rId4" Type="http://schemas.openxmlformats.org/officeDocument/2006/relationships/image" Target="../media/image9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30.png"/><Relationship Id="rId7" Type="http://schemas.openxmlformats.org/officeDocument/2006/relationships/image" Target="../media/image670.png"/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640.png"/><Relationship Id="rId9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tif"/><Relationship Id="rId4" Type="http://schemas.openxmlformats.org/officeDocument/2006/relationships/image" Target="../media/image11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tif"/><Relationship Id="rId4" Type="http://schemas.openxmlformats.org/officeDocument/2006/relationships/image" Target="../media/image125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0.png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0.png"/><Relationship Id="rId4" Type="http://schemas.openxmlformats.org/officeDocument/2006/relationships/image" Target="../media/image13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etsy.com/sg-en/listing/1496550454/lithium-niobate-square-cut-loose-faceted?ref=nla_rv-2&amp;sts=1&amp;logging_key=9df04a6e8f76047e403ba472406097889e4c3761%3A149655045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1DFFC7-FBA3-4225-9B29-551E4A2170C3}"/>
              </a:ext>
            </a:extLst>
          </p:cNvPr>
          <p:cNvSpPr/>
          <p:nvPr/>
        </p:nvSpPr>
        <p:spPr>
          <a:xfrm>
            <a:off x="0" y="228602"/>
            <a:ext cx="9144000" cy="2795090"/>
          </a:xfrm>
          <a:prstGeom prst="rect">
            <a:avLst/>
          </a:prstGeom>
          <a:solidFill>
            <a:srgbClr val="E9E9E9"/>
          </a:solidFill>
          <a:ln>
            <a:solidFill>
              <a:srgbClr val="E9E9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61A7AEA7-FDFF-48ED-A408-5BE570F4A7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393884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 sz="2800" dirty="0"/>
              <a:t>Lithium Niobate on Insulator Integrated Photonics from Fabrication to Classical and Quantum Applications</a:t>
            </a:r>
            <a:endParaRPr lang="en-US" altLang="en-US" sz="2800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CFDEE1C-CE2B-4932-ACA4-302A9820C8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4462102"/>
            <a:ext cx="6400800" cy="116931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000" dirty="0"/>
              <a:t>Presenter: Aaron Danner</a:t>
            </a:r>
          </a:p>
          <a:p>
            <a:pPr eaLnBrk="1" hangingPunct="1"/>
            <a:r>
              <a:rPr lang="en-US" altLang="en-US" sz="2000" dirty="0"/>
              <a:t>National University of Singapore</a:t>
            </a:r>
          </a:p>
          <a:p>
            <a:pPr eaLnBrk="1" hangingPunct="1"/>
            <a:r>
              <a:rPr lang="en-US" altLang="en-US" sz="2000" dirty="0"/>
              <a:t>E-mail: adanner@nus.edu.sg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D660D1-D6E4-4459-9502-1E1C85A56FB5}"/>
              </a:ext>
            </a:extLst>
          </p:cNvPr>
          <p:cNvSpPr/>
          <p:nvPr/>
        </p:nvSpPr>
        <p:spPr>
          <a:xfrm>
            <a:off x="76200" y="5791200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444444"/>
                </a:solidFill>
                <a:latin typeface="verdana" panose="020B0604030504040204" pitchFamily="34" charset="0"/>
              </a:rPr>
              <a:t>Les Houches School of Physics, France, </a:t>
            </a:r>
            <a:r>
              <a:rPr lang="en-US" sz="1100" dirty="0"/>
              <a:t>May 12, 2025 - May 23, 2025</a:t>
            </a:r>
          </a:p>
          <a:p>
            <a:r>
              <a:rPr lang="fr-FR" sz="1100" dirty="0"/>
              <a:t>Ecole de Physique des Houches</a:t>
            </a:r>
            <a:br>
              <a:rPr lang="fr-FR" sz="1100" dirty="0"/>
            </a:br>
            <a:r>
              <a:rPr lang="fr-FR" sz="1100" dirty="0"/>
              <a:t>149 Chemin de la Côte</a:t>
            </a:r>
            <a:br>
              <a:rPr lang="fr-FR" sz="1100" dirty="0"/>
            </a:br>
            <a:r>
              <a:rPr lang="fr-FR" sz="1100" dirty="0"/>
              <a:t>F-74310 Les Houches</a:t>
            </a:r>
            <a:endParaRPr lang="en-US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5C8FB7-9E4E-43AD-9B9D-B950723C0E57}"/>
              </a:ext>
            </a:extLst>
          </p:cNvPr>
          <p:cNvSpPr/>
          <p:nvPr/>
        </p:nvSpPr>
        <p:spPr>
          <a:xfrm>
            <a:off x="1866900" y="3136026"/>
            <a:ext cx="54102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S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Part 1: How LN’s structure leads to its optical properties </a:t>
            </a:r>
            <a:r>
              <a:rPr lang="en-SG" sz="1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(Thurs, May 15, 10:45 am – 12:15 pm)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S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Part 2:  Comparison of LN to other materials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(</a:t>
            </a:r>
            <a:r>
              <a:rPr lang="en-SG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</a:rPr>
              <a:t>Fri, May 16, 10:45 am – 12:15 pm)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897C1-5846-4922-9BE4-4644683AD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304800"/>
            <a:ext cx="480060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4B05473-0C29-4EC2-81D3-9E7193BB5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13335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tx2"/>
                </a:solidFill>
              </a:rPr>
              <a:t>1. Lithium </a:t>
            </a:r>
            <a:r>
              <a:rPr lang="en-US" altLang="en-US" sz="2800" dirty="0" err="1">
                <a:solidFill>
                  <a:schemeClr val="tx2"/>
                </a:solidFill>
              </a:rPr>
              <a:t>niobate’s</a:t>
            </a:r>
            <a:r>
              <a:rPr lang="en-US" altLang="en-US" sz="2800" dirty="0">
                <a:solidFill>
                  <a:schemeClr val="tx2"/>
                </a:solidFill>
              </a:rPr>
              <a:t> crystal structure</a:t>
            </a:r>
          </a:p>
          <a:p>
            <a:pPr eaLnBrk="1" hangingPunct="1"/>
            <a:endParaRPr lang="en-US" altLang="en-US" sz="2400" dirty="0">
              <a:solidFill>
                <a:schemeClr val="tx2"/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/>
                </a:solidFill>
              </a:rPr>
              <a:t>Atomic arrangement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/>
                </a:solidFill>
              </a:rPr>
              <a:t>Physical origin of refractive index and birefringence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/>
                </a:solidFill>
              </a:rPr>
              <a:t>Physical origin of thermal expansion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/>
                </a:solidFill>
              </a:rPr>
              <a:t>Thermo-optics in lithium </a:t>
            </a:r>
            <a:r>
              <a:rPr lang="en-US" altLang="en-US" sz="2400" dirty="0" err="1">
                <a:solidFill>
                  <a:schemeClr val="tx2"/>
                </a:solidFill>
              </a:rPr>
              <a:t>niobate</a:t>
            </a:r>
            <a:r>
              <a:rPr lang="en-US" altLang="en-US" sz="2400" dirty="0">
                <a:solidFill>
                  <a:schemeClr val="tx2"/>
                </a:solidFill>
              </a:rPr>
              <a:t> and silicon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/>
                </a:solidFill>
              </a:rPr>
              <a:t>Physical origin of nonlinearity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F807EE-B5DB-46C1-8A79-99154788E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610100"/>
            <a:ext cx="853832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tx2"/>
                </a:solidFill>
              </a:rPr>
              <a:t>2. Applications and comparison with other materials</a:t>
            </a:r>
          </a:p>
          <a:p>
            <a:pPr eaLnBrk="1" hangingPunct="1"/>
            <a:endParaRPr lang="en-US" altLang="en-US" sz="2400" dirty="0">
              <a:solidFill>
                <a:schemeClr val="tx2"/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/>
                </a:solidFill>
              </a:rPr>
              <a:t>Rotation of crystals and how that affects optics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/>
                </a:solidFill>
              </a:rPr>
              <a:t>Barium </a:t>
            </a:r>
            <a:r>
              <a:rPr lang="en-US" altLang="en-US" sz="2400" dirty="0" err="1">
                <a:solidFill>
                  <a:schemeClr val="tx2"/>
                </a:solidFill>
              </a:rPr>
              <a:t>titanate</a:t>
            </a:r>
            <a:r>
              <a:rPr lang="en-US" altLang="en-US" sz="2400" dirty="0">
                <a:solidFill>
                  <a:schemeClr val="tx2"/>
                </a:solidFill>
              </a:rPr>
              <a:t> – growth and fabrication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/>
                </a:solidFill>
              </a:rPr>
              <a:t>Optical computing with lithium </a:t>
            </a:r>
            <a:r>
              <a:rPr lang="en-US" altLang="en-US" sz="2400" dirty="0" err="1">
                <a:solidFill>
                  <a:schemeClr val="tx2"/>
                </a:solidFill>
              </a:rPr>
              <a:t>niobate</a:t>
            </a:r>
            <a:endParaRPr lang="en-US" altLang="en-US" sz="2400" dirty="0">
              <a:solidFill>
                <a:schemeClr val="tx2"/>
              </a:solidFill>
            </a:endParaRPr>
          </a:p>
          <a:p>
            <a:pPr marL="457200" indent="-457200" algn="ctr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BBC00-56A6-4F27-926F-560C5FE0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simple cubic crystal will have isotropic properties.</a:t>
            </a:r>
            <a:endParaRPr lang="en-SG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CEFA2-58F5-434A-80D9-340D4263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40" y="1370011"/>
            <a:ext cx="3391927" cy="3368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D3A0D-CE85-49B2-A0DE-CB77BD279ABF}"/>
              </a:ext>
            </a:extLst>
          </p:cNvPr>
          <p:cNvSpPr txBox="1"/>
          <p:nvPr/>
        </p:nvSpPr>
        <p:spPr>
          <a:xfrm>
            <a:off x="1634558" y="90497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Looking towards -y</a:t>
            </a:r>
            <a:endParaRPr lang="en-SG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BD50B-8F7A-48CB-89F1-5A368489E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436" y="1340610"/>
            <a:ext cx="3391927" cy="3368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A24665-C29D-470E-86D9-B488AE7C9F81}"/>
              </a:ext>
            </a:extLst>
          </p:cNvPr>
          <p:cNvSpPr txBox="1"/>
          <p:nvPr/>
        </p:nvSpPr>
        <p:spPr>
          <a:xfrm>
            <a:off x="5836200" y="90497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Rotate by 90 degrees</a:t>
            </a:r>
            <a:endParaRPr lang="en-SG" u="sng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3382EB-10A6-4059-9F57-428A66D7FFCA}"/>
              </a:ext>
            </a:extLst>
          </p:cNvPr>
          <p:cNvGrpSpPr/>
          <p:nvPr/>
        </p:nvGrpSpPr>
        <p:grpSpPr>
          <a:xfrm>
            <a:off x="154028" y="5346945"/>
            <a:ext cx="1247371" cy="1479879"/>
            <a:chOff x="42694" y="5334563"/>
            <a:chExt cx="1247371" cy="147987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1990693-786C-48FA-82FB-ADC0D3F83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546" y="5637229"/>
              <a:ext cx="0" cy="3959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9139228-ADF9-49EE-8B8B-D5BE01C2E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2" y="6033160"/>
              <a:ext cx="42041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3015DB1-2174-4852-84CA-7A61DA3C95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361" y="6033158"/>
              <a:ext cx="250760" cy="279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4A817D-619B-4A4D-A4E7-ADE7628793A3}"/>
                </a:ext>
              </a:extLst>
            </p:cNvPr>
            <p:cNvSpPr txBox="1"/>
            <p:nvPr/>
          </p:nvSpPr>
          <p:spPr>
            <a:xfrm>
              <a:off x="933253" y="5854048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>
                <a:latin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2FB8C1-4789-4DBB-BBF2-B8EB241D8306}"/>
                    </a:ext>
                  </a:extLst>
                </p:cNvPr>
                <p:cNvSpPr txBox="1"/>
                <p:nvPr/>
              </p:nvSpPr>
              <p:spPr>
                <a:xfrm>
                  <a:off x="391391" y="5334563"/>
                  <a:ext cx="36804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2FB8C1-4789-4DBB-BBF2-B8EB241D8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391" y="5334563"/>
                  <a:ext cx="368049" cy="553998"/>
                </a:xfrm>
                <a:prstGeom prst="rect">
                  <a:avLst/>
                </a:prstGeom>
                <a:blipFill>
                  <a:blip r:embed="rId3"/>
                  <a:stretch>
                    <a:fillRect t="-10989" r="-45902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F146195-5CA5-4268-BFD6-3925876DEEDE}"/>
                    </a:ext>
                  </a:extLst>
                </p:cNvPr>
                <p:cNvSpPr txBox="1"/>
                <p:nvPr/>
              </p:nvSpPr>
              <p:spPr>
                <a:xfrm>
                  <a:off x="42694" y="6260444"/>
                  <a:ext cx="383438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F146195-5CA5-4268-BFD6-3925876DE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94" y="6260444"/>
                  <a:ext cx="383438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1587" t="-10989" r="-53968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A9BDC5-69E9-4ADF-8898-3836FD16040C}"/>
                    </a:ext>
                  </a:extLst>
                </p:cNvPr>
                <p:cNvSpPr txBox="1"/>
                <p:nvPr/>
              </p:nvSpPr>
              <p:spPr>
                <a:xfrm>
                  <a:off x="907460" y="5871745"/>
                  <a:ext cx="382605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A9BDC5-69E9-4ADF-8898-3836FD1604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60" y="5871745"/>
                  <a:ext cx="382605" cy="553998"/>
                </a:xfrm>
                <a:prstGeom prst="rect">
                  <a:avLst/>
                </a:prstGeom>
                <a:blipFill>
                  <a:blip r:embed="rId5"/>
                  <a:stretch>
                    <a:fillRect t="-10989" r="-52381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93E66FA-09E8-49CF-9A2A-532D892245A8}"/>
              </a:ext>
            </a:extLst>
          </p:cNvPr>
          <p:cNvGrpSpPr/>
          <p:nvPr/>
        </p:nvGrpSpPr>
        <p:grpSpPr>
          <a:xfrm>
            <a:off x="127142" y="4200429"/>
            <a:ext cx="1266286" cy="1479879"/>
            <a:chOff x="15808" y="4188047"/>
            <a:chExt cx="1266286" cy="147987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7B7521E-AB84-46DB-92EC-507BD8712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2" y="4498150"/>
              <a:ext cx="0" cy="3959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2B6C8EA-1A30-4345-8DF1-6AB3848BD9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838" y="4894081"/>
              <a:ext cx="42041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B03B56D-2821-41D7-BD55-C7C16CF2F7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507" y="4894079"/>
              <a:ext cx="250760" cy="279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DEFC6DD-F750-401F-8CC7-44AB1B0D0BAF}"/>
                    </a:ext>
                  </a:extLst>
                </p:cNvPr>
                <p:cNvSpPr txBox="1"/>
                <p:nvPr/>
              </p:nvSpPr>
              <p:spPr>
                <a:xfrm>
                  <a:off x="364505" y="4188047"/>
                  <a:ext cx="37273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DEFC6DD-F750-401F-8CC7-44AB1B0D0B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05" y="4188047"/>
                  <a:ext cx="372731" cy="553998"/>
                </a:xfrm>
                <a:prstGeom prst="rect">
                  <a:avLst/>
                </a:prstGeom>
                <a:blipFill>
                  <a:blip r:embed="rId6"/>
                  <a:stretch>
                    <a:fillRect t="-10989" r="-44262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6C430EF-2B2E-4053-BFEC-790F7C6E700D}"/>
                    </a:ext>
                  </a:extLst>
                </p:cNvPr>
                <p:cNvSpPr txBox="1"/>
                <p:nvPr/>
              </p:nvSpPr>
              <p:spPr>
                <a:xfrm>
                  <a:off x="15808" y="5113928"/>
                  <a:ext cx="38888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6C430EF-2B2E-4053-BFEC-790F7C6E70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08" y="5113928"/>
                  <a:ext cx="388889" cy="553998"/>
                </a:xfrm>
                <a:prstGeom prst="rect">
                  <a:avLst/>
                </a:prstGeom>
                <a:blipFill>
                  <a:blip r:embed="rId7"/>
                  <a:stretch>
                    <a:fillRect l="-3125" t="-12088" r="-50000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27A487B-3F5B-4EC0-8A1E-81A9772390A8}"/>
                    </a:ext>
                  </a:extLst>
                </p:cNvPr>
                <p:cNvSpPr txBox="1"/>
                <p:nvPr/>
              </p:nvSpPr>
              <p:spPr>
                <a:xfrm>
                  <a:off x="880574" y="4725229"/>
                  <a:ext cx="401520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27A487B-3F5B-4EC0-8A1E-81A9772390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574" y="4725229"/>
                  <a:ext cx="401520" cy="553998"/>
                </a:xfrm>
                <a:prstGeom prst="rect">
                  <a:avLst/>
                </a:prstGeom>
                <a:blipFill>
                  <a:blip r:embed="rId8"/>
                  <a:stretch>
                    <a:fillRect t="-10989" r="-45455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57E5756-4649-47BA-A7C3-B0E0EEA4DC36}"/>
              </a:ext>
            </a:extLst>
          </p:cNvPr>
          <p:cNvGrpSpPr/>
          <p:nvPr/>
        </p:nvGrpSpPr>
        <p:grpSpPr>
          <a:xfrm>
            <a:off x="1357175" y="4894079"/>
            <a:ext cx="2661928" cy="1426766"/>
            <a:chOff x="1409130" y="4894079"/>
            <a:chExt cx="2661928" cy="1426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2AA2AEA-4215-435F-9F7C-B60D900BAA22}"/>
                    </a:ext>
                  </a:extLst>
                </p:cNvPr>
                <p:cNvSpPr txBox="1"/>
                <p:nvPr/>
              </p:nvSpPr>
              <p:spPr>
                <a:xfrm>
                  <a:off x="1960314" y="4894079"/>
                  <a:ext cx="1511631" cy="8917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SG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SG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SG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SG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2AA2AEA-4215-435F-9F7C-B60D900BA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314" y="4894079"/>
                  <a:ext cx="1511631" cy="8917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00BA48E-9550-4D80-860C-0383CB11738B}"/>
                </a:ext>
              </a:extLst>
            </p:cNvPr>
            <p:cNvSpPr txBox="1"/>
            <p:nvPr/>
          </p:nvSpPr>
          <p:spPr>
            <a:xfrm>
              <a:off x="1409130" y="5885108"/>
              <a:ext cx="1198227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“the laboratory’s coordinates”</a:t>
              </a:r>
              <a:endParaRPr lang="en-SG" sz="11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5277D3-1516-46A9-81BF-5CFFA64B82EC}"/>
                </a:ext>
              </a:extLst>
            </p:cNvPr>
            <p:cNvSpPr txBox="1"/>
            <p:nvPr/>
          </p:nvSpPr>
          <p:spPr>
            <a:xfrm>
              <a:off x="2872831" y="5889958"/>
              <a:ext cx="1198227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“the crystal’s coordinates”</a:t>
              </a:r>
              <a:endParaRPr lang="en-SG" sz="11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A6D662-CE84-435A-B24D-AEABCC496346}"/>
              </a:ext>
            </a:extLst>
          </p:cNvPr>
          <p:cNvGrpSpPr/>
          <p:nvPr/>
        </p:nvGrpSpPr>
        <p:grpSpPr>
          <a:xfrm>
            <a:off x="4643147" y="5300655"/>
            <a:ext cx="1247371" cy="1479879"/>
            <a:chOff x="42694" y="5334563"/>
            <a:chExt cx="1247371" cy="1479879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EDE6A81-633A-4243-8811-754A2AB50A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546" y="5637229"/>
              <a:ext cx="0" cy="3959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7125F33-399E-4B76-BD90-214A8E555D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2" y="6033160"/>
              <a:ext cx="42041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183D5C8-F78B-4AF8-B5C7-1D065D2CDD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361" y="6033158"/>
              <a:ext cx="250760" cy="279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3EFC999-22BB-4132-80EB-F217A1BE0C63}"/>
                </a:ext>
              </a:extLst>
            </p:cNvPr>
            <p:cNvSpPr txBox="1"/>
            <p:nvPr/>
          </p:nvSpPr>
          <p:spPr>
            <a:xfrm>
              <a:off x="933253" y="5854048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>
                <a:latin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D0DF0FE-A4C4-467E-A5A3-14289248B5AC}"/>
                    </a:ext>
                  </a:extLst>
                </p:cNvPr>
                <p:cNvSpPr txBox="1"/>
                <p:nvPr/>
              </p:nvSpPr>
              <p:spPr>
                <a:xfrm>
                  <a:off x="391391" y="5334563"/>
                  <a:ext cx="36804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D0DF0FE-A4C4-467E-A5A3-14289248B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391" y="5334563"/>
                  <a:ext cx="368049" cy="553998"/>
                </a:xfrm>
                <a:prstGeom prst="rect">
                  <a:avLst/>
                </a:prstGeom>
                <a:blipFill>
                  <a:blip r:embed="rId10"/>
                  <a:stretch>
                    <a:fillRect t="-12222" r="-46667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9A244A1-772A-4D0E-8ABB-57CE40F64101}"/>
                    </a:ext>
                  </a:extLst>
                </p:cNvPr>
                <p:cNvSpPr txBox="1"/>
                <p:nvPr/>
              </p:nvSpPr>
              <p:spPr>
                <a:xfrm>
                  <a:off x="42694" y="6260444"/>
                  <a:ext cx="383438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9A244A1-772A-4D0E-8ABB-57CE40F641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94" y="6260444"/>
                  <a:ext cx="383438" cy="553998"/>
                </a:xfrm>
                <a:prstGeom prst="rect">
                  <a:avLst/>
                </a:prstGeom>
                <a:blipFill>
                  <a:blip r:embed="rId11"/>
                  <a:stretch>
                    <a:fillRect l="-1587" t="-10989" r="-52381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A67793B-5B2F-4CFD-B2BB-51C4A0400071}"/>
                    </a:ext>
                  </a:extLst>
                </p:cNvPr>
                <p:cNvSpPr txBox="1"/>
                <p:nvPr/>
              </p:nvSpPr>
              <p:spPr>
                <a:xfrm>
                  <a:off x="907460" y="5871745"/>
                  <a:ext cx="382605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A67793B-5B2F-4CFD-B2BB-51C4A04000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60" y="5871745"/>
                  <a:ext cx="382605" cy="553998"/>
                </a:xfrm>
                <a:prstGeom prst="rect">
                  <a:avLst/>
                </a:prstGeom>
                <a:blipFill>
                  <a:blip r:embed="rId12"/>
                  <a:stretch>
                    <a:fillRect t="-12088" r="-53226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ADC370-5610-4186-96C5-3D78D5B6051D}"/>
              </a:ext>
            </a:extLst>
          </p:cNvPr>
          <p:cNvGrpSpPr/>
          <p:nvPr/>
        </p:nvGrpSpPr>
        <p:grpSpPr>
          <a:xfrm>
            <a:off x="4348525" y="4154139"/>
            <a:ext cx="989164" cy="1479879"/>
            <a:chOff x="-251928" y="4188047"/>
            <a:chExt cx="989164" cy="1479879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97D05D-EF6C-497D-BDB8-4B2A20CB2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2" y="4498150"/>
              <a:ext cx="0" cy="3959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E8C5485-BCEF-4A43-9FDA-2BD1B08AD5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564" y="4886641"/>
              <a:ext cx="42041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B194017-B638-4C58-A07F-F64F0383B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507" y="4894079"/>
              <a:ext cx="250760" cy="279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37C117F-1BA9-4AE1-9C48-063D38FC4029}"/>
                    </a:ext>
                  </a:extLst>
                </p:cNvPr>
                <p:cNvSpPr txBox="1"/>
                <p:nvPr/>
              </p:nvSpPr>
              <p:spPr>
                <a:xfrm>
                  <a:off x="364505" y="4188047"/>
                  <a:ext cx="37273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37C117F-1BA9-4AE1-9C48-063D38FC40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505" y="4188047"/>
                  <a:ext cx="372731" cy="553998"/>
                </a:xfrm>
                <a:prstGeom prst="rect">
                  <a:avLst/>
                </a:prstGeom>
                <a:blipFill>
                  <a:blip r:embed="rId13"/>
                  <a:stretch>
                    <a:fillRect t="-10989" r="-41935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0B35179-08D6-458D-B3C3-217A6D7FBCB9}"/>
                    </a:ext>
                  </a:extLst>
                </p:cNvPr>
                <p:cNvSpPr txBox="1"/>
                <p:nvPr/>
              </p:nvSpPr>
              <p:spPr>
                <a:xfrm>
                  <a:off x="15808" y="5113928"/>
                  <a:ext cx="39844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0B35179-08D6-458D-B3C3-217A6D7FBC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08" y="5113928"/>
                  <a:ext cx="398442" cy="553998"/>
                </a:xfrm>
                <a:prstGeom prst="rect">
                  <a:avLst/>
                </a:prstGeom>
                <a:blipFill>
                  <a:blip r:embed="rId14"/>
                  <a:stretch>
                    <a:fillRect t="-10989" r="-46970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A884D1F-637F-4E25-A825-7A7956EA0E20}"/>
                    </a:ext>
                  </a:extLst>
                </p:cNvPr>
                <p:cNvSpPr txBox="1"/>
                <p:nvPr/>
              </p:nvSpPr>
              <p:spPr>
                <a:xfrm>
                  <a:off x="-251928" y="4696115"/>
                  <a:ext cx="40248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A884D1F-637F-4E25-A825-7A7956EA0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51928" y="4696115"/>
                  <a:ext cx="402482" cy="553998"/>
                </a:xfrm>
                <a:prstGeom prst="rect">
                  <a:avLst/>
                </a:prstGeom>
                <a:blipFill>
                  <a:blip r:embed="rId15"/>
                  <a:stretch>
                    <a:fillRect l="-1515" t="-12088" r="-48485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9EF2456-9240-4293-AB3E-55BEB012062E}"/>
                  </a:ext>
                </a:extLst>
              </p:cNvPr>
              <p:cNvSpPr txBox="1"/>
              <p:nvPr/>
            </p:nvSpPr>
            <p:spPr>
              <a:xfrm>
                <a:off x="5925990" y="4894078"/>
                <a:ext cx="2804870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SG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9EF2456-9240-4293-AB3E-55BEB0120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990" y="4894078"/>
                <a:ext cx="2804870" cy="89171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ight Brace 60">
            <a:extLst>
              <a:ext uri="{FF2B5EF4-FFF2-40B4-BE49-F238E27FC236}">
                <a16:creationId xmlns:a16="http://schemas.microsoft.com/office/drawing/2014/main" id="{E101E028-8662-4B2E-9E91-977375CA9F6C}"/>
              </a:ext>
            </a:extLst>
          </p:cNvPr>
          <p:cNvSpPr/>
          <p:nvPr/>
        </p:nvSpPr>
        <p:spPr>
          <a:xfrm rot="5400000">
            <a:off x="7395221" y="5287982"/>
            <a:ext cx="144597" cy="126378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A0D08DF-806F-445E-9D59-2D2AD3AA6E93}"/>
                  </a:ext>
                </a:extLst>
              </p:cNvPr>
              <p:cNvSpPr txBox="1"/>
              <p:nvPr/>
            </p:nvSpPr>
            <p:spPr>
              <a:xfrm>
                <a:off x="7363997" y="6088036"/>
                <a:ext cx="224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A0D08DF-806F-445E-9D59-2D2AD3AA6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997" y="6088036"/>
                <a:ext cx="224420" cy="276999"/>
              </a:xfrm>
              <a:prstGeom prst="rect">
                <a:avLst/>
              </a:prstGeom>
              <a:blipFill>
                <a:blip r:embed="rId17"/>
                <a:stretch>
                  <a:fillRect l="-21622" r="-21622" b="-88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/>
      <p:bldP spid="61" grpId="0" animBg="1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3F05-A8C9-4DD0-BFC0-6EF139B53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43" y="175947"/>
            <a:ext cx="8229600" cy="1143000"/>
          </a:xfrm>
        </p:spPr>
        <p:txBody>
          <a:bodyPr/>
          <a:lstStyle/>
          <a:p>
            <a:r>
              <a:rPr lang="en-US" sz="2400" dirty="0"/>
              <a:t>Why is the refractive index the same when you rotate a cubic crystal to any angle?</a:t>
            </a:r>
            <a:endParaRPr lang="en-SG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125A6-2131-466D-886B-A04ED603C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491" y="1351792"/>
            <a:ext cx="2102212" cy="2108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38E3A-1800-4AC4-9A76-D4114F9D7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994" y="1351792"/>
            <a:ext cx="2102210" cy="219234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2069AB2-5908-4AD6-91E1-EA76513FDD2D}"/>
              </a:ext>
            </a:extLst>
          </p:cNvPr>
          <p:cNvSpPr/>
          <p:nvPr/>
        </p:nvSpPr>
        <p:spPr>
          <a:xfrm>
            <a:off x="4229877" y="2303418"/>
            <a:ext cx="713248" cy="35329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D11AA-3944-4B65-870D-1895E5F9ED66}"/>
              </a:ext>
            </a:extLst>
          </p:cNvPr>
          <p:cNvSpPr txBox="1"/>
          <p:nvPr/>
        </p:nvSpPr>
        <p:spPr>
          <a:xfrm>
            <a:off x="4075710" y="192087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Apply </a:t>
            </a:r>
            <a:r>
              <a:rPr lang="en-US" b="1" i="1" dirty="0"/>
              <a:t>R</a:t>
            </a:r>
            <a:endParaRPr lang="en-SG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D369FC-0D7D-4A71-8E7D-FB53BCAEC136}"/>
                  </a:ext>
                </a:extLst>
              </p:cNvPr>
              <p:cNvSpPr txBox="1"/>
              <p:nvPr/>
            </p:nvSpPr>
            <p:spPr>
              <a:xfrm>
                <a:off x="733660" y="3706466"/>
                <a:ext cx="804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𝝐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D369FC-0D7D-4A71-8E7D-FB53BCAEC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60" y="3706466"/>
                <a:ext cx="804707" cy="276999"/>
              </a:xfrm>
              <a:prstGeom prst="rect">
                <a:avLst/>
              </a:prstGeom>
              <a:blipFill>
                <a:blip r:embed="rId4"/>
                <a:stretch>
                  <a:fillRect l="-5303" r="-6818" b="-1111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BAA529-4EC7-4876-BBCB-FE66B9E065C3}"/>
                  </a:ext>
                </a:extLst>
              </p:cNvPr>
              <p:cNvSpPr txBox="1"/>
              <p:nvPr/>
            </p:nvSpPr>
            <p:spPr>
              <a:xfrm>
                <a:off x="346448" y="4165306"/>
                <a:ext cx="1809791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SG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G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𝝐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SG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SG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SG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BAA529-4EC7-4876-BBCB-FE66B9E0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48" y="4165306"/>
                <a:ext cx="1809791" cy="8917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35EBCB4-8143-472B-9A24-791486D49D1E}"/>
              </a:ext>
            </a:extLst>
          </p:cNvPr>
          <p:cNvSpPr txBox="1"/>
          <p:nvPr/>
        </p:nvSpPr>
        <p:spPr>
          <a:xfrm>
            <a:off x="733660" y="490313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endParaRPr lang="en-SG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76ADA-74C5-452E-AE0A-712EED5AD3BB}"/>
              </a:ext>
            </a:extLst>
          </p:cNvPr>
          <p:cNvSpPr txBox="1"/>
          <p:nvPr/>
        </p:nvSpPr>
        <p:spPr>
          <a:xfrm>
            <a:off x="1240952" y="454688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endParaRPr lang="en-SG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2D769-FCB8-4A49-8DD2-6E6037CBE493}"/>
              </a:ext>
            </a:extLst>
          </p:cNvPr>
          <p:cNvSpPr txBox="1"/>
          <p:nvPr/>
        </p:nvSpPr>
        <p:spPr>
          <a:xfrm>
            <a:off x="1902587" y="487697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endParaRPr lang="en-SG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99A5E9-8EF8-48D9-AD67-1C348E85EE73}"/>
                  </a:ext>
                </a:extLst>
              </p:cNvPr>
              <p:cNvSpPr txBox="1"/>
              <p:nvPr/>
            </p:nvSpPr>
            <p:spPr>
              <a:xfrm>
                <a:off x="612671" y="5438603"/>
                <a:ext cx="1088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99A5E9-8EF8-48D9-AD67-1C348E85E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71" y="5438603"/>
                <a:ext cx="1088247" cy="276999"/>
              </a:xfrm>
              <a:prstGeom prst="rect">
                <a:avLst/>
              </a:prstGeom>
              <a:blipFill>
                <a:blip r:embed="rId6"/>
                <a:stretch>
                  <a:fillRect l="-4494" r="-562" b="-1304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454D0F-F842-487E-8333-B04C255CCF8D}"/>
                  </a:ext>
                </a:extLst>
              </p:cNvPr>
              <p:cNvSpPr txBox="1"/>
              <p:nvPr/>
            </p:nvSpPr>
            <p:spPr>
              <a:xfrm>
                <a:off x="2822322" y="3706466"/>
                <a:ext cx="2277547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454D0F-F842-487E-8333-B04C255CC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322" y="3706466"/>
                <a:ext cx="2277547" cy="283219"/>
              </a:xfrm>
              <a:prstGeom prst="rect">
                <a:avLst/>
              </a:prstGeom>
              <a:blipFill>
                <a:blip r:embed="rId7"/>
                <a:stretch>
                  <a:fillRect l="-2941" r="-3209" b="-391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8BAA16-63AC-43BA-9352-08BCB4F72FA6}"/>
                  </a:ext>
                </a:extLst>
              </p:cNvPr>
              <p:cNvSpPr txBox="1"/>
              <p:nvPr/>
            </p:nvSpPr>
            <p:spPr>
              <a:xfrm>
                <a:off x="2524162" y="4192087"/>
                <a:ext cx="2598147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8BAA16-63AC-43BA-9352-08BCB4F72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62" y="4192087"/>
                <a:ext cx="2598147" cy="283219"/>
              </a:xfrm>
              <a:prstGeom prst="rect">
                <a:avLst/>
              </a:prstGeom>
              <a:blipFill>
                <a:blip r:embed="rId8"/>
                <a:stretch>
                  <a:fillRect l="-1408" t="-2174" r="-2817" b="-391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9817DFA-D5CC-49C0-920F-4A93DF2DCB63}"/>
                  </a:ext>
                </a:extLst>
              </p:cNvPr>
              <p:cNvSpPr txBox="1"/>
              <p:nvPr/>
            </p:nvSpPr>
            <p:spPr>
              <a:xfrm>
                <a:off x="3437810" y="4684878"/>
                <a:ext cx="1852815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9817DFA-D5CC-49C0-920F-4A93DF2DC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810" y="4684878"/>
                <a:ext cx="1852815" cy="283219"/>
              </a:xfrm>
              <a:prstGeom prst="rect">
                <a:avLst/>
              </a:prstGeom>
              <a:blipFill>
                <a:blip r:embed="rId9"/>
                <a:stretch>
                  <a:fillRect l="-2303" t="-2174" r="-987" b="-391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763AED-B1CB-4C9D-9752-3A7219545276}"/>
                  </a:ext>
                </a:extLst>
              </p:cNvPr>
              <p:cNvSpPr txBox="1"/>
              <p:nvPr/>
            </p:nvSpPr>
            <p:spPr>
              <a:xfrm>
                <a:off x="3447428" y="5177669"/>
                <a:ext cx="1117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763AED-B1CB-4C9D-9752-3A7219545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428" y="5177669"/>
                <a:ext cx="1117101" cy="276999"/>
              </a:xfrm>
              <a:prstGeom prst="rect">
                <a:avLst/>
              </a:prstGeom>
              <a:blipFill>
                <a:blip r:embed="rId10"/>
                <a:stretch>
                  <a:fillRect l="-4372" r="-2186" b="-173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25ADB9-50E0-490A-923C-34EB6535C7D0}"/>
              </a:ext>
            </a:extLst>
          </p:cNvPr>
          <p:cNvSpPr/>
          <p:nvPr/>
        </p:nvSpPr>
        <p:spPr>
          <a:xfrm>
            <a:off x="4043680" y="4635334"/>
            <a:ext cx="955040" cy="4574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4AA4543-4CE4-4BB3-9381-5669732B6A18}"/>
                  </a:ext>
                </a:extLst>
              </p:cNvPr>
              <p:cNvSpPr/>
              <p:nvPr/>
            </p:nvSpPr>
            <p:spPr>
              <a:xfrm>
                <a:off x="6338580" y="3429000"/>
                <a:ext cx="2628861" cy="860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en-SG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4AA4543-4CE4-4BB3-9381-5669732B6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580" y="3429000"/>
                <a:ext cx="2628861" cy="860300"/>
              </a:xfrm>
              <a:prstGeom prst="rect">
                <a:avLst/>
              </a:prstGeom>
              <a:blipFill>
                <a:blip r:embed="rId11"/>
                <a:stretch>
                  <a:fillRect l="-208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CD55758-8793-4342-B6E6-B7B444915622}"/>
                  </a:ext>
                </a:extLst>
              </p:cNvPr>
              <p:cNvSpPr/>
              <p:nvPr/>
            </p:nvSpPr>
            <p:spPr>
              <a:xfrm>
                <a:off x="5996105" y="4368959"/>
                <a:ext cx="17690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SG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CD55758-8793-4342-B6E6-B7B4449156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105" y="4368959"/>
                <a:ext cx="1769010" cy="369332"/>
              </a:xfrm>
              <a:prstGeom prst="rect">
                <a:avLst/>
              </a:prstGeom>
              <a:blipFill>
                <a:blip r:embed="rId12"/>
                <a:stretch>
                  <a:fillRect l="-3103" t="-10000" b="-2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AEA489-CE4F-4792-8380-1B895BDFDB88}"/>
                  </a:ext>
                </a:extLst>
              </p:cNvPr>
              <p:cNvSpPr/>
              <p:nvPr/>
            </p:nvSpPr>
            <p:spPr>
              <a:xfrm>
                <a:off x="3417028" y="5595360"/>
                <a:ext cx="1532599" cy="3755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AEA489-CE4F-4792-8380-1B895BDFD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028" y="5595360"/>
                <a:ext cx="1532599" cy="375552"/>
              </a:xfrm>
              <a:prstGeom prst="rect">
                <a:avLst/>
              </a:prstGeom>
              <a:blipFill>
                <a:blip r:embed="rId13"/>
                <a:stretch>
                  <a:fillRect b="-15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D59A264-512F-4AE8-867D-43D2E3F6D8BC}"/>
                  </a:ext>
                </a:extLst>
              </p:cNvPr>
              <p:cNvSpPr/>
              <p:nvPr/>
            </p:nvSpPr>
            <p:spPr>
              <a:xfrm>
                <a:off x="6154460" y="4715808"/>
                <a:ext cx="1814728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SG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D59A264-512F-4AE8-867D-43D2E3F6D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460" y="4715808"/>
                <a:ext cx="1814728" cy="375552"/>
              </a:xfrm>
              <a:prstGeom prst="rect">
                <a:avLst/>
              </a:prstGeom>
              <a:blipFill>
                <a:blip r:embed="rId14"/>
                <a:stretch>
                  <a:fillRect l="-3030" t="-6557" b="-2786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70298C7-61A1-48B1-AE11-A102A0006114}"/>
                  </a:ext>
                </a:extLst>
              </p:cNvPr>
              <p:cNvSpPr/>
              <p:nvPr/>
            </p:nvSpPr>
            <p:spPr>
              <a:xfrm>
                <a:off x="6747495" y="5115242"/>
                <a:ext cx="1599091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70298C7-61A1-48B1-AE11-A102A00061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95" y="5115242"/>
                <a:ext cx="1599091" cy="375552"/>
              </a:xfrm>
              <a:prstGeom prst="rect">
                <a:avLst/>
              </a:prstGeom>
              <a:blipFill>
                <a:blip r:embed="rId15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0775A31-AD35-431F-92A3-F9455E41210B}"/>
                  </a:ext>
                </a:extLst>
              </p:cNvPr>
              <p:cNvSpPr/>
              <p:nvPr/>
            </p:nvSpPr>
            <p:spPr>
              <a:xfrm>
                <a:off x="6799290" y="5514676"/>
                <a:ext cx="1498102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SG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0775A31-AD35-431F-92A3-F9455E4121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290" y="5514676"/>
                <a:ext cx="1498102" cy="375552"/>
              </a:xfrm>
              <a:prstGeom prst="rect">
                <a:avLst/>
              </a:prstGeom>
              <a:blipFill>
                <a:blip r:embed="rId16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2F45554-2B5B-4281-A381-FAA097419824}"/>
                  </a:ext>
                </a:extLst>
              </p:cNvPr>
              <p:cNvSpPr/>
              <p:nvPr/>
            </p:nvSpPr>
            <p:spPr>
              <a:xfrm>
                <a:off x="6768277" y="5897422"/>
                <a:ext cx="10461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2F45554-2B5B-4281-A381-FAA0974198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277" y="5897422"/>
                <a:ext cx="1046120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C9072CE-75DE-4506-9F4F-5615FBE208C0}"/>
                  </a:ext>
                </a:extLst>
              </p:cNvPr>
              <p:cNvSpPr/>
              <p:nvPr/>
            </p:nvSpPr>
            <p:spPr>
              <a:xfrm>
                <a:off x="6768277" y="6273948"/>
                <a:ext cx="6959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C9072CE-75DE-4506-9F4F-5615FBE208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277" y="6273948"/>
                <a:ext cx="695960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5A21DF2-EB8B-47DC-9470-0148A42E849F}"/>
                  </a:ext>
                </a:extLst>
              </p:cNvPr>
              <p:cNvSpPr txBox="1"/>
              <p:nvPr/>
            </p:nvSpPr>
            <p:spPr>
              <a:xfrm>
                <a:off x="617171" y="5970912"/>
                <a:ext cx="1117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5A21DF2-EB8B-47DC-9470-0148A42E8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71" y="5970912"/>
                <a:ext cx="1117101" cy="276999"/>
              </a:xfrm>
              <a:prstGeom prst="rect">
                <a:avLst/>
              </a:prstGeom>
              <a:blipFill>
                <a:blip r:embed="rId19"/>
                <a:stretch>
                  <a:fillRect l="-3825" r="-2186" b="-173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802E4A46-FCAB-4564-BAB3-DBFB02FED77A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1700918" y="3848076"/>
            <a:ext cx="1121404" cy="172902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60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 animBg="1"/>
      <p:bldP spid="21" grpId="0"/>
      <p:bldP spid="22" grpId="0"/>
      <p:bldP spid="23" grpId="0" animBg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BBC00-56A6-4F27-926F-560C5FE0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primitive cell of silicon: Is it really isotropic?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D3A0D-CE85-49B2-A0DE-CB77BD279ABF}"/>
              </a:ext>
            </a:extLst>
          </p:cNvPr>
          <p:cNvSpPr txBox="1"/>
          <p:nvPr/>
        </p:nvSpPr>
        <p:spPr>
          <a:xfrm>
            <a:off x="1208527" y="1404594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Looking towards +x</a:t>
            </a:r>
            <a:endParaRPr lang="en-SG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24665-C29D-470E-86D9-B488AE7C9F81}"/>
              </a:ext>
            </a:extLst>
          </p:cNvPr>
          <p:cNvSpPr txBox="1"/>
          <p:nvPr/>
        </p:nvSpPr>
        <p:spPr>
          <a:xfrm>
            <a:off x="5612415" y="140459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Rotate by 90 degrees</a:t>
            </a:r>
            <a:endParaRPr lang="en-SG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BBB04-6A1D-4266-9168-6BDAE81A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91" y="2035520"/>
            <a:ext cx="3851874" cy="4067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46862-C1A3-440A-91C1-126DB4BB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177" y="1973576"/>
            <a:ext cx="4013899" cy="419155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245C79-4994-4AAE-9FF4-B2B1045F8092}"/>
              </a:ext>
            </a:extLst>
          </p:cNvPr>
          <p:cNvCxnSpPr>
            <a:cxnSpLocks/>
          </p:cNvCxnSpPr>
          <p:nvPr/>
        </p:nvCxnSpPr>
        <p:spPr>
          <a:xfrm flipH="1">
            <a:off x="3054285" y="2535810"/>
            <a:ext cx="141402" cy="5844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64EC9E-AB9F-46D4-8540-5EDD53D8F6AE}"/>
              </a:ext>
            </a:extLst>
          </p:cNvPr>
          <p:cNvCxnSpPr>
            <a:cxnSpLocks/>
          </p:cNvCxnSpPr>
          <p:nvPr/>
        </p:nvCxnSpPr>
        <p:spPr>
          <a:xfrm flipH="1">
            <a:off x="7486455" y="2103748"/>
            <a:ext cx="141402" cy="5844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81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4AA8-3770-4420-B479-B8B48880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silicon is still isotropic</a:t>
            </a:r>
            <a:endParaRPr lang="en-S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90D561-4AFD-4EB7-A3E9-ACED86BF0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09" y="2171703"/>
            <a:ext cx="3603061" cy="3521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EBB3C9-F0EC-4D8B-BD2E-5A18C9301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732" y="2180639"/>
            <a:ext cx="3483021" cy="3512127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AA237C-1201-429B-8D75-6E71E56F463A}"/>
              </a:ext>
            </a:extLst>
          </p:cNvPr>
          <p:cNvSpPr txBox="1"/>
          <p:nvPr/>
        </p:nvSpPr>
        <p:spPr>
          <a:xfrm>
            <a:off x="1208527" y="1404594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Looking towards +x</a:t>
            </a:r>
            <a:endParaRPr lang="en-SG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F082CE-20E2-4F1B-8EE9-D538546AFB6F}"/>
              </a:ext>
            </a:extLst>
          </p:cNvPr>
          <p:cNvSpPr txBox="1"/>
          <p:nvPr/>
        </p:nvSpPr>
        <p:spPr>
          <a:xfrm>
            <a:off x="5612415" y="140459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Rotate by 90 degrees</a:t>
            </a:r>
            <a:endParaRPr lang="en-SG" u="sng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D6A8958-90CC-446A-B864-93FD82E8D744}"/>
              </a:ext>
            </a:extLst>
          </p:cNvPr>
          <p:cNvGrpSpPr/>
          <p:nvPr/>
        </p:nvGrpSpPr>
        <p:grpSpPr>
          <a:xfrm>
            <a:off x="1147113" y="3438573"/>
            <a:ext cx="991143" cy="950070"/>
            <a:chOff x="1147113" y="3438573"/>
            <a:chExt cx="991143" cy="95007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AA9600-F381-40A5-AF12-B8F79500C44E}"/>
                </a:ext>
              </a:extLst>
            </p:cNvPr>
            <p:cNvSpPr/>
            <p:nvPr/>
          </p:nvSpPr>
          <p:spPr>
            <a:xfrm>
              <a:off x="1569027" y="3812738"/>
              <a:ext cx="207818" cy="197427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F1A0808-C3DA-4273-8A3E-B0E8E32ED0F1}"/>
                </a:ext>
              </a:extLst>
            </p:cNvPr>
            <p:cNvCxnSpPr>
              <a:cxnSpLocks/>
              <a:endCxn id="10" idx="7"/>
            </p:cNvCxnSpPr>
            <p:nvPr/>
          </p:nvCxnSpPr>
          <p:spPr>
            <a:xfrm flipH="1">
              <a:off x="1746411" y="3650456"/>
              <a:ext cx="225264" cy="191195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FDDF628-9C69-4717-9157-EA5668500C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54931" y="3636000"/>
              <a:ext cx="244530" cy="200636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6852CA1-6EE7-470A-A25B-2D285223D7D3}"/>
                </a:ext>
              </a:extLst>
            </p:cNvPr>
            <p:cNvSpPr/>
            <p:nvPr/>
          </p:nvSpPr>
          <p:spPr>
            <a:xfrm>
              <a:off x="1147113" y="3438573"/>
              <a:ext cx="244530" cy="232303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C1D14EE-2196-4446-AD23-461FE1813AF3}"/>
                </a:ext>
              </a:extLst>
            </p:cNvPr>
            <p:cNvSpPr/>
            <p:nvPr/>
          </p:nvSpPr>
          <p:spPr>
            <a:xfrm>
              <a:off x="1912992" y="3493142"/>
              <a:ext cx="225264" cy="214000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45A0DB4-6085-4CE7-A860-0B686AA92FB6}"/>
                </a:ext>
              </a:extLst>
            </p:cNvPr>
            <p:cNvSpPr/>
            <p:nvPr/>
          </p:nvSpPr>
          <p:spPr>
            <a:xfrm>
              <a:off x="1279011" y="4127413"/>
              <a:ext cx="225264" cy="214000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813329F-A2D8-4E02-A048-A24E64EEE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3038" y="3996707"/>
              <a:ext cx="163566" cy="190196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66FB509-8420-4416-AAE2-20A77964E594}"/>
                </a:ext>
              </a:extLst>
            </p:cNvPr>
            <p:cNvCxnSpPr>
              <a:cxnSpLocks/>
            </p:cNvCxnSpPr>
            <p:nvPr/>
          </p:nvCxnSpPr>
          <p:spPr>
            <a:xfrm>
              <a:off x="1729744" y="3974450"/>
              <a:ext cx="183248" cy="212453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65F73EE-43AE-496C-9E9B-48561619089A}"/>
                </a:ext>
              </a:extLst>
            </p:cNvPr>
            <p:cNvSpPr/>
            <p:nvPr/>
          </p:nvSpPr>
          <p:spPr>
            <a:xfrm>
              <a:off x="1877743" y="4174642"/>
              <a:ext cx="225265" cy="214001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942451C-80AB-4971-8A71-9A3AAA31756D}"/>
              </a:ext>
            </a:extLst>
          </p:cNvPr>
          <p:cNvGrpSpPr/>
          <p:nvPr/>
        </p:nvGrpSpPr>
        <p:grpSpPr>
          <a:xfrm>
            <a:off x="5268304" y="3128964"/>
            <a:ext cx="970090" cy="914738"/>
            <a:chOff x="1166379" y="3436931"/>
            <a:chExt cx="970090" cy="91473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A23E5D6-0778-41BE-A33F-E48F16DE8765}"/>
                </a:ext>
              </a:extLst>
            </p:cNvPr>
            <p:cNvSpPr/>
            <p:nvPr/>
          </p:nvSpPr>
          <p:spPr>
            <a:xfrm>
              <a:off x="1569027" y="3812738"/>
              <a:ext cx="207818" cy="197427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909A9D8-B680-48A5-9383-71FADB220E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2559" y="3670877"/>
              <a:ext cx="215481" cy="178007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B81F824-0760-4171-B4E8-4EFE902671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67832" y="3622636"/>
              <a:ext cx="259531" cy="232210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917B85E-C675-4B9E-837F-B49C0A5D6EE7}"/>
                </a:ext>
              </a:extLst>
            </p:cNvPr>
            <p:cNvSpPr/>
            <p:nvPr/>
          </p:nvSpPr>
          <p:spPr>
            <a:xfrm>
              <a:off x="1166379" y="3436931"/>
              <a:ext cx="225264" cy="233946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665537E-5DA7-460E-B1CA-01AE2C0E74B6}"/>
                </a:ext>
              </a:extLst>
            </p:cNvPr>
            <p:cNvSpPr/>
            <p:nvPr/>
          </p:nvSpPr>
          <p:spPr>
            <a:xfrm>
              <a:off x="1932168" y="3535620"/>
              <a:ext cx="204301" cy="194085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D103F1A-E002-4DBD-8E39-7B9BCB37D929}"/>
                </a:ext>
              </a:extLst>
            </p:cNvPr>
            <p:cNvSpPr/>
            <p:nvPr/>
          </p:nvSpPr>
          <p:spPr>
            <a:xfrm>
              <a:off x="1321877" y="4127413"/>
              <a:ext cx="225264" cy="214000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411AC19-E015-449A-9064-CA6D9807C4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7344" y="4005223"/>
              <a:ext cx="136304" cy="169775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34F8040-184B-45A0-8311-950C706C29C1}"/>
                </a:ext>
              </a:extLst>
            </p:cNvPr>
            <p:cNvCxnSpPr>
              <a:cxnSpLocks/>
            </p:cNvCxnSpPr>
            <p:nvPr/>
          </p:nvCxnSpPr>
          <p:spPr>
            <a:xfrm>
              <a:off x="1727375" y="3972902"/>
              <a:ext cx="185617" cy="214001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0EC5FCB-F3D6-4990-9C9F-277A4D304D66}"/>
                </a:ext>
              </a:extLst>
            </p:cNvPr>
            <p:cNvSpPr/>
            <p:nvPr/>
          </p:nvSpPr>
          <p:spPr>
            <a:xfrm>
              <a:off x="1850578" y="4137668"/>
              <a:ext cx="225265" cy="214001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2AD8391-3377-4F8E-81CA-AD9FBF73C323}"/>
              </a:ext>
            </a:extLst>
          </p:cNvPr>
          <p:cNvGrpSpPr/>
          <p:nvPr/>
        </p:nvGrpSpPr>
        <p:grpSpPr>
          <a:xfrm>
            <a:off x="1821368" y="2274447"/>
            <a:ext cx="4809518" cy="630813"/>
            <a:chOff x="1821368" y="2274447"/>
            <a:chExt cx="4809518" cy="630813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DBBFC60-CEDA-4F23-BF11-2423743742EB}"/>
                </a:ext>
              </a:extLst>
            </p:cNvPr>
            <p:cNvCxnSpPr>
              <a:cxnSpLocks/>
            </p:cNvCxnSpPr>
            <p:nvPr/>
          </p:nvCxnSpPr>
          <p:spPr>
            <a:xfrm>
              <a:off x="1821368" y="2274447"/>
              <a:ext cx="145344" cy="40937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C6CCEAA-F21A-47F5-B4B5-46D7B33D8DCA}"/>
                </a:ext>
              </a:extLst>
            </p:cNvPr>
            <p:cNvCxnSpPr>
              <a:cxnSpLocks/>
            </p:cNvCxnSpPr>
            <p:nvPr/>
          </p:nvCxnSpPr>
          <p:spPr>
            <a:xfrm>
              <a:off x="6238394" y="2274447"/>
              <a:ext cx="159173" cy="38462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7B7E82F-9748-4E3C-92FC-5D6AB12EC866}"/>
                </a:ext>
              </a:extLst>
            </p:cNvPr>
            <p:cNvSpPr txBox="1"/>
            <p:nvPr/>
          </p:nvSpPr>
          <p:spPr>
            <a:xfrm>
              <a:off x="6317980" y="253592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?</a:t>
              </a:r>
              <a:endParaRPr lang="en-SG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E14D78-CFC4-4835-BC20-9E86AEAA2CDE}"/>
              </a:ext>
            </a:extLst>
          </p:cNvPr>
          <p:cNvGrpSpPr/>
          <p:nvPr/>
        </p:nvGrpSpPr>
        <p:grpSpPr>
          <a:xfrm>
            <a:off x="4612141" y="1738620"/>
            <a:ext cx="4390946" cy="3944892"/>
            <a:chOff x="4584380" y="1756810"/>
            <a:chExt cx="4390946" cy="39448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00A86F-4CA8-4E9B-96F4-36AB27372300}"/>
                </a:ext>
              </a:extLst>
            </p:cNvPr>
            <p:cNvSpPr txBox="1"/>
            <p:nvPr/>
          </p:nvSpPr>
          <p:spPr>
            <a:xfrm>
              <a:off x="4584380" y="1756810"/>
              <a:ext cx="4390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AND translate by one atomic bond length</a:t>
              </a:r>
              <a:endParaRPr lang="en-SG" u="sng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8EF77E-62A7-46E5-B590-24A0E322C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5666" y="2180639"/>
              <a:ext cx="3603061" cy="3521063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BB629CF-6A45-4B5A-93C2-7F95AADEC935}"/>
              </a:ext>
            </a:extLst>
          </p:cNvPr>
          <p:cNvGrpSpPr/>
          <p:nvPr/>
        </p:nvGrpSpPr>
        <p:grpSpPr>
          <a:xfrm>
            <a:off x="5569563" y="3421738"/>
            <a:ext cx="991143" cy="950070"/>
            <a:chOff x="1147113" y="3438573"/>
            <a:chExt cx="991143" cy="95007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66368CC-B59E-40F0-8047-80D5ABF788F1}"/>
                </a:ext>
              </a:extLst>
            </p:cNvPr>
            <p:cNvSpPr/>
            <p:nvPr/>
          </p:nvSpPr>
          <p:spPr>
            <a:xfrm>
              <a:off x="1569027" y="3812738"/>
              <a:ext cx="207818" cy="197427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F032710-0390-444A-B877-D764AE1E6CE4}"/>
                </a:ext>
              </a:extLst>
            </p:cNvPr>
            <p:cNvCxnSpPr>
              <a:cxnSpLocks/>
              <a:endCxn id="87" idx="7"/>
            </p:cNvCxnSpPr>
            <p:nvPr/>
          </p:nvCxnSpPr>
          <p:spPr>
            <a:xfrm flipH="1">
              <a:off x="1746411" y="3650456"/>
              <a:ext cx="225264" cy="191195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7BF960A-5F46-4AD2-B711-FB3C69995A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54931" y="3636000"/>
              <a:ext cx="244530" cy="200636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0D77DB5-2BCF-4588-8FC3-A8330EF9C713}"/>
                </a:ext>
              </a:extLst>
            </p:cNvPr>
            <p:cNvSpPr/>
            <p:nvPr/>
          </p:nvSpPr>
          <p:spPr>
            <a:xfrm>
              <a:off x="1147113" y="3438573"/>
              <a:ext cx="244530" cy="232303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78078B8-435E-4BEA-878C-A21A6A1A7125}"/>
                </a:ext>
              </a:extLst>
            </p:cNvPr>
            <p:cNvSpPr/>
            <p:nvPr/>
          </p:nvSpPr>
          <p:spPr>
            <a:xfrm>
              <a:off x="1912992" y="3493142"/>
              <a:ext cx="225264" cy="214000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EC67A81-62FC-4505-8672-6191CA78947F}"/>
                </a:ext>
              </a:extLst>
            </p:cNvPr>
            <p:cNvSpPr/>
            <p:nvPr/>
          </p:nvSpPr>
          <p:spPr>
            <a:xfrm>
              <a:off x="1279011" y="4127413"/>
              <a:ext cx="225264" cy="214000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4EF7226-B81F-4BD6-83DA-5878BBB02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3038" y="3996707"/>
              <a:ext cx="163566" cy="190196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FAD7EDF-E6B0-4845-972D-E856695C8107}"/>
                </a:ext>
              </a:extLst>
            </p:cNvPr>
            <p:cNvCxnSpPr>
              <a:cxnSpLocks/>
            </p:cNvCxnSpPr>
            <p:nvPr/>
          </p:nvCxnSpPr>
          <p:spPr>
            <a:xfrm>
              <a:off x="1729744" y="3974450"/>
              <a:ext cx="183248" cy="212453"/>
            </a:xfrm>
            <a:prstGeom prst="line">
              <a:avLst/>
            </a:prstGeom>
            <a:ln w="28575">
              <a:solidFill>
                <a:srgbClr val="33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DDFD79C-78F6-4AE8-B13B-49EB1C3335D4}"/>
                </a:ext>
              </a:extLst>
            </p:cNvPr>
            <p:cNvSpPr/>
            <p:nvPr/>
          </p:nvSpPr>
          <p:spPr>
            <a:xfrm>
              <a:off x="1877743" y="4174642"/>
              <a:ext cx="225265" cy="214001"/>
            </a:xfrm>
            <a:prstGeom prst="ellipse">
              <a:avLst/>
            </a:prstGeom>
            <a:noFill/>
            <a:ln w="28575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8CE200E-2842-41EA-A562-D92D7B5BAF38}"/>
              </a:ext>
            </a:extLst>
          </p:cNvPr>
          <p:cNvCxnSpPr>
            <a:cxnSpLocks/>
          </p:cNvCxnSpPr>
          <p:nvPr/>
        </p:nvCxnSpPr>
        <p:spPr>
          <a:xfrm>
            <a:off x="6248781" y="2253851"/>
            <a:ext cx="145344" cy="4093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99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8054858-DFD6-4AAB-9327-2B0084310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24" y="1190213"/>
            <a:ext cx="2476500" cy="5067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3563833-A1E5-43D0-839D-0665CF3EC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556" y="1503038"/>
            <a:ext cx="4381500" cy="44100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186EDB-4F25-49B3-92F5-6DD8FB100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556" y="1503036"/>
            <a:ext cx="4381500" cy="4410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63085-6B63-4107-BB51-CDB04FED1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83" y="1503040"/>
            <a:ext cx="4381500" cy="44100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C36F60-87C7-4058-A310-8B4E6C6B430B}"/>
              </a:ext>
            </a:extLst>
          </p:cNvPr>
          <p:cNvCxnSpPr>
            <a:cxnSpLocks/>
          </p:cNvCxnSpPr>
          <p:nvPr/>
        </p:nvCxnSpPr>
        <p:spPr>
          <a:xfrm flipV="1">
            <a:off x="6319307" y="1800844"/>
            <a:ext cx="114051" cy="128021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B41E8B1-1604-46C4-ADED-A7F4E08AC2CE}"/>
              </a:ext>
            </a:extLst>
          </p:cNvPr>
          <p:cNvSpPr/>
          <p:nvPr/>
        </p:nvSpPr>
        <p:spPr>
          <a:xfrm rot="2646123">
            <a:off x="4312567" y="1143541"/>
            <a:ext cx="450301" cy="1869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723F44-AE1D-4AA2-8E73-C389E7F66B85}"/>
              </a:ext>
            </a:extLst>
          </p:cNvPr>
          <p:cNvSpPr/>
          <p:nvPr/>
        </p:nvSpPr>
        <p:spPr>
          <a:xfrm rot="2646123">
            <a:off x="7461039" y="1426140"/>
            <a:ext cx="1144167" cy="815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9AA69A-7D8B-4A0B-97B9-6D0AE27C7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02" y="1190728"/>
            <a:ext cx="2472477" cy="5066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8B9B5F-C364-4387-B6A0-B5D9B8B6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 unit cell of LN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C2A2A-C7D7-495E-AA7D-FE97BA5D246E}"/>
              </a:ext>
            </a:extLst>
          </p:cNvPr>
          <p:cNvSpPr txBox="1"/>
          <p:nvPr/>
        </p:nvSpPr>
        <p:spPr>
          <a:xfrm rot="16200000">
            <a:off x="6373726" y="1860476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+z</a:t>
            </a:r>
            <a:endParaRPr lang="en-SG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1542A8E-8337-4D76-8D5D-610BA82DEAC0}"/>
              </a:ext>
            </a:extLst>
          </p:cNvPr>
          <p:cNvCxnSpPr>
            <a:cxnSpLocks/>
          </p:cNvCxnSpPr>
          <p:nvPr/>
        </p:nvCxnSpPr>
        <p:spPr>
          <a:xfrm flipV="1">
            <a:off x="1825266" y="869600"/>
            <a:ext cx="0" cy="46166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1E2DFF1-1DB5-4190-923D-CA680BE5A301}"/>
              </a:ext>
            </a:extLst>
          </p:cNvPr>
          <p:cNvSpPr txBox="1"/>
          <p:nvPr/>
        </p:nvSpPr>
        <p:spPr>
          <a:xfrm rot="16200000">
            <a:off x="1392661" y="930245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+z</a:t>
            </a:r>
            <a:endParaRPr lang="en-SG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393BD5F-8026-4085-B372-4983C55DAAF9}"/>
              </a:ext>
            </a:extLst>
          </p:cNvPr>
          <p:cNvCxnSpPr>
            <a:cxnSpLocks/>
          </p:cNvCxnSpPr>
          <p:nvPr/>
        </p:nvCxnSpPr>
        <p:spPr>
          <a:xfrm flipV="1">
            <a:off x="1794694" y="6169556"/>
            <a:ext cx="0" cy="393169"/>
          </a:xfrm>
          <a:prstGeom prst="straightConnector1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559484-BD10-45BC-BB0E-9471B22BDE82}"/>
              </a:ext>
            </a:extLst>
          </p:cNvPr>
          <p:cNvCxnSpPr>
            <a:cxnSpLocks/>
          </p:cNvCxnSpPr>
          <p:nvPr/>
        </p:nvCxnSpPr>
        <p:spPr>
          <a:xfrm flipV="1">
            <a:off x="6186488" y="4276726"/>
            <a:ext cx="21257" cy="235743"/>
          </a:xfrm>
          <a:prstGeom prst="straightConnector1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780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F2D2AAD-1331-463E-99B6-7CB41246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83" y="1503039"/>
            <a:ext cx="4381500" cy="44100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9AA69A-7D8B-4A0B-97B9-6D0AE27C7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47" y="1190728"/>
            <a:ext cx="2472477" cy="50667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903539-711C-43CC-875C-95CB22D1B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24" y="1190213"/>
            <a:ext cx="2476500" cy="50673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C36F60-87C7-4058-A310-8B4E6C6B430B}"/>
              </a:ext>
            </a:extLst>
          </p:cNvPr>
          <p:cNvCxnSpPr>
            <a:cxnSpLocks/>
          </p:cNvCxnSpPr>
          <p:nvPr/>
        </p:nvCxnSpPr>
        <p:spPr>
          <a:xfrm flipV="1">
            <a:off x="6319307" y="1800844"/>
            <a:ext cx="114051" cy="128021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B41E8B1-1604-46C4-ADED-A7F4E08AC2CE}"/>
              </a:ext>
            </a:extLst>
          </p:cNvPr>
          <p:cNvSpPr/>
          <p:nvPr/>
        </p:nvSpPr>
        <p:spPr>
          <a:xfrm rot="2646123">
            <a:off x="4312567" y="1143541"/>
            <a:ext cx="450301" cy="1869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723F44-AE1D-4AA2-8E73-C389E7F66B85}"/>
              </a:ext>
            </a:extLst>
          </p:cNvPr>
          <p:cNvSpPr/>
          <p:nvPr/>
        </p:nvSpPr>
        <p:spPr>
          <a:xfrm rot="2646123">
            <a:off x="7461039" y="1426140"/>
            <a:ext cx="1144167" cy="815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B9B5F-C364-4387-B6A0-B5D9B8B6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 unit cell of LN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C2A2A-C7D7-495E-AA7D-FE97BA5D246E}"/>
              </a:ext>
            </a:extLst>
          </p:cNvPr>
          <p:cNvSpPr txBox="1"/>
          <p:nvPr/>
        </p:nvSpPr>
        <p:spPr>
          <a:xfrm rot="16200000">
            <a:off x="6373726" y="1860476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+z</a:t>
            </a:r>
            <a:endParaRPr lang="en-SG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DB71B3-9388-4410-AF12-3CA713857E91}"/>
              </a:ext>
            </a:extLst>
          </p:cNvPr>
          <p:cNvCxnSpPr>
            <a:cxnSpLocks/>
          </p:cNvCxnSpPr>
          <p:nvPr/>
        </p:nvCxnSpPr>
        <p:spPr>
          <a:xfrm flipV="1">
            <a:off x="1825266" y="869600"/>
            <a:ext cx="0" cy="46166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8EC79E9-727B-409F-A861-B3094FDE8F24}"/>
              </a:ext>
            </a:extLst>
          </p:cNvPr>
          <p:cNvSpPr txBox="1"/>
          <p:nvPr/>
        </p:nvSpPr>
        <p:spPr>
          <a:xfrm rot="16200000">
            <a:off x="1392661" y="930245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+z</a:t>
            </a:r>
            <a:endParaRPr lang="en-SG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097FAA-A74B-41EB-B830-D42D8DD91637}"/>
              </a:ext>
            </a:extLst>
          </p:cNvPr>
          <p:cNvCxnSpPr>
            <a:cxnSpLocks/>
          </p:cNvCxnSpPr>
          <p:nvPr/>
        </p:nvCxnSpPr>
        <p:spPr>
          <a:xfrm flipV="1">
            <a:off x="1794694" y="6169556"/>
            <a:ext cx="0" cy="393169"/>
          </a:xfrm>
          <a:prstGeom prst="straightConnector1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5F4C65-4ACD-401A-8AC9-9094568BF26D}"/>
              </a:ext>
            </a:extLst>
          </p:cNvPr>
          <p:cNvCxnSpPr>
            <a:cxnSpLocks/>
          </p:cNvCxnSpPr>
          <p:nvPr/>
        </p:nvCxnSpPr>
        <p:spPr>
          <a:xfrm flipV="1">
            <a:off x="6186488" y="4276726"/>
            <a:ext cx="21257" cy="235743"/>
          </a:xfrm>
          <a:prstGeom prst="straightConnector1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934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6AA89D2-B92E-4BED-96F8-98F4DA4CE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56" y="1503038"/>
            <a:ext cx="4381500" cy="44100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B6C10B-D7A3-4DD7-8552-7A8DBA539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81" y="1192394"/>
            <a:ext cx="2476500" cy="50673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C36F60-87C7-4058-A310-8B4E6C6B430B}"/>
              </a:ext>
            </a:extLst>
          </p:cNvPr>
          <p:cNvCxnSpPr>
            <a:cxnSpLocks/>
          </p:cNvCxnSpPr>
          <p:nvPr/>
        </p:nvCxnSpPr>
        <p:spPr>
          <a:xfrm flipV="1">
            <a:off x="6319307" y="1800844"/>
            <a:ext cx="114051" cy="128021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B41E8B1-1604-46C4-ADED-A7F4E08AC2CE}"/>
              </a:ext>
            </a:extLst>
          </p:cNvPr>
          <p:cNvSpPr/>
          <p:nvPr/>
        </p:nvSpPr>
        <p:spPr>
          <a:xfrm rot="2646123">
            <a:off x="4312567" y="1143541"/>
            <a:ext cx="450301" cy="1869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723F44-AE1D-4AA2-8E73-C389E7F66B85}"/>
              </a:ext>
            </a:extLst>
          </p:cNvPr>
          <p:cNvSpPr/>
          <p:nvPr/>
        </p:nvSpPr>
        <p:spPr>
          <a:xfrm rot="2646123">
            <a:off x="7461039" y="1426140"/>
            <a:ext cx="1144167" cy="815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9AA69A-7D8B-4A0B-97B9-6D0AE27C7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72" y="1162102"/>
            <a:ext cx="2472477" cy="5066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8B9B5F-C364-4387-B6A0-B5D9B8B6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 unit cell of LN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C2A2A-C7D7-495E-AA7D-FE97BA5D246E}"/>
              </a:ext>
            </a:extLst>
          </p:cNvPr>
          <p:cNvSpPr txBox="1"/>
          <p:nvPr/>
        </p:nvSpPr>
        <p:spPr>
          <a:xfrm rot="16200000">
            <a:off x="6373726" y="1860476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+z</a:t>
            </a:r>
            <a:endParaRPr lang="en-SG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03EF85-9066-4FA2-B748-15B8114EC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76" y="1161844"/>
            <a:ext cx="2476500" cy="5067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D484A3-BECE-476C-B592-C8C10DE4A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51" y="1192394"/>
            <a:ext cx="2476500" cy="50673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DB71B3-9388-4410-AF12-3CA713857E91}"/>
              </a:ext>
            </a:extLst>
          </p:cNvPr>
          <p:cNvCxnSpPr>
            <a:cxnSpLocks/>
          </p:cNvCxnSpPr>
          <p:nvPr/>
        </p:nvCxnSpPr>
        <p:spPr>
          <a:xfrm flipV="1">
            <a:off x="1825266" y="869600"/>
            <a:ext cx="0" cy="46166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8EC79E9-727B-409F-A861-B3094FDE8F24}"/>
              </a:ext>
            </a:extLst>
          </p:cNvPr>
          <p:cNvSpPr txBox="1"/>
          <p:nvPr/>
        </p:nvSpPr>
        <p:spPr>
          <a:xfrm rot="16200000">
            <a:off x="1392661" y="930245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+z</a:t>
            </a:r>
            <a:endParaRPr lang="en-SG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097FAA-A74B-41EB-B830-D42D8DD91637}"/>
              </a:ext>
            </a:extLst>
          </p:cNvPr>
          <p:cNvCxnSpPr>
            <a:cxnSpLocks/>
          </p:cNvCxnSpPr>
          <p:nvPr/>
        </p:nvCxnSpPr>
        <p:spPr>
          <a:xfrm flipV="1">
            <a:off x="1794694" y="6169556"/>
            <a:ext cx="0" cy="393169"/>
          </a:xfrm>
          <a:prstGeom prst="straightConnector1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48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A5186EDB-4F25-49B3-92F5-6DD8FB100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556" y="1503036"/>
            <a:ext cx="4381500" cy="44100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C36F60-87C7-4058-A310-8B4E6C6B430B}"/>
              </a:ext>
            </a:extLst>
          </p:cNvPr>
          <p:cNvCxnSpPr>
            <a:cxnSpLocks/>
          </p:cNvCxnSpPr>
          <p:nvPr/>
        </p:nvCxnSpPr>
        <p:spPr>
          <a:xfrm flipV="1">
            <a:off x="6319307" y="1800844"/>
            <a:ext cx="114051" cy="128021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B41E8B1-1604-46C4-ADED-A7F4E08AC2CE}"/>
              </a:ext>
            </a:extLst>
          </p:cNvPr>
          <p:cNvSpPr/>
          <p:nvPr/>
        </p:nvSpPr>
        <p:spPr>
          <a:xfrm rot="2646123">
            <a:off x="4312567" y="1143541"/>
            <a:ext cx="450301" cy="1869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723F44-AE1D-4AA2-8E73-C389E7F66B85}"/>
              </a:ext>
            </a:extLst>
          </p:cNvPr>
          <p:cNvSpPr/>
          <p:nvPr/>
        </p:nvSpPr>
        <p:spPr>
          <a:xfrm rot="2646123">
            <a:off x="7461039" y="1426140"/>
            <a:ext cx="1144167" cy="815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9AA69A-7D8B-4A0B-97B9-6D0AE27C7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2" y="1162102"/>
            <a:ext cx="2472477" cy="5066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8B9B5F-C364-4387-B6A0-B5D9B8B6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 unit cell of LN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C2A2A-C7D7-495E-AA7D-FE97BA5D246E}"/>
              </a:ext>
            </a:extLst>
          </p:cNvPr>
          <p:cNvSpPr txBox="1"/>
          <p:nvPr/>
        </p:nvSpPr>
        <p:spPr>
          <a:xfrm rot="16200000">
            <a:off x="6373726" y="1860476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+z</a:t>
            </a:r>
            <a:endParaRPr lang="en-SG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03EF85-9066-4FA2-B748-15B8114EC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76" y="1161844"/>
            <a:ext cx="2476500" cy="5067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D484A3-BECE-476C-B592-C8C10DE4A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76" y="1268646"/>
            <a:ext cx="2476500" cy="5067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B6C10B-D7A3-4DD7-8552-7A8DBA539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81" y="1192394"/>
            <a:ext cx="2476500" cy="50673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DB71B3-9388-4410-AF12-3CA713857E91}"/>
              </a:ext>
            </a:extLst>
          </p:cNvPr>
          <p:cNvCxnSpPr>
            <a:cxnSpLocks/>
          </p:cNvCxnSpPr>
          <p:nvPr/>
        </p:nvCxnSpPr>
        <p:spPr>
          <a:xfrm flipV="1">
            <a:off x="1825266" y="869600"/>
            <a:ext cx="0" cy="46166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8EC79E9-727B-409F-A861-B3094FDE8F24}"/>
              </a:ext>
            </a:extLst>
          </p:cNvPr>
          <p:cNvSpPr txBox="1"/>
          <p:nvPr/>
        </p:nvSpPr>
        <p:spPr>
          <a:xfrm rot="16200000">
            <a:off x="1392661" y="930245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+z</a:t>
            </a:r>
            <a:endParaRPr lang="en-SG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097FAA-A74B-41EB-B830-D42D8DD91637}"/>
              </a:ext>
            </a:extLst>
          </p:cNvPr>
          <p:cNvCxnSpPr>
            <a:cxnSpLocks/>
          </p:cNvCxnSpPr>
          <p:nvPr/>
        </p:nvCxnSpPr>
        <p:spPr>
          <a:xfrm flipV="1">
            <a:off x="1794694" y="6169556"/>
            <a:ext cx="0" cy="393169"/>
          </a:xfrm>
          <a:prstGeom prst="straightConnector1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082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69862-A771-4615-B24F-D07F97BD2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Top view of lithium </a:t>
            </a:r>
            <a:r>
              <a:rPr lang="en-US" sz="2800" dirty="0" err="1"/>
              <a:t>niobate</a:t>
            </a:r>
            <a:r>
              <a:rPr lang="en-US" sz="2800" dirty="0"/>
              <a:t> (crystal class 3</a:t>
            </a:r>
            <a:r>
              <a:rPr lang="en-US" sz="2800" i="1" dirty="0"/>
              <a:t>m</a:t>
            </a:r>
            <a:r>
              <a:rPr lang="en-US" sz="2800" dirty="0"/>
              <a:t>)</a:t>
            </a:r>
            <a:endParaRPr lang="en-SG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87B3C-4758-4C02-BC52-A13677268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858837"/>
            <a:ext cx="6353175" cy="534352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3A7DB8-24EE-4E08-AB97-FB772F9A484E}"/>
              </a:ext>
            </a:extLst>
          </p:cNvPr>
          <p:cNvGrpSpPr/>
          <p:nvPr/>
        </p:nvGrpSpPr>
        <p:grpSpPr>
          <a:xfrm>
            <a:off x="2828419" y="770467"/>
            <a:ext cx="5333450" cy="5697009"/>
            <a:chOff x="2828419" y="770467"/>
            <a:chExt cx="5333450" cy="569700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D74C651-C696-4FD7-8CE8-5AB70D4310F1}"/>
                </a:ext>
              </a:extLst>
            </p:cNvPr>
            <p:cNvCxnSpPr>
              <a:cxnSpLocks/>
            </p:cNvCxnSpPr>
            <p:nvPr/>
          </p:nvCxnSpPr>
          <p:spPr>
            <a:xfrm>
              <a:off x="2878667" y="770467"/>
              <a:ext cx="1693333" cy="2874433"/>
            </a:xfrm>
            <a:prstGeom prst="line">
              <a:avLst/>
            </a:prstGeom>
            <a:ln w="95250">
              <a:solidFill>
                <a:srgbClr val="0F96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09E681D-8A52-4B80-A26D-8355E1C217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799" y="3644900"/>
              <a:ext cx="3666070" cy="0"/>
            </a:xfrm>
            <a:prstGeom prst="line">
              <a:avLst/>
            </a:prstGeom>
            <a:ln w="95250">
              <a:solidFill>
                <a:srgbClr val="0F96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3FC58F-8E10-4BC3-8B7D-CAE69B8AC9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8667" y="3644900"/>
              <a:ext cx="1693333" cy="2822576"/>
            </a:xfrm>
            <a:prstGeom prst="line">
              <a:avLst/>
            </a:prstGeom>
            <a:ln w="95250">
              <a:solidFill>
                <a:srgbClr val="0F96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B410937C-BF35-4D5C-BB8F-19C718915D6C}"/>
                </a:ext>
              </a:extLst>
            </p:cNvPr>
            <p:cNvSpPr/>
            <p:nvPr/>
          </p:nvSpPr>
          <p:spPr>
            <a:xfrm>
              <a:off x="3619500" y="2692399"/>
              <a:ext cx="1904999" cy="1904999"/>
            </a:xfrm>
            <a:prstGeom prst="arc">
              <a:avLst>
                <a:gd name="adj1" fmla="val 7421728"/>
                <a:gd name="adj2" fmla="val 14249775"/>
              </a:avLst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9FA811-F6A2-443B-A72C-9E048B676930}"/>
                </a:ext>
              </a:extLst>
            </p:cNvPr>
            <p:cNvSpPr txBox="1"/>
            <p:nvPr/>
          </p:nvSpPr>
          <p:spPr>
            <a:xfrm>
              <a:off x="2828419" y="3429000"/>
              <a:ext cx="8226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120</a:t>
              </a:r>
              <a:r>
                <a:rPr lang="en-US" sz="2400" dirty="0">
                  <a:solidFill>
                    <a:srgbClr val="0070C0"/>
                  </a:solidFill>
                  <a:sym typeface="Symbol" panose="05050102010706020507" pitchFamily="18" charset="2"/>
                </a:rPr>
                <a:t></a:t>
              </a:r>
              <a:endParaRPr lang="en-SG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636A2E-98E2-471C-92F0-01F7F3D5F12F}"/>
              </a:ext>
            </a:extLst>
          </p:cNvPr>
          <p:cNvSpPr txBox="1"/>
          <p:nvPr/>
        </p:nvSpPr>
        <p:spPr>
          <a:xfrm>
            <a:off x="3280620" y="623359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is LN birefringent?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168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0D392-F4C7-478A-AC2D-211CC427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 glass?</a:t>
            </a:r>
            <a:endParaRPr lang="en-S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F0369-73D2-4CF2-96F4-2276921E39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r="7384" b="9259"/>
          <a:stretch/>
        </p:blipFill>
        <p:spPr>
          <a:xfrm>
            <a:off x="766234" y="1219200"/>
            <a:ext cx="7611532" cy="44195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39BD6F-F548-440B-80C3-F9A83AA2616F}"/>
              </a:ext>
            </a:extLst>
          </p:cNvPr>
          <p:cNvSpPr/>
          <p:nvPr/>
        </p:nvSpPr>
        <p:spPr>
          <a:xfrm>
            <a:off x="1981200" y="5791200"/>
            <a:ext cx="5181600" cy="533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Yes, it is a glass of lithium </a:t>
            </a:r>
            <a:r>
              <a:rPr lang="en-US" sz="2000" dirty="0" err="1">
                <a:solidFill>
                  <a:schemeClr val="tx1"/>
                </a:solidFill>
              </a:rPr>
              <a:t>niobate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SG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49CF0A-EF13-4850-AC9F-F3C16CD64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154" y="476250"/>
                <a:ext cx="8020271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0"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en-US" alt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Example 1(a)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 </a:t>
                </a:r>
                <a:r>
                  <a:rPr lang="en-US" altLang="en-US" sz="2000" dirty="0">
                    <a:solidFill>
                      <a:srgbClr val="000000"/>
                    </a:solidFill>
                  </a:rPr>
                  <a:t>Light polarized along the laboratory’s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</a:rPr>
                  <a:t>-axis enters lithium </a:t>
                </a:r>
                <a:r>
                  <a:rPr lang="en-US" altLang="en-US" sz="2000" dirty="0" err="1">
                    <a:solidFill>
                      <a:srgbClr val="000000"/>
                    </a:solidFill>
                  </a:rPr>
                  <a:t>niobate</a:t>
                </a:r>
                <a:r>
                  <a:rPr lang="en-US" altLang="en-US" sz="2000" dirty="0">
                    <a:solidFill>
                      <a:srgbClr val="000000"/>
                    </a:solidFill>
                  </a:rPr>
                  <a:t> at a 45</a:t>
                </a:r>
                <a:r>
                  <a:rPr lang="en-US" altLang="en-US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 angle between its</a:t>
                </a:r>
                <a:r>
                  <a:rPr lang="en-US" altLang="en-US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altLang="en-US" sz="1800" dirty="0">
                    <a:solidFill>
                      <a:srgbClr val="000000"/>
                    </a:solidFill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axes.  </a:t>
                </a:r>
                <a:r>
                  <a:rPr lang="en-US" altLang="en-US" sz="1800" dirty="0">
                    <a:solidFill>
                      <a:srgbClr val="000000"/>
                    </a:solidFill>
                  </a:rPr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49CF0A-EF13-4850-AC9F-F3C16CD64B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154" y="476250"/>
                <a:ext cx="8020271" cy="707886"/>
              </a:xfrm>
              <a:prstGeom prst="rect">
                <a:avLst/>
              </a:prstGeom>
              <a:blipFill>
                <a:blip r:embed="rId2"/>
                <a:stretch>
                  <a:fillRect l="-837" t="-3448" b="-155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1B3AD-F405-4EE7-927B-5EE1DABFBFDA}"/>
              </a:ext>
            </a:extLst>
          </p:cNvPr>
          <p:cNvGrpSpPr/>
          <p:nvPr/>
        </p:nvGrpSpPr>
        <p:grpSpPr>
          <a:xfrm>
            <a:off x="1081288" y="5172075"/>
            <a:ext cx="1266286" cy="1479879"/>
            <a:chOff x="42694" y="5334563"/>
            <a:chExt cx="1266286" cy="147987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379B560-2A86-4F7A-8183-B53C3C9F98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546" y="5637229"/>
              <a:ext cx="0" cy="3959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92354B3-9001-4134-8B1A-3DDE677E3A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2" y="6033160"/>
              <a:ext cx="42041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19C49C5-47D6-4454-8AD3-BA7A789E10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361" y="6033158"/>
              <a:ext cx="250760" cy="279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B10EBE-FDE3-4B76-B623-641D75D2DF65}"/>
                </a:ext>
              </a:extLst>
            </p:cNvPr>
            <p:cNvSpPr txBox="1"/>
            <p:nvPr/>
          </p:nvSpPr>
          <p:spPr>
            <a:xfrm>
              <a:off x="933253" y="5854048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>
                <a:latin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62CEC52-3880-4934-8E9A-AAD2F4B6C109}"/>
                    </a:ext>
                  </a:extLst>
                </p:cNvPr>
                <p:cNvSpPr txBox="1"/>
                <p:nvPr/>
              </p:nvSpPr>
              <p:spPr>
                <a:xfrm>
                  <a:off x="391391" y="5334563"/>
                  <a:ext cx="39530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62CEC52-3880-4934-8E9A-AAD2F4B6C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391" y="5334563"/>
                  <a:ext cx="395301" cy="553998"/>
                </a:xfrm>
                <a:prstGeom prst="rect">
                  <a:avLst/>
                </a:prstGeom>
                <a:blipFill>
                  <a:blip r:embed="rId3"/>
                  <a:stretch>
                    <a:fillRect l="-1563" t="-10989" r="-51563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C9BEC97-E604-41D8-A0A4-93C5F225A537}"/>
                    </a:ext>
                  </a:extLst>
                </p:cNvPr>
                <p:cNvSpPr txBox="1"/>
                <p:nvPr/>
              </p:nvSpPr>
              <p:spPr>
                <a:xfrm>
                  <a:off x="42694" y="6260444"/>
                  <a:ext cx="397545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C9BEC97-E604-41D8-A0A4-93C5F225A5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94" y="6260444"/>
                  <a:ext cx="397545" cy="553998"/>
                </a:xfrm>
                <a:prstGeom prst="rect">
                  <a:avLst/>
                </a:prstGeom>
                <a:blipFill>
                  <a:blip r:embed="rId4"/>
                  <a:stretch>
                    <a:fillRect t="-10989" r="-36364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ADDB79E-DE0B-40F0-8DB3-E3E3D2C08D58}"/>
                    </a:ext>
                  </a:extLst>
                </p:cNvPr>
                <p:cNvSpPr txBox="1"/>
                <p:nvPr/>
              </p:nvSpPr>
              <p:spPr>
                <a:xfrm>
                  <a:off x="907460" y="5871745"/>
                  <a:ext cx="401520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ADDB79E-DE0B-40F0-8DB3-E3E3D2C08D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60" y="5871745"/>
                  <a:ext cx="401520" cy="553998"/>
                </a:xfrm>
                <a:prstGeom prst="rect">
                  <a:avLst/>
                </a:prstGeom>
                <a:blipFill>
                  <a:blip r:embed="rId5"/>
                  <a:stretch>
                    <a:fillRect t="-12222" r="-46970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rapezoid 22">
            <a:extLst>
              <a:ext uri="{FF2B5EF4-FFF2-40B4-BE49-F238E27FC236}">
                <a16:creationId xmlns:a16="http://schemas.microsoft.com/office/drawing/2014/main" id="{349E8FE4-C590-48F7-8508-72D8BF40B715}"/>
              </a:ext>
            </a:extLst>
          </p:cNvPr>
          <p:cNvSpPr/>
          <p:nvPr/>
        </p:nvSpPr>
        <p:spPr>
          <a:xfrm rot="10800000">
            <a:off x="1407546" y="2950651"/>
            <a:ext cx="401521" cy="2156849"/>
          </a:xfrm>
          <a:prstGeom prst="trapezoid">
            <a:avLst>
              <a:gd name="adj" fmla="val 32117"/>
            </a:avLst>
          </a:prstGeom>
          <a:solidFill>
            <a:srgbClr val="FA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F6AA7755-8520-4B9E-81E5-11AA269B8A58}"/>
              </a:ext>
            </a:extLst>
          </p:cNvPr>
          <p:cNvSpPr/>
          <p:nvPr/>
        </p:nvSpPr>
        <p:spPr>
          <a:xfrm>
            <a:off x="878337" y="1388561"/>
            <a:ext cx="1672071" cy="167207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D7858B4-A37C-4436-A657-AC7450824E98}"/>
              </a:ext>
            </a:extLst>
          </p:cNvPr>
          <p:cNvCxnSpPr>
            <a:cxnSpLocks/>
          </p:cNvCxnSpPr>
          <p:nvPr/>
        </p:nvCxnSpPr>
        <p:spPr>
          <a:xfrm>
            <a:off x="1600094" y="5887488"/>
            <a:ext cx="200778" cy="267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7A53A0-61C4-4395-BFEA-2D816A6313F3}"/>
                  </a:ext>
                </a:extLst>
              </p:cNvPr>
              <p:cNvSpPr txBox="1"/>
              <p:nvPr/>
            </p:nvSpPr>
            <p:spPr>
              <a:xfrm>
                <a:off x="1724897" y="6097956"/>
                <a:ext cx="38420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FF0000"/>
                  </a:solidFill>
                </a:endParaRPr>
              </a:p>
              <a:p>
                <a:endParaRPr lang="en-S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7A53A0-61C4-4395-BFEA-2D816A631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897" y="6097956"/>
                <a:ext cx="384208" cy="553998"/>
              </a:xfrm>
              <a:prstGeom prst="rect">
                <a:avLst/>
              </a:prstGeom>
              <a:blipFill>
                <a:blip r:embed="rId6"/>
                <a:stretch>
                  <a:fillRect t="-10989" r="-5079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0051D09-2E96-4A65-BC0A-CED321246493}"/>
                  </a:ext>
                </a:extLst>
              </p:cNvPr>
              <p:cNvSpPr/>
              <p:nvPr/>
            </p:nvSpPr>
            <p:spPr>
              <a:xfrm>
                <a:off x="3042371" y="3275164"/>
                <a:ext cx="1532599" cy="37555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0051D09-2E96-4A65-BC0A-CED321246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371" y="3275164"/>
                <a:ext cx="1532599" cy="375552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F7F3324-D1C4-497F-A916-C3635B58BA66}"/>
                  </a:ext>
                </a:extLst>
              </p:cNvPr>
              <p:cNvSpPr/>
              <p:nvPr/>
            </p:nvSpPr>
            <p:spPr>
              <a:xfrm>
                <a:off x="3042371" y="3742180"/>
                <a:ext cx="5381153" cy="1350498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F7F3324-D1C4-497F-A916-C3635B58B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371" y="3742180"/>
                <a:ext cx="5381153" cy="1350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FA8D95F-6FEA-4AF5-B677-83D3D58A6AF5}"/>
                  </a:ext>
                </a:extLst>
              </p:cNvPr>
              <p:cNvSpPr txBox="1"/>
              <p:nvPr/>
            </p:nvSpPr>
            <p:spPr>
              <a:xfrm>
                <a:off x="3042371" y="1300582"/>
                <a:ext cx="1480982" cy="7927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SG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SG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FA8D95F-6FEA-4AF5-B677-83D3D58A6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371" y="1300582"/>
                <a:ext cx="1480982" cy="7927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208AA84-55E8-4D33-952C-B5CF15A424D8}"/>
                  </a:ext>
                </a:extLst>
              </p:cNvPr>
              <p:cNvSpPr txBox="1"/>
              <p:nvPr/>
            </p:nvSpPr>
            <p:spPr>
              <a:xfrm>
                <a:off x="2902674" y="2341042"/>
                <a:ext cx="3490571" cy="7927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SG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SG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208AA84-55E8-4D33-952C-B5CF15A42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674" y="2341042"/>
                <a:ext cx="3490571" cy="7927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EEAE64-5EA7-4B44-AA22-0236CB5F4EE1}"/>
                  </a:ext>
                </a:extLst>
              </p:cNvPr>
              <p:cNvSpPr txBox="1"/>
              <p:nvPr/>
            </p:nvSpPr>
            <p:spPr>
              <a:xfrm>
                <a:off x="1714372" y="5180483"/>
                <a:ext cx="6413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EEAE64-5EA7-4B44-AA22-0236CB5F4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372" y="5180483"/>
                <a:ext cx="641329" cy="553998"/>
              </a:xfrm>
              <a:prstGeom prst="rect">
                <a:avLst/>
              </a:prstGeom>
              <a:blipFill>
                <a:blip r:embed="rId11"/>
                <a:stretch>
                  <a:fillRect t="-12088" r="-3142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561EA13-A12B-4612-87E0-E2DC0536F0D8}"/>
                  </a:ext>
                </a:extLst>
              </p:cNvPr>
              <p:cNvSpPr/>
              <p:nvPr/>
            </p:nvSpPr>
            <p:spPr>
              <a:xfrm>
                <a:off x="6313694" y="2075488"/>
                <a:ext cx="2503442" cy="1350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SG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20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561EA13-A12B-4612-87E0-E2DC0536F0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694" y="2075488"/>
                <a:ext cx="2503442" cy="13504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748A058-3559-4BF6-977E-B1A92B3689CA}"/>
                  </a:ext>
                </a:extLst>
              </p:cNvPr>
              <p:cNvSpPr/>
              <p:nvPr/>
            </p:nvSpPr>
            <p:spPr>
              <a:xfrm>
                <a:off x="3300849" y="5256399"/>
                <a:ext cx="2910861" cy="122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4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748A058-3559-4BF6-977E-B1A92B368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849" y="5256399"/>
                <a:ext cx="2910861" cy="12285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45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81386B-EF44-479F-B856-D4205E1A8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54" y="476250"/>
            <a:ext cx="80202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 1(b)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lang="en-US" altLang="en-US" sz="2000" dirty="0">
                <a:solidFill>
                  <a:srgbClr val="000000"/>
                </a:solidFill>
              </a:rPr>
              <a:t>What happens to the light?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A95A2-49B4-42EB-BC34-5C8A9B934A86}"/>
              </a:ext>
            </a:extLst>
          </p:cNvPr>
          <p:cNvGrpSpPr/>
          <p:nvPr/>
        </p:nvGrpSpPr>
        <p:grpSpPr>
          <a:xfrm>
            <a:off x="1081288" y="5172075"/>
            <a:ext cx="1266286" cy="1479879"/>
            <a:chOff x="42694" y="5334563"/>
            <a:chExt cx="1266286" cy="147987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FC3EB4A-1ED5-49F7-B868-732435974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546" y="5637229"/>
              <a:ext cx="0" cy="3959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A0EB8F3-86AE-402F-B2CA-CBA2AB451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692" y="6033160"/>
              <a:ext cx="42041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7241503-27D9-44DD-9DEE-429D14D075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361" y="6033158"/>
              <a:ext cx="250760" cy="279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C1D9B9-FD27-43E8-B7EC-ECB1CE6AE163}"/>
                </a:ext>
              </a:extLst>
            </p:cNvPr>
            <p:cNvSpPr txBox="1"/>
            <p:nvPr/>
          </p:nvSpPr>
          <p:spPr>
            <a:xfrm>
              <a:off x="933253" y="5854048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>
                <a:latin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B019F30-2E4F-4CBC-B42D-A1B64B7AE275}"/>
                    </a:ext>
                  </a:extLst>
                </p:cNvPr>
                <p:cNvSpPr txBox="1"/>
                <p:nvPr/>
              </p:nvSpPr>
              <p:spPr>
                <a:xfrm>
                  <a:off x="391391" y="5334563"/>
                  <a:ext cx="39530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B019F30-2E4F-4CBC-B42D-A1B64B7AE2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391" y="5334563"/>
                  <a:ext cx="395301" cy="553998"/>
                </a:xfrm>
                <a:prstGeom prst="rect">
                  <a:avLst/>
                </a:prstGeom>
                <a:blipFill>
                  <a:blip r:embed="rId2"/>
                  <a:stretch>
                    <a:fillRect l="-1563" t="-10989" r="-51563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BA2AC41-4DF6-4344-ADC8-F320C26CCD33}"/>
                    </a:ext>
                  </a:extLst>
                </p:cNvPr>
                <p:cNvSpPr txBox="1"/>
                <p:nvPr/>
              </p:nvSpPr>
              <p:spPr>
                <a:xfrm>
                  <a:off x="42694" y="6260444"/>
                  <a:ext cx="397545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BA2AC41-4DF6-4344-ADC8-F320C26CCD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94" y="6260444"/>
                  <a:ext cx="397545" cy="553998"/>
                </a:xfrm>
                <a:prstGeom prst="rect">
                  <a:avLst/>
                </a:prstGeom>
                <a:blipFill>
                  <a:blip r:embed="rId3"/>
                  <a:stretch>
                    <a:fillRect t="-10989" r="-36364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1B2072-C699-4850-AB10-787F48D0E1AF}"/>
                    </a:ext>
                  </a:extLst>
                </p:cNvPr>
                <p:cNvSpPr txBox="1"/>
                <p:nvPr/>
              </p:nvSpPr>
              <p:spPr>
                <a:xfrm>
                  <a:off x="907460" y="5871745"/>
                  <a:ext cx="401520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SG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1B2072-C699-4850-AB10-787F48D0E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60" y="5871745"/>
                  <a:ext cx="401520" cy="553998"/>
                </a:xfrm>
                <a:prstGeom prst="rect">
                  <a:avLst/>
                </a:prstGeom>
                <a:blipFill>
                  <a:blip r:embed="rId4"/>
                  <a:stretch>
                    <a:fillRect t="-12222" r="-46970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rapezoid 12">
            <a:extLst>
              <a:ext uri="{FF2B5EF4-FFF2-40B4-BE49-F238E27FC236}">
                <a16:creationId xmlns:a16="http://schemas.microsoft.com/office/drawing/2014/main" id="{20F37285-B824-42F3-BAAC-7D942AD4BBE3}"/>
              </a:ext>
            </a:extLst>
          </p:cNvPr>
          <p:cNvSpPr/>
          <p:nvPr/>
        </p:nvSpPr>
        <p:spPr>
          <a:xfrm rot="10800000">
            <a:off x="1407546" y="2950651"/>
            <a:ext cx="401521" cy="2156849"/>
          </a:xfrm>
          <a:prstGeom prst="trapezoid">
            <a:avLst>
              <a:gd name="adj" fmla="val 32117"/>
            </a:avLst>
          </a:prstGeom>
          <a:solidFill>
            <a:srgbClr val="FA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4C3B47F-6B29-41CE-82F1-5DC714A0EA6F}"/>
              </a:ext>
            </a:extLst>
          </p:cNvPr>
          <p:cNvSpPr/>
          <p:nvPr/>
        </p:nvSpPr>
        <p:spPr>
          <a:xfrm>
            <a:off x="878337" y="1388561"/>
            <a:ext cx="1672071" cy="167207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B4BD4D-5390-4718-844D-4088F0B70965}"/>
              </a:ext>
            </a:extLst>
          </p:cNvPr>
          <p:cNvCxnSpPr>
            <a:cxnSpLocks/>
          </p:cNvCxnSpPr>
          <p:nvPr/>
        </p:nvCxnSpPr>
        <p:spPr>
          <a:xfrm>
            <a:off x="1600094" y="5887488"/>
            <a:ext cx="200778" cy="267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7AEF5A-4459-4A7A-85AF-37FA1C8DB8A1}"/>
                  </a:ext>
                </a:extLst>
              </p:cNvPr>
              <p:cNvSpPr txBox="1"/>
              <p:nvPr/>
            </p:nvSpPr>
            <p:spPr>
              <a:xfrm>
                <a:off x="1724897" y="6097956"/>
                <a:ext cx="38420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rgbClr val="FF0000"/>
                  </a:solidFill>
                </a:endParaRPr>
              </a:p>
              <a:p>
                <a:endParaRPr lang="en-S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7AEF5A-4459-4A7A-85AF-37FA1C8DB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897" y="6097956"/>
                <a:ext cx="384208" cy="553998"/>
              </a:xfrm>
              <a:prstGeom prst="rect">
                <a:avLst/>
              </a:prstGeom>
              <a:blipFill>
                <a:blip r:embed="rId5"/>
                <a:stretch>
                  <a:fillRect t="-10989" r="-5079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176278-4873-4B82-99B7-FD93FF39701C}"/>
                  </a:ext>
                </a:extLst>
              </p:cNvPr>
              <p:cNvSpPr txBox="1"/>
              <p:nvPr/>
            </p:nvSpPr>
            <p:spPr>
              <a:xfrm>
                <a:off x="1714372" y="5180483"/>
                <a:ext cx="6413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176278-4873-4B82-99B7-FD93FF397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372" y="5180483"/>
                <a:ext cx="641329" cy="553998"/>
              </a:xfrm>
              <a:prstGeom prst="rect">
                <a:avLst/>
              </a:prstGeom>
              <a:blipFill>
                <a:blip r:embed="rId6"/>
                <a:stretch>
                  <a:fillRect t="-12088" r="-3142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E77661-1A4E-4059-80C6-63A133F50A6E}"/>
                  </a:ext>
                </a:extLst>
              </p:cNvPr>
              <p:cNvSpPr txBox="1"/>
              <p:nvPr/>
            </p:nvSpPr>
            <p:spPr>
              <a:xfrm>
                <a:off x="3932023" y="1722227"/>
                <a:ext cx="1520224" cy="459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𝑦</m:t>
                          </m:r>
                        </m:sup>
                      </m:sSup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E77661-1A4E-4059-80C6-63A133F50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023" y="1722227"/>
                <a:ext cx="1520224" cy="4592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663545-10F3-4AD1-BD1D-BA9596CBD510}"/>
                  </a:ext>
                </a:extLst>
              </p:cNvPr>
              <p:cNvSpPr txBox="1"/>
              <p:nvPr/>
            </p:nvSpPr>
            <p:spPr>
              <a:xfrm>
                <a:off x="3672459" y="1266051"/>
                <a:ext cx="31184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If the light were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u="sng" dirty="0"/>
                  <a:t> polarized </a:t>
                </a:r>
                <a:endParaRPr lang="en-SG" u="sng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663545-10F3-4AD1-BD1D-BA9596CBD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459" y="1266051"/>
                <a:ext cx="3118418" cy="369332"/>
              </a:xfrm>
              <a:prstGeom prst="rect">
                <a:avLst/>
              </a:prstGeom>
              <a:blipFill>
                <a:blip r:embed="rId8"/>
                <a:stretch>
                  <a:fillRect l="-1563" t="-10000" r="-586" b="-2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3CD44E-4DED-4490-91BB-7211D71F74E3}"/>
              </a:ext>
            </a:extLst>
          </p:cNvPr>
          <p:cNvCxnSpPr/>
          <p:nvPr/>
        </p:nvCxnSpPr>
        <p:spPr>
          <a:xfrm>
            <a:off x="2238375" y="3060632"/>
            <a:ext cx="1190625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F00C050-2D7C-4BD0-B5A7-CEC005456DEE}"/>
                  </a:ext>
                </a:extLst>
              </p:cNvPr>
              <p:cNvSpPr txBox="1"/>
              <p:nvPr/>
            </p:nvSpPr>
            <p:spPr>
              <a:xfrm>
                <a:off x="2675932" y="2743434"/>
                <a:ext cx="6275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F00C050-2D7C-4BD0-B5A7-CEC005456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932" y="2743434"/>
                <a:ext cx="627544" cy="276999"/>
              </a:xfrm>
              <a:prstGeom prst="rect">
                <a:avLst/>
              </a:prstGeom>
              <a:blipFill>
                <a:blip r:embed="rId9"/>
                <a:stretch>
                  <a:fillRect l="-7767" r="-6796" b="-288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AEC545-BC7D-4E19-BF25-B16CA54E7AD2}"/>
              </a:ext>
            </a:extLst>
          </p:cNvPr>
          <p:cNvCxnSpPr>
            <a:cxnSpLocks/>
          </p:cNvCxnSpPr>
          <p:nvPr/>
        </p:nvCxnSpPr>
        <p:spPr>
          <a:xfrm>
            <a:off x="287787" y="3073264"/>
            <a:ext cx="436113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9E6711-237C-4071-88EB-388701C425EC}"/>
              </a:ext>
            </a:extLst>
          </p:cNvPr>
          <p:cNvCxnSpPr>
            <a:cxnSpLocks/>
          </p:cNvCxnSpPr>
          <p:nvPr/>
        </p:nvCxnSpPr>
        <p:spPr>
          <a:xfrm flipV="1">
            <a:off x="287787" y="1790700"/>
            <a:ext cx="0" cy="129084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DEDA27F-800B-4CCB-AB00-319DA0DDA927}"/>
                  </a:ext>
                </a:extLst>
              </p:cNvPr>
              <p:cNvSpPr txBox="1"/>
              <p:nvPr/>
            </p:nvSpPr>
            <p:spPr>
              <a:xfrm>
                <a:off x="125269" y="1412617"/>
                <a:ext cx="37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DEDA27F-800B-4CCB-AB00-319DA0DDA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69" y="1412617"/>
                <a:ext cx="371064" cy="276999"/>
              </a:xfrm>
              <a:prstGeom prst="rect">
                <a:avLst/>
              </a:prstGeom>
              <a:blipFill>
                <a:blip r:embed="rId10"/>
                <a:stretch>
                  <a:fillRect l="-13333" r="-15000" b="-288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8DAE22A-5B6D-4BB4-8B8E-B34FB48DCE2A}"/>
                  </a:ext>
                </a:extLst>
              </p:cNvPr>
              <p:cNvSpPr txBox="1"/>
              <p:nvPr/>
            </p:nvSpPr>
            <p:spPr>
              <a:xfrm>
                <a:off x="3909581" y="2837674"/>
                <a:ext cx="1505604" cy="459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𝑦</m:t>
                          </m:r>
                        </m:sup>
                      </m:sSup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8DAE22A-5B6D-4BB4-8B8E-B34FB48DC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581" y="2837674"/>
                <a:ext cx="1505604" cy="4592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363E48-32B3-4F64-97B0-42D8CE678E06}"/>
                  </a:ext>
                </a:extLst>
              </p:cNvPr>
              <p:cNvSpPr txBox="1"/>
              <p:nvPr/>
            </p:nvSpPr>
            <p:spPr>
              <a:xfrm>
                <a:off x="3672459" y="2320643"/>
                <a:ext cx="31037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If the light were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u="sng" dirty="0"/>
                  <a:t> polarized </a:t>
                </a:r>
                <a:endParaRPr lang="en-SG" u="sng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363E48-32B3-4F64-97B0-42D8CE678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459" y="2320643"/>
                <a:ext cx="3103798" cy="369332"/>
              </a:xfrm>
              <a:prstGeom prst="rect">
                <a:avLst/>
              </a:prstGeom>
              <a:blipFill>
                <a:blip r:embed="rId12"/>
                <a:stretch>
                  <a:fillRect l="-1569" t="-10000" r="-588" b="-2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A72C54-8EA9-4FA6-8DE5-6399957DEA01}"/>
                  </a:ext>
                </a:extLst>
              </p:cNvPr>
              <p:cNvSpPr txBox="1"/>
              <p:nvPr/>
            </p:nvSpPr>
            <p:spPr>
              <a:xfrm>
                <a:off x="3672459" y="3514417"/>
                <a:ext cx="31427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Here, the light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u="sng" dirty="0"/>
                  <a:t> polarized</a:t>
                </a:r>
                <a:endParaRPr lang="en-SG" u="sng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A72C54-8EA9-4FA6-8DE5-6399957DE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459" y="3514417"/>
                <a:ext cx="3142783" cy="369332"/>
              </a:xfrm>
              <a:prstGeom prst="rect">
                <a:avLst/>
              </a:prstGeom>
              <a:blipFill>
                <a:blip r:embed="rId13"/>
                <a:stretch>
                  <a:fillRect l="-1550" t="-10000" r="-969" b="-2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F194C0-0290-4E8F-A648-C4AF489299D1}"/>
                  </a:ext>
                </a:extLst>
              </p:cNvPr>
              <p:cNvSpPr txBox="1"/>
              <p:nvPr/>
            </p:nvSpPr>
            <p:spPr>
              <a:xfrm>
                <a:off x="3909581" y="4060489"/>
                <a:ext cx="1494383" cy="4481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??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𝑦</m:t>
                          </m:r>
                        </m:sup>
                      </m:sSup>
                    </m:oMath>
                  </m:oMathPara>
                </a14:m>
                <a:endParaRPr lang="en-SG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F194C0-0290-4E8F-A648-C4AF48929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581" y="4060489"/>
                <a:ext cx="1494383" cy="44813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8CA23CF-5111-4769-A9F5-2812197062AC}"/>
                  </a:ext>
                </a:extLst>
              </p:cNvPr>
              <p:cNvSpPr/>
              <p:nvPr/>
            </p:nvSpPr>
            <p:spPr>
              <a:xfrm>
                <a:off x="3349235" y="4664115"/>
                <a:ext cx="2685799" cy="1193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8CA23CF-5111-4769-A9F5-2812197062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235" y="4664115"/>
                <a:ext cx="2685799" cy="119301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52A97F1-FEF5-4702-8D06-B943ACAE2153}"/>
                  </a:ext>
                </a:extLst>
              </p:cNvPr>
              <p:cNvSpPr txBox="1"/>
              <p:nvPr/>
            </p:nvSpPr>
            <p:spPr>
              <a:xfrm>
                <a:off x="3639635" y="5993514"/>
                <a:ext cx="1764329" cy="4080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SG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52A97F1-FEF5-4702-8D06-B943ACAE2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635" y="5993514"/>
                <a:ext cx="1764329" cy="408060"/>
              </a:xfrm>
              <a:prstGeom prst="rect">
                <a:avLst/>
              </a:prstGeom>
              <a:blipFill>
                <a:blip r:embed="rId16"/>
                <a:stretch>
                  <a:fillRect l="-3460" t="-1493" r="-12457" b="-1044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F0A0E7-F1D6-4592-A9FB-2A1D2FA484A5}"/>
                  </a:ext>
                </a:extLst>
              </p:cNvPr>
              <p:cNvSpPr txBox="1"/>
              <p:nvPr/>
            </p:nvSpPr>
            <p:spPr>
              <a:xfrm>
                <a:off x="5947356" y="4079500"/>
                <a:ext cx="3196644" cy="506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𝑦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𝑦</m:t>
                        </m:r>
                      </m:sup>
                    </m:sSup>
                  </m:oMath>
                </a14:m>
                <a:endParaRPr lang="en-SG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F0A0E7-F1D6-4592-A9FB-2A1D2FA48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356" y="4079500"/>
                <a:ext cx="3196644" cy="506870"/>
              </a:xfrm>
              <a:prstGeom prst="rect">
                <a:avLst/>
              </a:prstGeom>
              <a:blipFill>
                <a:blip r:embed="rId17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78792180-9066-4FCC-AF18-EF74AC2C8E54}"/>
              </a:ext>
            </a:extLst>
          </p:cNvPr>
          <p:cNvSpPr txBox="1"/>
          <p:nvPr/>
        </p:nvSpPr>
        <p:spPr>
          <a:xfrm>
            <a:off x="6147230" y="4951434"/>
            <a:ext cx="285296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Polarization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 refraction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two components have evolving phase shifts.</a:t>
            </a:r>
          </a:p>
        </p:txBody>
      </p:sp>
    </p:spTree>
    <p:extLst>
      <p:ext uri="{BB962C8B-B14F-4D97-AF65-F5344CB8AC3E}">
        <p14:creationId xmlns:p14="http://schemas.microsoft.com/office/powerpoint/2010/main" val="160044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7035F355-6D7F-4917-A2B8-C76943BD9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001" y="903271"/>
            <a:ext cx="1344466" cy="560863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2C03507-308A-45D3-9F91-D2B0D5C8E968}"/>
              </a:ext>
            </a:extLst>
          </p:cNvPr>
          <p:cNvSpPr txBox="1"/>
          <p:nvPr/>
        </p:nvSpPr>
        <p:spPr>
          <a:xfrm>
            <a:off x="5599126" y="214658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</a:t>
            </a:r>
            <a:endParaRPr lang="en-SG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A4BDBB9-1DA3-4F5D-B402-21D70588A199}"/>
              </a:ext>
            </a:extLst>
          </p:cNvPr>
          <p:cNvSpPr txBox="1"/>
          <p:nvPr/>
        </p:nvSpPr>
        <p:spPr>
          <a:xfrm>
            <a:off x="5635852" y="438173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</a:t>
            </a:r>
            <a:endParaRPr lang="en-SG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652CF65-6178-4E42-9F09-A959C299C1FD}"/>
              </a:ext>
            </a:extLst>
          </p:cNvPr>
          <p:cNvSpPr txBox="1"/>
          <p:nvPr/>
        </p:nvSpPr>
        <p:spPr>
          <a:xfrm>
            <a:off x="4949854" y="346518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</a:t>
            </a:r>
            <a:endParaRPr lang="en-SG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6955135-052F-40A3-BF13-B33C4E07B8C8}"/>
              </a:ext>
            </a:extLst>
          </p:cNvPr>
          <p:cNvSpPr txBox="1"/>
          <p:nvPr/>
        </p:nvSpPr>
        <p:spPr>
          <a:xfrm>
            <a:off x="4942488" y="572452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</a:t>
            </a:r>
            <a:endParaRPr lang="en-SG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844159F-93D3-4284-9F8D-F63132D35D9B}"/>
              </a:ext>
            </a:extLst>
          </p:cNvPr>
          <p:cNvSpPr txBox="1"/>
          <p:nvPr/>
        </p:nvSpPr>
        <p:spPr>
          <a:xfrm>
            <a:off x="4942488" y="126766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</a:t>
            </a:r>
            <a:endParaRPr lang="en-SG" dirty="0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C19B5195-5E67-418C-8C93-5ACD111F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581" y="849944"/>
            <a:ext cx="1344466" cy="5608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804CC4-7D50-45A3-8085-4201FB4D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</a:t>
            </a:r>
            <a:r>
              <a:rPr lang="en-US" dirty="0" err="1"/>
              <a:t>niobate</a:t>
            </a:r>
            <a:r>
              <a:rPr lang="en-US" dirty="0"/>
              <a:t> can be oriented along z</a:t>
            </a:r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68619-D805-4C74-9A28-0B949BAB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38200"/>
            <a:ext cx="3854703" cy="57464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69D3F47-CD8F-4BE3-8510-6A0865918254}"/>
              </a:ext>
            </a:extLst>
          </p:cNvPr>
          <p:cNvSpPr/>
          <p:nvPr/>
        </p:nvSpPr>
        <p:spPr>
          <a:xfrm>
            <a:off x="3181349" y="1243016"/>
            <a:ext cx="304800" cy="304800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D173D6-6EB6-4C16-923B-B0F8F2A4DCCE}"/>
              </a:ext>
            </a:extLst>
          </p:cNvPr>
          <p:cNvSpPr/>
          <p:nvPr/>
        </p:nvSpPr>
        <p:spPr>
          <a:xfrm>
            <a:off x="3181349" y="3501383"/>
            <a:ext cx="304800" cy="304800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D5550A-926C-423E-8BD3-3DAB37054658}"/>
              </a:ext>
            </a:extLst>
          </p:cNvPr>
          <p:cNvSpPr/>
          <p:nvPr/>
        </p:nvSpPr>
        <p:spPr>
          <a:xfrm>
            <a:off x="1514475" y="1212536"/>
            <a:ext cx="304800" cy="304800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216741-8293-4B46-8143-D88A869A37D1}"/>
              </a:ext>
            </a:extLst>
          </p:cNvPr>
          <p:cNvSpPr/>
          <p:nvPr/>
        </p:nvSpPr>
        <p:spPr>
          <a:xfrm>
            <a:off x="1506855" y="3493763"/>
            <a:ext cx="304800" cy="304800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B907E-0807-4613-B53F-F88457FE2F84}"/>
              </a:ext>
            </a:extLst>
          </p:cNvPr>
          <p:cNvSpPr/>
          <p:nvPr/>
        </p:nvSpPr>
        <p:spPr>
          <a:xfrm>
            <a:off x="3152773" y="1214441"/>
            <a:ext cx="365760" cy="365760"/>
          </a:xfrm>
          <a:prstGeom prst="ellipse">
            <a:avLst/>
          </a:prstGeom>
          <a:noFill/>
          <a:ln w="130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78DCC0-347C-4528-BCA0-AA27F1867E6E}"/>
              </a:ext>
            </a:extLst>
          </p:cNvPr>
          <p:cNvSpPr/>
          <p:nvPr/>
        </p:nvSpPr>
        <p:spPr>
          <a:xfrm>
            <a:off x="3152773" y="3472808"/>
            <a:ext cx="365760" cy="365760"/>
          </a:xfrm>
          <a:prstGeom prst="ellipse">
            <a:avLst/>
          </a:prstGeom>
          <a:noFill/>
          <a:ln w="130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788D89-602C-4CF3-BA14-E2B7590EDD93}"/>
              </a:ext>
            </a:extLst>
          </p:cNvPr>
          <p:cNvSpPr/>
          <p:nvPr/>
        </p:nvSpPr>
        <p:spPr>
          <a:xfrm>
            <a:off x="1485899" y="1183961"/>
            <a:ext cx="365760" cy="365760"/>
          </a:xfrm>
          <a:prstGeom prst="ellipse">
            <a:avLst/>
          </a:prstGeom>
          <a:noFill/>
          <a:ln w="130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FCCF52-48FB-4E0C-B54A-990722FA48EF}"/>
              </a:ext>
            </a:extLst>
          </p:cNvPr>
          <p:cNvSpPr/>
          <p:nvPr/>
        </p:nvSpPr>
        <p:spPr>
          <a:xfrm>
            <a:off x="1478279" y="3465188"/>
            <a:ext cx="365760" cy="365760"/>
          </a:xfrm>
          <a:prstGeom prst="ellipse">
            <a:avLst/>
          </a:prstGeom>
          <a:noFill/>
          <a:ln w="130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295401-736F-4C88-A5D8-66DA7520BABF}"/>
              </a:ext>
            </a:extLst>
          </p:cNvPr>
          <p:cNvSpPr/>
          <p:nvPr/>
        </p:nvSpPr>
        <p:spPr>
          <a:xfrm>
            <a:off x="3209925" y="2238384"/>
            <a:ext cx="261938" cy="261938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3B878A6-E31D-4962-82D6-BFE8DE4C1C8A}"/>
              </a:ext>
            </a:extLst>
          </p:cNvPr>
          <p:cNvSpPr/>
          <p:nvPr/>
        </p:nvSpPr>
        <p:spPr>
          <a:xfrm>
            <a:off x="3209925" y="4496751"/>
            <a:ext cx="261938" cy="261938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040BD8-709E-4C57-9DAB-6653AFCE158B}"/>
              </a:ext>
            </a:extLst>
          </p:cNvPr>
          <p:cNvSpPr/>
          <p:nvPr/>
        </p:nvSpPr>
        <p:spPr>
          <a:xfrm>
            <a:off x="1543051" y="2207904"/>
            <a:ext cx="261938" cy="261938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C0CE996-8245-4166-9888-CAB2661CB410}"/>
              </a:ext>
            </a:extLst>
          </p:cNvPr>
          <p:cNvSpPr/>
          <p:nvPr/>
        </p:nvSpPr>
        <p:spPr>
          <a:xfrm>
            <a:off x="1535431" y="4489131"/>
            <a:ext cx="261938" cy="261938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F082B3-94C6-41CE-95B8-F1C86AC86668}"/>
              </a:ext>
            </a:extLst>
          </p:cNvPr>
          <p:cNvSpPr/>
          <p:nvPr/>
        </p:nvSpPr>
        <p:spPr>
          <a:xfrm>
            <a:off x="3181348" y="2218382"/>
            <a:ext cx="314326" cy="314326"/>
          </a:xfrm>
          <a:prstGeom prst="ellipse">
            <a:avLst/>
          </a:prstGeom>
          <a:noFill/>
          <a:ln w="130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44A0E16-1513-4AA4-B7BD-F79A5DF013A2}"/>
              </a:ext>
            </a:extLst>
          </p:cNvPr>
          <p:cNvSpPr/>
          <p:nvPr/>
        </p:nvSpPr>
        <p:spPr>
          <a:xfrm>
            <a:off x="3181348" y="4476749"/>
            <a:ext cx="314326" cy="314326"/>
          </a:xfrm>
          <a:prstGeom prst="ellipse">
            <a:avLst/>
          </a:prstGeom>
          <a:noFill/>
          <a:ln w="130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B342F5-4085-4C20-882B-BF224880981F}"/>
              </a:ext>
            </a:extLst>
          </p:cNvPr>
          <p:cNvSpPr/>
          <p:nvPr/>
        </p:nvSpPr>
        <p:spPr>
          <a:xfrm>
            <a:off x="1514474" y="2187902"/>
            <a:ext cx="314326" cy="314326"/>
          </a:xfrm>
          <a:prstGeom prst="ellipse">
            <a:avLst/>
          </a:prstGeom>
          <a:noFill/>
          <a:ln w="130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E1E0F0-99B1-44BE-B0C5-EFBA0DB54FDE}"/>
              </a:ext>
            </a:extLst>
          </p:cNvPr>
          <p:cNvSpPr/>
          <p:nvPr/>
        </p:nvSpPr>
        <p:spPr>
          <a:xfrm>
            <a:off x="1506854" y="4469129"/>
            <a:ext cx="314326" cy="314326"/>
          </a:xfrm>
          <a:prstGeom prst="ellipse">
            <a:avLst/>
          </a:prstGeom>
          <a:noFill/>
          <a:ln w="130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02AFA41-38BD-466D-BD52-C2EC86C452DE}"/>
              </a:ext>
            </a:extLst>
          </p:cNvPr>
          <p:cNvSpPr/>
          <p:nvPr/>
        </p:nvSpPr>
        <p:spPr>
          <a:xfrm>
            <a:off x="3996601" y="3044183"/>
            <a:ext cx="66486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A8FDDB7-91EE-46F2-B16B-E607E9066B31}"/>
              </a:ext>
            </a:extLst>
          </p:cNvPr>
          <p:cNvCxnSpPr>
            <a:cxnSpLocks/>
          </p:cNvCxnSpPr>
          <p:nvPr/>
        </p:nvCxnSpPr>
        <p:spPr>
          <a:xfrm flipV="1">
            <a:off x="4660900" y="914400"/>
            <a:ext cx="0" cy="722595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D1F2744-4B5F-4AF0-B1E7-80E52D123913}"/>
              </a:ext>
            </a:extLst>
          </p:cNvPr>
          <p:cNvSpPr txBox="1"/>
          <p:nvPr/>
        </p:nvSpPr>
        <p:spPr>
          <a:xfrm rot="16200000">
            <a:off x="4188766" y="962903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+c</a:t>
            </a:r>
            <a:endParaRPr lang="en-SG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262F0A-A4C1-4299-81E9-6317359520B8}"/>
              </a:ext>
            </a:extLst>
          </p:cNvPr>
          <p:cNvSpPr txBox="1"/>
          <p:nvPr/>
        </p:nvSpPr>
        <p:spPr>
          <a:xfrm>
            <a:off x="7243966" y="261455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</a:t>
            </a:r>
            <a:endParaRPr lang="en-SG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8C88A33-820B-44BD-8D24-7E36A9CA2AC3}"/>
              </a:ext>
            </a:extLst>
          </p:cNvPr>
          <p:cNvSpPr txBox="1"/>
          <p:nvPr/>
        </p:nvSpPr>
        <p:spPr>
          <a:xfrm>
            <a:off x="7264831" y="488101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</a:t>
            </a:r>
            <a:endParaRPr lang="en-SG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974CB48-EFB6-4E40-AF0B-15B50BB56999}"/>
              </a:ext>
            </a:extLst>
          </p:cNvPr>
          <p:cNvSpPr txBox="1"/>
          <p:nvPr/>
        </p:nvSpPr>
        <p:spPr>
          <a:xfrm>
            <a:off x="6639127" y="354446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</a:t>
            </a:r>
            <a:endParaRPr lang="en-SG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5FAD75B-A7DD-4BAB-AFD0-56CA9C7F4AD9}"/>
              </a:ext>
            </a:extLst>
          </p:cNvPr>
          <p:cNvSpPr txBox="1"/>
          <p:nvPr/>
        </p:nvSpPr>
        <p:spPr>
          <a:xfrm>
            <a:off x="6649351" y="583731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</a:t>
            </a:r>
            <a:endParaRPr lang="en-SG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C04EE78-081C-4DF5-83C7-10AB5E16178C}"/>
              </a:ext>
            </a:extLst>
          </p:cNvPr>
          <p:cNvSpPr txBox="1"/>
          <p:nvPr/>
        </p:nvSpPr>
        <p:spPr>
          <a:xfrm>
            <a:off x="6629110" y="126756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</a:t>
            </a:r>
            <a:endParaRPr lang="en-SG" dirty="0"/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437051D8-37C3-48F6-B5BA-E0955F387E2E}"/>
              </a:ext>
            </a:extLst>
          </p:cNvPr>
          <p:cNvCxnSpPr>
            <a:cxnSpLocks/>
          </p:cNvCxnSpPr>
          <p:nvPr/>
        </p:nvCxnSpPr>
        <p:spPr>
          <a:xfrm flipV="1">
            <a:off x="8232174" y="925529"/>
            <a:ext cx="0" cy="722595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0F4CE15F-1138-4734-B5F3-D6FBE72B065E}"/>
              </a:ext>
            </a:extLst>
          </p:cNvPr>
          <p:cNvSpPr txBox="1"/>
          <p:nvPr/>
        </p:nvSpPr>
        <p:spPr>
          <a:xfrm rot="16200000">
            <a:off x="7810840" y="1002886"/>
            <a:ext cx="461665" cy="28469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-c</a:t>
            </a:r>
            <a:endParaRPr lang="en-SG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2143AE0-2D3F-4965-AAF9-CC28915B493F}"/>
              </a:ext>
            </a:extLst>
          </p:cNvPr>
          <p:cNvSpPr/>
          <p:nvPr/>
        </p:nvSpPr>
        <p:spPr>
          <a:xfrm>
            <a:off x="6385153" y="824858"/>
            <a:ext cx="1466018" cy="57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432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78" grpId="0"/>
      <p:bldP spid="87" grpId="0"/>
      <p:bldP spid="88" grpId="0"/>
      <p:bldP spid="89" grpId="0"/>
      <p:bldP spid="90" grpId="0"/>
      <p:bldP spid="91" grpId="0"/>
      <p:bldP spid="96" grpId="0"/>
      <p:bldP spid="1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BF3B76FE-E52B-42EF-9C61-AEC3D59D1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83"/>
          <a:stretch/>
        </p:blipFill>
        <p:spPr>
          <a:xfrm>
            <a:off x="923548" y="865172"/>
            <a:ext cx="1344466" cy="4336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95566-50A0-4CF7-A5ED-640BF6B6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10822"/>
          </a:xfrm>
        </p:spPr>
        <p:txBody>
          <a:bodyPr/>
          <a:lstStyle/>
          <a:p>
            <a:r>
              <a:rPr lang="en-US" sz="2000" dirty="0"/>
              <a:t>Atomic motion during poling</a:t>
            </a:r>
            <a:endParaRPr lang="en-SG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EDAA7F-F459-40D4-BF4A-C38AA37A146E}"/>
              </a:ext>
            </a:extLst>
          </p:cNvPr>
          <p:cNvSpPr txBox="1"/>
          <p:nvPr/>
        </p:nvSpPr>
        <p:spPr>
          <a:xfrm>
            <a:off x="1636045" y="213170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</a:t>
            </a:r>
            <a:r>
              <a:rPr lang="en-US" baseline="30000" dirty="0"/>
              <a:t>+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B7BAB-3E4C-4A57-95B0-E1DA50E5EF0C}"/>
              </a:ext>
            </a:extLst>
          </p:cNvPr>
          <p:cNvSpPr txBox="1"/>
          <p:nvPr/>
        </p:nvSpPr>
        <p:spPr>
          <a:xfrm>
            <a:off x="1672771" y="436685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</a:t>
            </a:r>
            <a:r>
              <a:rPr lang="en-US" baseline="30000" dirty="0"/>
              <a:t>+</a:t>
            </a:r>
            <a:endParaRPr lang="en-SG" baseline="30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3A7050-AFDD-4496-91D0-CA37B2A0A3B9}"/>
              </a:ext>
            </a:extLst>
          </p:cNvPr>
          <p:cNvSpPr txBox="1"/>
          <p:nvPr/>
        </p:nvSpPr>
        <p:spPr>
          <a:xfrm>
            <a:off x="854104" y="3455663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30000" dirty="0"/>
              <a:t>5+</a:t>
            </a:r>
            <a:endParaRPr lang="en-S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3C7719-146F-40DB-B3F3-B6ED1FAE012B}"/>
              </a:ext>
            </a:extLst>
          </p:cNvPr>
          <p:cNvSpPr txBox="1"/>
          <p:nvPr/>
        </p:nvSpPr>
        <p:spPr>
          <a:xfrm>
            <a:off x="875651" y="124224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30000" dirty="0"/>
              <a:t>5+</a:t>
            </a:r>
            <a:endParaRPr lang="en-SG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7AFD87-B542-4352-8C60-797EF01A71F2}"/>
              </a:ext>
            </a:extLst>
          </p:cNvPr>
          <p:cNvCxnSpPr>
            <a:cxnSpLocks/>
          </p:cNvCxnSpPr>
          <p:nvPr/>
        </p:nvCxnSpPr>
        <p:spPr>
          <a:xfrm flipV="1">
            <a:off x="669925" y="838200"/>
            <a:ext cx="0" cy="722595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553C27-1511-48F7-8C17-664422B515DF}"/>
              </a:ext>
            </a:extLst>
          </p:cNvPr>
          <p:cNvSpPr txBox="1"/>
          <p:nvPr/>
        </p:nvSpPr>
        <p:spPr>
          <a:xfrm rot="16200000">
            <a:off x="197791" y="886703"/>
            <a:ext cx="461665" cy="3424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+c</a:t>
            </a:r>
            <a:endParaRPr lang="en-SG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59350F-BEF8-4D65-B375-968A24176635}"/>
              </a:ext>
            </a:extLst>
          </p:cNvPr>
          <p:cNvGrpSpPr/>
          <p:nvPr/>
        </p:nvGrpSpPr>
        <p:grpSpPr>
          <a:xfrm>
            <a:off x="793504" y="790526"/>
            <a:ext cx="3304628" cy="4464136"/>
            <a:chOff x="793504" y="790526"/>
            <a:chExt cx="3304628" cy="44641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6E78E5-2A1A-4431-A9C2-633648E4C053}"/>
                </a:ext>
              </a:extLst>
            </p:cNvPr>
            <p:cNvSpPr/>
            <p:nvPr/>
          </p:nvSpPr>
          <p:spPr>
            <a:xfrm>
              <a:off x="793504" y="790526"/>
              <a:ext cx="1466850" cy="547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7AC9FB-CFE7-41E7-9277-9AAA06417DB0}"/>
                </a:ext>
              </a:extLst>
            </p:cNvPr>
            <p:cNvSpPr/>
            <p:nvPr/>
          </p:nvSpPr>
          <p:spPr>
            <a:xfrm>
              <a:off x="793504" y="5199905"/>
              <a:ext cx="1466850" cy="547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6FC473-F120-4D37-AB98-88737B0E6110}"/>
                </a:ext>
              </a:extLst>
            </p:cNvPr>
            <p:cNvCxnSpPr>
              <a:stCxn id="19" idx="3"/>
            </p:cNvCxnSpPr>
            <p:nvPr/>
          </p:nvCxnSpPr>
          <p:spPr>
            <a:xfrm flipV="1">
              <a:off x="2260354" y="817904"/>
              <a:ext cx="701921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2DEE78F-84F3-4DBB-A11E-387C5A29FC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9831" y="5227283"/>
              <a:ext cx="745146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B1ADB7A-631C-41DB-9FCE-43DA92274B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5724" y="817904"/>
              <a:ext cx="26469" cy="44093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FE5A943-F55B-4061-ADFD-38ECA40F60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1314" y="2944520"/>
              <a:ext cx="63988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C1BE695-EA33-4013-8B75-C11CE7A9A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2036" y="3036765"/>
              <a:ext cx="4069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0D002A-EE0A-45F8-80A6-00CEA6E58A84}"/>
                </a:ext>
              </a:extLst>
            </p:cNvPr>
            <p:cNvSpPr/>
            <p:nvPr/>
          </p:nvSpPr>
          <p:spPr>
            <a:xfrm>
              <a:off x="2671763" y="2967137"/>
              <a:ext cx="914400" cy="52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48DD1C-907D-4F16-BBB9-8F7CF0FCEC20}"/>
                </a:ext>
              </a:extLst>
            </p:cNvPr>
            <p:cNvSpPr txBox="1"/>
            <p:nvPr/>
          </p:nvSpPr>
          <p:spPr>
            <a:xfrm>
              <a:off x="3028239" y="2707483"/>
              <a:ext cx="10698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High voltage</a:t>
              </a:r>
              <a:endParaRPr lang="en-SG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0318C5-B925-494D-91F5-F431F5CBA6DD}"/>
              </a:ext>
            </a:extLst>
          </p:cNvPr>
          <p:cNvGrpSpPr/>
          <p:nvPr/>
        </p:nvGrpSpPr>
        <p:grpSpPr>
          <a:xfrm>
            <a:off x="1801813" y="1211231"/>
            <a:ext cx="23702" cy="2613764"/>
            <a:chOff x="1801813" y="1211231"/>
            <a:chExt cx="23702" cy="2613764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6361839-0D9A-4B34-A5DB-2D6A46122D8A}"/>
                </a:ext>
              </a:extLst>
            </p:cNvPr>
            <p:cNvCxnSpPr/>
            <p:nvPr/>
          </p:nvCxnSpPr>
          <p:spPr>
            <a:xfrm>
              <a:off x="1801813" y="1211231"/>
              <a:ext cx="0" cy="349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1F190C-4613-4389-8B7D-855E40BCD455}"/>
                </a:ext>
              </a:extLst>
            </p:cNvPr>
            <p:cNvCxnSpPr/>
            <p:nvPr/>
          </p:nvCxnSpPr>
          <p:spPr>
            <a:xfrm>
              <a:off x="1825515" y="3475431"/>
              <a:ext cx="0" cy="349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BA9815-D694-4AE0-BB6D-776CAF48E51B}"/>
              </a:ext>
            </a:extLst>
          </p:cNvPr>
          <p:cNvGrpSpPr/>
          <p:nvPr/>
        </p:nvGrpSpPr>
        <p:grpSpPr>
          <a:xfrm>
            <a:off x="1347791" y="2063642"/>
            <a:ext cx="23702" cy="2845212"/>
            <a:chOff x="1801813" y="979783"/>
            <a:chExt cx="23702" cy="284521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D6C80F3-F05F-467C-9F3F-CB108AC61A1B}"/>
                </a:ext>
              </a:extLst>
            </p:cNvPr>
            <p:cNvCxnSpPr>
              <a:cxnSpLocks/>
            </p:cNvCxnSpPr>
            <p:nvPr/>
          </p:nvCxnSpPr>
          <p:spPr>
            <a:xfrm>
              <a:off x="1801813" y="979783"/>
              <a:ext cx="0" cy="581012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020E686-52E7-47E4-997E-51BE8A341EA1}"/>
                </a:ext>
              </a:extLst>
            </p:cNvPr>
            <p:cNvCxnSpPr>
              <a:cxnSpLocks/>
            </p:cNvCxnSpPr>
            <p:nvPr/>
          </p:nvCxnSpPr>
          <p:spPr>
            <a:xfrm>
              <a:off x="1825515" y="3227683"/>
              <a:ext cx="0" cy="597312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BF9F87A-D363-4391-9AB3-7A6333AD68BC}"/>
              </a:ext>
            </a:extLst>
          </p:cNvPr>
          <p:cNvCxnSpPr/>
          <p:nvPr/>
        </p:nvCxnSpPr>
        <p:spPr>
          <a:xfrm>
            <a:off x="6253518" y="1069732"/>
            <a:ext cx="1304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36FDD09-D4FB-47FB-A61E-303369E8870D}"/>
              </a:ext>
            </a:extLst>
          </p:cNvPr>
          <p:cNvCxnSpPr/>
          <p:nvPr/>
        </p:nvCxnSpPr>
        <p:spPr>
          <a:xfrm>
            <a:off x="6253519" y="1810378"/>
            <a:ext cx="1304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7323B74-9EF8-4FF3-9889-11EC0C239E82}"/>
              </a:ext>
            </a:extLst>
          </p:cNvPr>
          <p:cNvCxnSpPr/>
          <p:nvPr/>
        </p:nvCxnSpPr>
        <p:spPr>
          <a:xfrm>
            <a:off x="6257786" y="2554205"/>
            <a:ext cx="1304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E0B2E20-9C08-4F53-B400-9E708FC3CBF2}"/>
              </a:ext>
            </a:extLst>
          </p:cNvPr>
          <p:cNvCxnSpPr/>
          <p:nvPr/>
        </p:nvCxnSpPr>
        <p:spPr>
          <a:xfrm>
            <a:off x="6253517" y="3291668"/>
            <a:ext cx="1304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FDA6B1E-1AD7-4107-B240-5A7176AF3902}"/>
              </a:ext>
            </a:extLst>
          </p:cNvPr>
          <p:cNvCxnSpPr/>
          <p:nvPr/>
        </p:nvCxnSpPr>
        <p:spPr>
          <a:xfrm>
            <a:off x="6253519" y="4054354"/>
            <a:ext cx="1304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7C64AD3-9E5A-4B1E-8419-1612EB5452D0}"/>
              </a:ext>
            </a:extLst>
          </p:cNvPr>
          <p:cNvCxnSpPr/>
          <p:nvPr/>
        </p:nvCxnSpPr>
        <p:spPr>
          <a:xfrm>
            <a:off x="6249249" y="4821210"/>
            <a:ext cx="1304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FB08BAF-D70E-44B8-9442-37ADF8E45DCB}"/>
              </a:ext>
            </a:extLst>
          </p:cNvPr>
          <p:cNvCxnSpPr/>
          <p:nvPr/>
        </p:nvCxnSpPr>
        <p:spPr>
          <a:xfrm>
            <a:off x="6249250" y="5561856"/>
            <a:ext cx="1304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7D39AB0-8651-445D-828B-008B51FA52B0}"/>
              </a:ext>
            </a:extLst>
          </p:cNvPr>
          <p:cNvGrpSpPr/>
          <p:nvPr/>
        </p:nvGrpSpPr>
        <p:grpSpPr>
          <a:xfrm>
            <a:off x="6761397" y="1242246"/>
            <a:ext cx="252526" cy="2487035"/>
            <a:chOff x="5964072" y="1229122"/>
            <a:chExt cx="252526" cy="2487035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90A466B-29CD-483E-A9F7-DDEAD35BD9C7}"/>
                </a:ext>
              </a:extLst>
            </p:cNvPr>
            <p:cNvSpPr/>
            <p:nvPr/>
          </p:nvSpPr>
          <p:spPr>
            <a:xfrm>
              <a:off x="5964072" y="1229122"/>
              <a:ext cx="252526" cy="2525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01164DC-2C85-4775-BF88-966B75AFF206}"/>
                </a:ext>
              </a:extLst>
            </p:cNvPr>
            <p:cNvSpPr/>
            <p:nvPr/>
          </p:nvSpPr>
          <p:spPr>
            <a:xfrm>
              <a:off x="5964072" y="3463631"/>
              <a:ext cx="252526" cy="2525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E24E4B4-8F12-4A85-ACBA-99FFC83BADBD}"/>
              </a:ext>
            </a:extLst>
          </p:cNvPr>
          <p:cNvGrpSpPr/>
          <p:nvPr/>
        </p:nvGrpSpPr>
        <p:grpSpPr>
          <a:xfrm>
            <a:off x="6792012" y="2336313"/>
            <a:ext cx="189407" cy="2455504"/>
            <a:chOff x="5994594" y="2336313"/>
            <a:chExt cx="189407" cy="2455504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24A4798-72AC-41CE-908B-37A3D670E8B7}"/>
                </a:ext>
              </a:extLst>
            </p:cNvPr>
            <p:cNvSpPr/>
            <p:nvPr/>
          </p:nvSpPr>
          <p:spPr>
            <a:xfrm>
              <a:off x="5996668" y="2336313"/>
              <a:ext cx="187333" cy="187333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0E32339-D5D4-4E6F-B695-2386DFF80296}"/>
                </a:ext>
              </a:extLst>
            </p:cNvPr>
            <p:cNvSpPr/>
            <p:nvPr/>
          </p:nvSpPr>
          <p:spPr>
            <a:xfrm>
              <a:off x="5994594" y="4604484"/>
              <a:ext cx="187333" cy="187333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A7FE20B5-7710-4BE6-B901-5FE1BBA7930B}"/>
              </a:ext>
            </a:extLst>
          </p:cNvPr>
          <p:cNvSpPr txBox="1"/>
          <p:nvPr/>
        </p:nvSpPr>
        <p:spPr>
          <a:xfrm>
            <a:off x="6171095" y="441747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Poled +Z</a:t>
            </a:r>
          </a:p>
          <a:p>
            <a:pPr algn="ctr"/>
            <a:r>
              <a:rPr lang="en-US" dirty="0">
                <a:sym typeface="Symbol" panose="05050102010706020507" pitchFamily="18" charset="2"/>
              </a:rPr>
              <a:t>     </a:t>
            </a:r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6D6EF1B-77D6-4C2B-BE93-AF0212ACD3B4}"/>
              </a:ext>
            </a:extLst>
          </p:cNvPr>
          <p:cNvSpPr txBox="1"/>
          <p:nvPr/>
        </p:nvSpPr>
        <p:spPr>
          <a:xfrm>
            <a:off x="6270769" y="550216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++++++++</a:t>
            </a:r>
            <a:endParaRPr lang="en-SG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3C56F9A-A9BD-4490-AD77-501CE9C86C3F}"/>
              </a:ext>
            </a:extLst>
          </p:cNvPr>
          <p:cNvGrpSpPr/>
          <p:nvPr/>
        </p:nvGrpSpPr>
        <p:grpSpPr>
          <a:xfrm>
            <a:off x="4355020" y="443473"/>
            <a:ext cx="1699754" cy="5427580"/>
            <a:chOff x="4355020" y="443473"/>
            <a:chExt cx="1699754" cy="542758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E43FBFC-A300-47B9-951A-C6F4960A3C37}"/>
                </a:ext>
              </a:extLst>
            </p:cNvPr>
            <p:cNvCxnSpPr/>
            <p:nvPr/>
          </p:nvCxnSpPr>
          <p:spPr>
            <a:xfrm>
              <a:off x="4735183" y="1069732"/>
              <a:ext cx="1304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C7B579C-3774-4550-8BE2-24A87A102401}"/>
                </a:ext>
              </a:extLst>
            </p:cNvPr>
            <p:cNvCxnSpPr/>
            <p:nvPr/>
          </p:nvCxnSpPr>
          <p:spPr>
            <a:xfrm>
              <a:off x="4735184" y="1810378"/>
              <a:ext cx="1304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F7D6E4C-6D79-4DAF-A57F-954D009949B5}"/>
                </a:ext>
              </a:extLst>
            </p:cNvPr>
            <p:cNvCxnSpPr/>
            <p:nvPr/>
          </p:nvCxnSpPr>
          <p:spPr>
            <a:xfrm>
              <a:off x="4739451" y="2554205"/>
              <a:ext cx="1304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9D07784-DC2A-4EE6-9F57-499553391389}"/>
                </a:ext>
              </a:extLst>
            </p:cNvPr>
            <p:cNvCxnSpPr/>
            <p:nvPr/>
          </p:nvCxnSpPr>
          <p:spPr>
            <a:xfrm>
              <a:off x="4735182" y="3291668"/>
              <a:ext cx="1304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F187542-88B7-44CE-AFE3-B778AF4AF9C1}"/>
                </a:ext>
              </a:extLst>
            </p:cNvPr>
            <p:cNvCxnSpPr/>
            <p:nvPr/>
          </p:nvCxnSpPr>
          <p:spPr>
            <a:xfrm>
              <a:off x="4735184" y="4054354"/>
              <a:ext cx="1304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FCF424D-B109-494C-B38A-4C93FDB56C38}"/>
                </a:ext>
              </a:extLst>
            </p:cNvPr>
            <p:cNvCxnSpPr/>
            <p:nvPr/>
          </p:nvCxnSpPr>
          <p:spPr>
            <a:xfrm>
              <a:off x="4730914" y="4821210"/>
              <a:ext cx="1304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C0D50AD-2000-4664-B680-2662B2355C50}"/>
                </a:ext>
              </a:extLst>
            </p:cNvPr>
            <p:cNvCxnSpPr/>
            <p:nvPr/>
          </p:nvCxnSpPr>
          <p:spPr>
            <a:xfrm>
              <a:off x="4730915" y="5561856"/>
              <a:ext cx="13049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4D1762E-C522-4456-AA1C-9811F7CAF890}"/>
                </a:ext>
              </a:extLst>
            </p:cNvPr>
            <p:cNvSpPr/>
            <p:nvPr/>
          </p:nvSpPr>
          <p:spPr>
            <a:xfrm>
              <a:off x="5237572" y="1229122"/>
              <a:ext cx="252526" cy="2525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F17B188-3193-48BC-9A02-CC512EAFC5EE}"/>
                </a:ext>
              </a:extLst>
            </p:cNvPr>
            <p:cNvSpPr/>
            <p:nvPr/>
          </p:nvSpPr>
          <p:spPr>
            <a:xfrm>
              <a:off x="5237572" y="3463631"/>
              <a:ext cx="252526" cy="2525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D9F6236-84D7-412A-8DAC-62B8CA204651}"/>
                </a:ext>
              </a:extLst>
            </p:cNvPr>
            <p:cNvSpPr txBox="1"/>
            <p:nvPr/>
          </p:nvSpPr>
          <p:spPr>
            <a:xfrm>
              <a:off x="4735182" y="443473"/>
              <a:ext cx="1319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/>
                <a:t>Original +Z</a:t>
              </a:r>
            </a:p>
            <a:p>
              <a:pPr algn="ctr"/>
              <a:r>
                <a:rPr lang="en-US" dirty="0"/>
                <a:t>++++++++</a:t>
              </a:r>
              <a:endParaRPr lang="en-SG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FA5A08-10BF-4E47-971F-D9EC8873F300}"/>
                </a:ext>
              </a:extLst>
            </p:cNvPr>
            <p:cNvSpPr/>
            <p:nvPr/>
          </p:nvSpPr>
          <p:spPr>
            <a:xfrm>
              <a:off x="5270168" y="2336313"/>
              <a:ext cx="187333" cy="187333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8996B08-6BCB-44FF-90FE-9F60F0AA20EE}"/>
                </a:ext>
              </a:extLst>
            </p:cNvPr>
            <p:cNvSpPr/>
            <p:nvPr/>
          </p:nvSpPr>
          <p:spPr>
            <a:xfrm>
              <a:off x="5268094" y="4604484"/>
              <a:ext cx="187333" cy="187333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265FF38-29C6-499A-A6ED-5865BA03CEAA}"/>
                </a:ext>
              </a:extLst>
            </p:cNvPr>
            <p:cNvSpPr txBox="1"/>
            <p:nvPr/>
          </p:nvSpPr>
          <p:spPr>
            <a:xfrm>
              <a:off x="4687306" y="5501721"/>
              <a:ext cx="1322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ym typeface="Symbol" panose="05050102010706020507" pitchFamily="18" charset="2"/>
                </a:rPr>
                <a:t>     </a:t>
              </a:r>
              <a:endParaRPr lang="en-US" dirty="0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D43B648-F476-42AE-B8E4-D4E08319D796}"/>
                </a:ext>
              </a:extLst>
            </p:cNvPr>
            <p:cNvGrpSpPr/>
            <p:nvPr/>
          </p:nvGrpSpPr>
          <p:grpSpPr>
            <a:xfrm>
              <a:off x="4355020" y="1394055"/>
              <a:ext cx="962664" cy="3284454"/>
              <a:chOff x="3563185" y="1394055"/>
              <a:chExt cx="962664" cy="3284454"/>
            </a:xfrm>
          </p:grpSpPr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5EC6FE73-2CE9-4DC8-8BC5-5558F391015F}"/>
                  </a:ext>
                </a:extLst>
              </p:cNvPr>
              <p:cNvSpPr/>
              <p:nvPr/>
            </p:nvSpPr>
            <p:spPr>
              <a:xfrm flipH="1">
                <a:off x="4273323" y="1394055"/>
                <a:ext cx="252526" cy="1003021"/>
              </a:xfrm>
              <a:prstGeom prst="arc">
                <a:avLst>
                  <a:gd name="adj1" fmla="val 16200000"/>
                  <a:gd name="adj2" fmla="val 5153421"/>
                </a:avLst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46370EA0-D4E0-45CB-86FD-08ADD5A4CBA2}"/>
                  </a:ext>
                </a:extLst>
              </p:cNvPr>
              <p:cNvGrpSpPr/>
              <p:nvPr/>
            </p:nvGrpSpPr>
            <p:grpSpPr>
              <a:xfrm>
                <a:off x="3563185" y="1537345"/>
                <a:ext cx="947856" cy="3141164"/>
                <a:chOff x="3563185" y="1537345"/>
                <a:chExt cx="947856" cy="3141164"/>
              </a:xfrm>
            </p:grpSpPr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C9634237-4C4E-44BF-851B-77D8CF5C8EA5}"/>
                    </a:ext>
                  </a:extLst>
                </p:cNvPr>
                <p:cNvSpPr txBox="1"/>
                <p:nvPr/>
              </p:nvSpPr>
              <p:spPr>
                <a:xfrm>
                  <a:off x="3592262" y="1537345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3.051 Å</a:t>
                  </a:r>
                  <a:endParaRPr lang="en-SG" sz="1200" dirty="0"/>
                </a:p>
              </p:txBody>
            </p: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1D5207E-B3BD-4863-912D-CF966E875EB6}"/>
                    </a:ext>
                  </a:extLst>
                </p:cNvPr>
                <p:cNvSpPr/>
                <p:nvPr/>
              </p:nvSpPr>
              <p:spPr>
                <a:xfrm flipH="1">
                  <a:off x="4258515" y="2490844"/>
                  <a:ext cx="252526" cy="1003021"/>
                </a:xfrm>
                <a:prstGeom prst="arc">
                  <a:avLst>
                    <a:gd name="adj1" fmla="val 16200000"/>
                    <a:gd name="adj2" fmla="val 5153421"/>
                  </a:avLst>
                </a:prstGeom>
                <a:ln w="1905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SG"/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804C72A-313B-4C44-ADC1-2DE5CA1CBC34}"/>
                    </a:ext>
                  </a:extLst>
                </p:cNvPr>
                <p:cNvSpPr txBox="1"/>
                <p:nvPr/>
              </p:nvSpPr>
              <p:spPr>
                <a:xfrm>
                  <a:off x="3577454" y="2634134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3.974 Å</a:t>
                  </a:r>
                  <a:endParaRPr lang="en-SG" sz="1200" dirty="0"/>
                </a:p>
              </p:txBody>
            </p:sp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E2EB7FA5-72E8-4E84-8013-C37A7A9AF6DD}"/>
                    </a:ext>
                  </a:extLst>
                </p:cNvPr>
                <p:cNvSpPr/>
                <p:nvPr/>
              </p:nvSpPr>
              <p:spPr>
                <a:xfrm flipH="1">
                  <a:off x="4223733" y="3675488"/>
                  <a:ext cx="252526" cy="1003021"/>
                </a:xfrm>
                <a:prstGeom prst="arc">
                  <a:avLst>
                    <a:gd name="adj1" fmla="val 16200000"/>
                    <a:gd name="adj2" fmla="val 5153421"/>
                  </a:avLst>
                </a:prstGeom>
                <a:ln w="1905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SG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C629A217-7307-4777-A375-E9A11D920E0B}"/>
                    </a:ext>
                  </a:extLst>
                </p:cNvPr>
                <p:cNvSpPr txBox="1"/>
                <p:nvPr/>
              </p:nvSpPr>
              <p:spPr>
                <a:xfrm>
                  <a:off x="3563185" y="4096010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3.051 Å</a:t>
                  </a:r>
                  <a:endParaRPr lang="en-SG" sz="1200" dirty="0"/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1474531-6749-4411-92E3-0C5F47B87BDB}"/>
              </a:ext>
            </a:extLst>
          </p:cNvPr>
          <p:cNvGrpSpPr/>
          <p:nvPr/>
        </p:nvGrpSpPr>
        <p:grpSpPr>
          <a:xfrm>
            <a:off x="5900265" y="1544382"/>
            <a:ext cx="962664" cy="3364467"/>
            <a:chOff x="3563185" y="1394055"/>
            <a:chExt cx="962664" cy="3364467"/>
          </a:xfrm>
        </p:grpSpPr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65E9DB48-E3D9-47DB-9249-CD0B95EC82F1}"/>
                </a:ext>
              </a:extLst>
            </p:cNvPr>
            <p:cNvSpPr/>
            <p:nvPr/>
          </p:nvSpPr>
          <p:spPr>
            <a:xfrm flipH="1">
              <a:off x="4273323" y="1394055"/>
              <a:ext cx="252526" cy="1003021"/>
            </a:xfrm>
            <a:prstGeom prst="arc">
              <a:avLst>
                <a:gd name="adj1" fmla="val 16200000"/>
                <a:gd name="adj2" fmla="val 5153421"/>
              </a:avLst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5DB809C-3238-4BC5-8061-C589B307502B}"/>
                </a:ext>
              </a:extLst>
            </p:cNvPr>
            <p:cNvGrpSpPr/>
            <p:nvPr/>
          </p:nvGrpSpPr>
          <p:grpSpPr>
            <a:xfrm>
              <a:off x="3563185" y="1727539"/>
              <a:ext cx="962664" cy="3030983"/>
              <a:chOff x="3563185" y="1727539"/>
              <a:chExt cx="962664" cy="3030983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DD02E05-DB8D-4DB4-AD59-9F3D51E33464}"/>
                  </a:ext>
                </a:extLst>
              </p:cNvPr>
              <p:cNvSpPr txBox="1"/>
              <p:nvPr/>
            </p:nvSpPr>
            <p:spPr>
              <a:xfrm>
                <a:off x="3592262" y="1727539"/>
                <a:ext cx="7136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3.974 Å</a:t>
                </a:r>
                <a:endParaRPr lang="en-SG" sz="1200" dirty="0"/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B96A9252-FD2A-42D0-AD24-C66A7995156F}"/>
                  </a:ext>
                </a:extLst>
              </p:cNvPr>
              <p:cNvSpPr/>
              <p:nvPr/>
            </p:nvSpPr>
            <p:spPr>
              <a:xfrm flipH="1">
                <a:off x="4265829" y="2578624"/>
                <a:ext cx="260020" cy="1003021"/>
              </a:xfrm>
              <a:prstGeom prst="arc">
                <a:avLst>
                  <a:gd name="adj1" fmla="val 16200000"/>
                  <a:gd name="adj2" fmla="val 4893979"/>
                </a:avLst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C5E54A7-6C65-42B3-861D-83D6009B438A}"/>
                  </a:ext>
                </a:extLst>
              </p:cNvPr>
              <p:cNvSpPr txBox="1"/>
              <p:nvPr/>
            </p:nvSpPr>
            <p:spPr>
              <a:xfrm>
                <a:off x="3584769" y="2721914"/>
                <a:ext cx="7136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3.051 Å</a:t>
                </a:r>
                <a:endParaRPr lang="en-SG" sz="1200" dirty="0"/>
              </a:p>
            </p:txBody>
          </p:sp>
          <p:sp>
            <p:nvSpPr>
              <p:cNvPr id="105" name="Arc 104">
                <a:extLst>
                  <a:ext uri="{FF2B5EF4-FFF2-40B4-BE49-F238E27FC236}">
                    <a16:creationId xmlns:a16="http://schemas.microsoft.com/office/drawing/2014/main" id="{9F5EA847-72EB-4E75-95D5-62659BF52DBF}"/>
                  </a:ext>
                </a:extLst>
              </p:cNvPr>
              <p:cNvSpPr/>
              <p:nvPr/>
            </p:nvSpPr>
            <p:spPr>
              <a:xfrm flipH="1">
                <a:off x="4242887" y="3675773"/>
                <a:ext cx="252526" cy="1082749"/>
              </a:xfrm>
              <a:prstGeom prst="arc">
                <a:avLst>
                  <a:gd name="adj1" fmla="val 16200000"/>
                  <a:gd name="adj2" fmla="val 5521222"/>
                </a:avLst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104731B-A34C-49A7-952C-B06A973FD58A}"/>
                  </a:ext>
                </a:extLst>
              </p:cNvPr>
              <p:cNvSpPr txBox="1"/>
              <p:nvPr/>
            </p:nvSpPr>
            <p:spPr>
              <a:xfrm>
                <a:off x="3563185" y="4096010"/>
                <a:ext cx="7136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3.974 Å</a:t>
                </a:r>
                <a:endParaRPr lang="en-SG" sz="1200" dirty="0"/>
              </a:p>
            </p:txBody>
          </p:sp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376525E9-6C2C-4BDC-88A6-C44A84F4EE2B}"/>
              </a:ext>
            </a:extLst>
          </p:cNvPr>
          <p:cNvSpPr txBox="1"/>
          <p:nvPr/>
        </p:nvSpPr>
        <p:spPr>
          <a:xfrm>
            <a:off x="508286" y="5461242"/>
            <a:ext cx="2255518" cy="938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The negative surface oxygen layer here is more easily etched (e.g., in HF:HNO</a:t>
            </a:r>
            <a:r>
              <a:rPr lang="en-US" sz="1100" baseline="-25000" dirty="0"/>
              <a:t>3</a:t>
            </a:r>
            <a:r>
              <a:rPr lang="en-US" sz="1100" dirty="0"/>
              <a:t> = 1:2) because the oxygen atoms are farther apart.</a:t>
            </a:r>
            <a:endParaRPr lang="en-SG" sz="1100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B974813-72D1-47C9-866C-B1C34D3D4C7E}"/>
              </a:ext>
            </a:extLst>
          </p:cNvPr>
          <p:cNvSpPr/>
          <p:nvPr/>
        </p:nvSpPr>
        <p:spPr>
          <a:xfrm>
            <a:off x="570067" y="4698150"/>
            <a:ext cx="2093593" cy="318283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BBFA4863-510C-40C7-B434-69F38CCD6013}"/>
              </a:ext>
            </a:extLst>
          </p:cNvPr>
          <p:cNvSpPr/>
          <p:nvPr/>
        </p:nvSpPr>
        <p:spPr>
          <a:xfrm>
            <a:off x="6602909" y="345732"/>
            <a:ext cx="561738" cy="5115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6506AB7-C460-45F7-BA65-CA5DD4163BA4}"/>
              </a:ext>
            </a:extLst>
          </p:cNvPr>
          <p:cNvSpPr/>
          <p:nvPr/>
        </p:nvSpPr>
        <p:spPr>
          <a:xfrm>
            <a:off x="7775812" y="2727586"/>
            <a:ext cx="254892" cy="729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898FE49-5E70-4A24-A01B-887A9E8CE47E}"/>
              </a:ext>
            </a:extLst>
          </p:cNvPr>
          <p:cNvSpPr/>
          <p:nvPr/>
        </p:nvSpPr>
        <p:spPr>
          <a:xfrm>
            <a:off x="8033620" y="2657266"/>
            <a:ext cx="254892" cy="729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47F2818-2BE1-4985-A203-0F837F6EFBA4}"/>
              </a:ext>
            </a:extLst>
          </p:cNvPr>
          <p:cNvSpPr/>
          <p:nvPr/>
        </p:nvSpPr>
        <p:spPr>
          <a:xfrm>
            <a:off x="8288868" y="2728923"/>
            <a:ext cx="254892" cy="729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67D2DE8-A413-4DA7-AA09-2605A621895C}"/>
              </a:ext>
            </a:extLst>
          </p:cNvPr>
          <p:cNvSpPr/>
          <p:nvPr/>
        </p:nvSpPr>
        <p:spPr>
          <a:xfrm>
            <a:off x="8543760" y="2662102"/>
            <a:ext cx="254892" cy="729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754129F-7CEC-49ED-85F7-B6001B3EE935}"/>
              </a:ext>
            </a:extLst>
          </p:cNvPr>
          <p:cNvSpPr/>
          <p:nvPr/>
        </p:nvSpPr>
        <p:spPr>
          <a:xfrm>
            <a:off x="8543807" y="2657266"/>
            <a:ext cx="254892" cy="729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55CB80E-43A2-4A16-9964-B00DD520E1C5}"/>
              </a:ext>
            </a:extLst>
          </p:cNvPr>
          <p:cNvSpPr/>
          <p:nvPr/>
        </p:nvSpPr>
        <p:spPr>
          <a:xfrm>
            <a:off x="8799055" y="2728923"/>
            <a:ext cx="254892" cy="729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7DB2A4E-D6C7-46AB-A6FD-5F8007EA985D}"/>
              </a:ext>
            </a:extLst>
          </p:cNvPr>
          <p:cNvSpPr txBox="1"/>
          <p:nvPr/>
        </p:nvSpPr>
        <p:spPr>
          <a:xfrm>
            <a:off x="4676771" y="6281021"/>
            <a:ext cx="3203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Spacings from X. Zhang et al., Materials Science and Engineering B, 120 (2005) 21-26.</a:t>
            </a:r>
            <a:endParaRPr lang="en-SG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0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5E-6 0.016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03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16" grpId="0" animBg="1"/>
      <p:bldP spid="118" grpId="0" animBg="1"/>
      <p:bldP spid="122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CBB78-C715-40EE-800C-88B25C89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10" y="-98615"/>
            <a:ext cx="8229600" cy="1143000"/>
          </a:xfrm>
        </p:spPr>
        <p:txBody>
          <a:bodyPr/>
          <a:lstStyle/>
          <a:p>
            <a:r>
              <a:rPr lang="en-US" dirty="0"/>
              <a:t>Periodic poling of barium </a:t>
            </a:r>
            <a:r>
              <a:rPr lang="en-US" dirty="0" err="1"/>
              <a:t>titanate</a:t>
            </a:r>
            <a:endParaRPr lang="en-SG" dirty="0"/>
          </a:p>
        </p:txBody>
      </p:sp>
      <p:pic>
        <p:nvPicPr>
          <p:cNvPr id="5" name="Picture 4" descr="A close-up of a grey and brown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9C59FCD8-BEC6-43BA-9A5F-FA92EBF7815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73533"/>
            <a:ext cx="6576690" cy="34811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308986-0E04-413A-816B-755951D09386}"/>
              </a:ext>
            </a:extLst>
          </p:cNvPr>
          <p:cNvGrpSpPr/>
          <p:nvPr/>
        </p:nvGrpSpPr>
        <p:grpSpPr>
          <a:xfrm>
            <a:off x="448893" y="1075542"/>
            <a:ext cx="3731104" cy="1759763"/>
            <a:chOff x="4370337" y="1155789"/>
            <a:chExt cx="4974805" cy="23463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D40D99-0478-4942-AA37-55B5693EA075}"/>
                </a:ext>
              </a:extLst>
            </p:cNvPr>
            <p:cNvGrpSpPr/>
            <p:nvPr/>
          </p:nvGrpSpPr>
          <p:grpSpPr>
            <a:xfrm>
              <a:off x="7034831" y="1173140"/>
              <a:ext cx="2310311" cy="2328999"/>
              <a:chOff x="6341457" y="958841"/>
              <a:chExt cx="2373937" cy="239318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2930ED6-595A-4B7B-AA09-7D87C284588D}"/>
                  </a:ext>
                </a:extLst>
              </p:cNvPr>
              <p:cNvGrpSpPr/>
              <p:nvPr/>
            </p:nvGrpSpPr>
            <p:grpSpPr>
              <a:xfrm>
                <a:off x="6341457" y="958841"/>
                <a:ext cx="2373937" cy="2393189"/>
                <a:chOff x="10815357" y="261045"/>
                <a:chExt cx="2373937" cy="2393189"/>
              </a:xfrm>
            </p:grpSpPr>
            <p:pic>
              <p:nvPicPr>
                <p:cNvPr id="23" name="Picture 22" descr="A black and white image of a road&#10;&#10;Description automatically generated">
                  <a:extLst>
                    <a:ext uri="{FF2B5EF4-FFF2-40B4-BE49-F238E27FC236}">
                      <a16:creationId xmlns:a16="http://schemas.microsoft.com/office/drawing/2014/main" id="{45F572A5-7025-4486-AB9E-F8693A55DD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629"/>
                <a:stretch/>
              </p:blipFill>
              <p:spPr>
                <a:xfrm>
                  <a:off x="11036904" y="479694"/>
                  <a:ext cx="1996458" cy="194397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sp>
              <p:nvSpPr>
                <p:cNvPr id="24" name="Rectangle: Rounded Corners 6">
                  <a:extLst>
                    <a:ext uri="{FF2B5EF4-FFF2-40B4-BE49-F238E27FC236}">
                      <a16:creationId xmlns:a16="http://schemas.microsoft.com/office/drawing/2014/main" id="{29ABA637-7DA0-4DB4-AA03-FF64D8CB86D3}"/>
                    </a:ext>
                  </a:extLst>
                </p:cNvPr>
                <p:cNvSpPr/>
                <p:nvPr/>
              </p:nvSpPr>
              <p:spPr>
                <a:xfrm>
                  <a:off x="10815357" y="261045"/>
                  <a:ext cx="2373937" cy="2393189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SG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EC222F0-794A-4840-B8DD-322457145656}"/>
                    </a:ext>
                  </a:extLst>
                </p:cNvPr>
                <p:cNvSpPr txBox="1"/>
                <p:nvPr/>
              </p:nvSpPr>
              <p:spPr>
                <a:xfrm>
                  <a:off x="10997440" y="1905582"/>
                  <a:ext cx="938689" cy="442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/>
                  <a:r>
                    <a:rPr lang="en-US" sz="15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50 nm 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E70D24D-819D-4D6E-9233-FE8A75CBA3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48106" y="2309643"/>
                  <a:ext cx="30078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059F26-1D8D-4B8B-82C8-E31370BC34B7}"/>
                  </a:ext>
                </a:extLst>
              </p:cNvPr>
              <p:cNvSpPr txBox="1"/>
              <p:nvPr/>
            </p:nvSpPr>
            <p:spPr>
              <a:xfrm>
                <a:off x="7727911" y="2609959"/>
                <a:ext cx="722990" cy="442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sz="1500" b="1" dirty="0">
                    <a:solidFill>
                      <a:prstClr val="white"/>
                    </a:solidFill>
                    <a:latin typeface="Calibri" panose="020F0502020204030204"/>
                  </a:rPr>
                  <a:t>DSO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1912E62-62B1-4079-931C-D29EDFACD38E}"/>
                  </a:ext>
                </a:extLst>
              </p:cNvPr>
              <p:cNvSpPr txBox="1"/>
              <p:nvPr/>
            </p:nvSpPr>
            <p:spPr>
              <a:xfrm>
                <a:off x="7748043" y="1849217"/>
                <a:ext cx="702873" cy="442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sz="1500" b="1" dirty="0">
                    <a:solidFill>
                      <a:prstClr val="white"/>
                    </a:solidFill>
                    <a:latin typeface="Calibri" panose="020F0502020204030204"/>
                  </a:rPr>
                  <a:t>SRO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F44BFB-FC8C-4E2E-9802-82A30B77C5FE}"/>
                  </a:ext>
                </a:extLst>
              </p:cNvPr>
              <p:cNvSpPr txBox="1"/>
              <p:nvPr/>
            </p:nvSpPr>
            <p:spPr>
              <a:xfrm>
                <a:off x="6736248" y="1472854"/>
                <a:ext cx="694702" cy="442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sz="1500" b="1" dirty="0">
                    <a:solidFill>
                      <a:prstClr val="white"/>
                    </a:solidFill>
                    <a:latin typeface="Calibri" panose="020F0502020204030204"/>
                  </a:rPr>
                  <a:t>BTO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39ADF56-F1DB-4B2C-AED2-D4B7088D1F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6729" y="2070729"/>
                <a:ext cx="414876" cy="284672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382290-9C29-4D95-8C25-36710DCA2F45}"/>
                </a:ext>
              </a:extLst>
            </p:cNvPr>
            <p:cNvGrpSpPr/>
            <p:nvPr/>
          </p:nvGrpSpPr>
          <p:grpSpPr>
            <a:xfrm>
              <a:off x="4370337" y="1155789"/>
              <a:ext cx="2472644" cy="2328998"/>
              <a:chOff x="3670034" y="782965"/>
              <a:chExt cx="2782266" cy="252697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3C9DD2D-A9E6-4C74-A6CD-1AFC744A725C}"/>
                  </a:ext>
                </a:extLst>
              </p:cNvPr>
              <p:cNvGrpSpPr/>
              <p:nvPr/>
            </p:nvGrpSpPr>
            <p:grpSpPr>
              <a:xfrm>
                <a:off x="3670034" y="782965"/>
                <a:ext cx="2782266" cy="2526974"/>
                <a:chOff x="9429706" y="-14695"/>
                <a:chExt cx="2782266" cy="2526974"/>
              </a:xfrm>
            </p:grpSpPr>
            <p:pic>
              <p:nvPicPr>
                <p:cNvPr id="15" name="Picture 14" descr="A close-up of a plane&#10;&#10;Description automatically generated">
                  <a:extLst>
                    <a:ext uri="{FF2B5EF4-FFF2-40B4-BE49-F238E27FC236}">
                      <a16:creationId xmlns:a16="http://schemas.microsoft.com/office/drawing/2014/main" id="{88199FF0-D3DD-4848-96A8-BDAF055449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5089"/>
                <a:stretch/>
              </p:blipFill>
              <p:spPr>
                <a:xfrm>
                  <a:off x="9429706" y="-14695"/>
                  <a:ext cx="2662451" cy="252697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0FFD62C-AA3B-4F17-8D0B-78401E9815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57663" y="421595"/>
                  <a:ext cx="30078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19C1EEF-120A-437D-B66C-3BF9B8E66A31}"/>
                    </a:ext>
                  </a:extLst>
                </p:cNvPr>
                <p:cNvSpPr txBox="1"/>
                <p:nvPr/>
              </p:nvSpPr>
              <p:spPr>
                <a:xfrm>
                  <a:off x="11063479" y="931"/>
                  <a:ext cx="1148493" cy="4675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/>
                  <a:r>
                    <a:rPr lang="en-US" sz="15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0.5 𝜇m 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CB38DF-5C24-4EBA-948C-067E09BF1D7F}"/>
                  </a:ext>
                </a:extLst>
              </p:cNvPr>
              <p:cNvSpPr txBox="1"/>
              <p:nvPr/>
            </p:nvSpPr>
            <p:spPr>
              <a:xfrm rot="21218911">
                <a:off x="3767790" y="2204720"/>
                <a:ext cx="760741" cy="467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sz="1500" b="1" dirty="0">
                    <a:solidFill>
                      <a:prstClr val="white"/>
                    </a:solidFill>
                    <a:latin typeface="Calibri" panose="020F0502020204030204"/>
                  </a:rPr>
                  <a:t>BTO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7FE81A-B2F5-414A-9DDF-163813AD74BA}"/>
                  </a:ext>
                </a:extLst>
              </p:cNvPr>
              <p:cNvSpPr txBox="1"/>
              <p:nvPr/>
            </p:nvSpPr>
            <p:spPr>
              <a:xfrm rot="21202796">
                <a:off x="3831824" y="2733758"/>
                <a:ext cx="791718" cy="467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sz="1500" b="1" dirty="0">
                    <a:solidFill>
                      <a:prstClr val="white"/>
                    </a:solidFill>
                    <a:latin typeface="Calibri" panose="020F0502020204030204"/>
                  </a:rPr>
                  <a:t>DSO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990F313-DD05-4EAE-BC37-7945E3F7C6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4461" y="3091989"/>
              <a:ext cx="566557" cy="363671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F6869CF-64F8-40CE-8901-DB37EC7FC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6345" y="1349339"/>
              <a:ext cx="633777" cy="1091789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390025C-37A6-4B6D-AFCD-F1A92BECC7D2}"/>
                </a:ext>
              </a:extLst>
            </p:cNvPr>
            <p:cNvSpPr/>
            <p:nvPr/>
          </p:nvSpPr>
          <p:spPr>
            <a:xfrm rot="21265379">
              <a:off x="5782895" y="2460785"/>
              <a:ext cx="779441" cy="710705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SG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28" descr="A stack of colorful blocks&#10;&#10;Description automatically generated">
            <a:extLst>
              <a:ext uri="{FF2B5EF4-FFF2-40B4-BE49-F238E27FC236}">
                <a16:creationId xmlns:a16="http://schemas.microsoft.com/office/drawing/2014/main" id="{8DD0ADE9-9805-4FEF-890B-2AB5F575B6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9232C"/>
              </a:clrFrom>
              <a:clrTo>
                <a:srgbClr val="19232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179792"/>
            <a:ext cx="3778918" cy="18937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90CEBF-274D-4C34-BCF9-838E62B09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4510" flipV="1">
            <a:off x="5557172" y="884910"/>
            <a:ext cx="1068145" cy="46247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1" name="Rectangle: Rounded Corners 6">
            <a:extLst>
              <a:ext uri="{FF2B5EF4-FFF2-40B4-BE49-F238E27FC236}">
                <a16:creationId xmlns:a16="http://schemas.microsoft.com/office/drawing/2014/main" id="{60A838D3-3AA7-4512-9E7B-F28E434D7739}"/>
              </a:ext>
            </a:extLst>
          </p:cNvPr>
          <p:cNvSpPr/>
          <p:nvPr/>
        </p:nvSpPr>
        <p:spPr>
          <a:xfrm rot="20704510">
            <a:off x="5522534" y="838719"/>
            <a:ext cx="1137872" cy="548883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SG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B8F40BD-2692-4801-AAEC-DF25B7AC6F54}"/>
              </a:ext>
            </a:extLst>
          </p:cNvPr>
          <p:cNvCxnSpPr>
            <a:cxnSpLocks/>
          </p:cNvCxnSpPr>
          <p:nvPr/>
        </p:nvCxnSpPr>
        <p:spPr>
          <a:xfrm>
            <a:off x="5786531" y="1484299"/>
            <a:ext cx="159956" cy="413411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44C687-CD96-42A5-B25B-583246649F26}"/>
              </a:ext>
            </a:extLst>
          </p:cNvPr>
          <p:cNvCxnSpPr>
            <a:cxnSpLocks/>
          </p:cNvCxnSpPr>
          <p:nvPr/>
        </p:nvCxnSpPr>
        <p:spPr>
          <a:xfrm>
            <a:off x="6631875" y="1268327"/>
            <a:ext cx="43931" cy="483435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94DC489A-7464-4E15-A61D-B0A92DD271F5}"/>
              </a:ext>
            </a:extLst>
          </p:cNvPr>
          <p:cNvSpPr/>
          <p:nvPr/>
        </p:nvSpPr>
        <p:spPr>
          <a:xfrm rot="20536039">
            <a:off x="5924405" y="1695710"/>
            <a:ext cx="767010" cy="277045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SG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0B770A7-C558-4D67-892F-DF9E612D170C}"/>
              </a:ext>
            </a:extLst>
          </p:cNvPr>
          <p:cNvCxnSpPr>
            <a:cxnSpLocks/>
          </p:cNvCxnSpPr>
          <p:nvPr/>
        </p:nvCxnSpPr>
        <p:spPr>
          <a:xfrm flipV="1">
            <a:off x="7634256" y="1366001"/>
            <a:ext cx="340594" cy="4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E9C810B-A607-4A2E-81F9-70B6A7886BD3}"/>
              </a:ext>
            </a:extLst>
          </p:cNvPr>
          <p:cNvSpPr txBox="1"/>
          <p:nvPr/>
        </p:nvSpPr>
        <p:spPr>
          <a:xfrm>
            <a:off x="7879963" y="1291045"/>
            <a:ext cx="2728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A28E1E-FE0E-404A-9703-030B41DD6862}"/>
              </a:ext>
            </a:extLst>
          </p:cNvPr>
          <p:cNvSpPr txBox="1"/>
          <p:nvPr/>
        </p:nvSpPr>
        <p:spPr>
          <a:xfrm>
            <a:off x="7188599" y="1050263"/>
            <a:ext cx="1249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49ED1C-08DC-41CE-98E6-B9F2B6B53C21}"/>
              </a:ext>
            </a:extLst>
          </p:cNvPr>
          <p:cNvSpPr txBox="1"/>
          <p:nvPr/>
        </p:nvSpPr>
        <p:spPr>
          <a:xfrm>
            <a:off x="7618771" y="741732"/>
            <a:ext cx="1249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5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z</a:t>
            </a: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C89992-BE3B-42AD-8A02-4C37958291B3}"/>
              </a:ext>
            </a:extLst>
          </p:cNvPr>
          <p:cNvSpPr txBox="1"/>
          <p:nvPr/>
        </p:nvSpPr>
        <p:spPr>
          <a:xfrm rot="20638932">
            <a:off x="6705152" y="2493238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B0F0"/>
                </a:solidFill>
                <a:latin typeface="Calibri" panose="020F0502020204030204"/>
              </a:rPr>
              <a:t>DSO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AA92A2-DEF9-4C5E-8F2F-C013CB5E7A2A}"/>
              </a:ext>
            </a:extLst>
          </p:cNvPr>
          <p:cNvSpPr txBox="1"/>
          <p:nvPr/>
        </p:nvSpPr>
        <p:spPr>
          <a:xfrm rot="20575231">
            <a:off x="6754458" y="2222080"/>
            <a:ext cx="446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92D050"/>
                </a:solidFill>
                <a:latin typeface="Calibri" panose="020F0502020204030204"/>
              </a:rPr>
              <a:t>SRO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B10B1D-A321-49D9-B88E-0BA1C5F1E7ED}"/>
              </a:ext>
            </a:extLst>
          </p:cNvPr>
          <p:cNvSpPr txBox="1"/>
          <p:nvPr/>
        </p:nvSpPr>
        <p:spPr>
          <a:xfrm rot="20598051">
            <a:off x="6749767" y="1909378"/>
            <a:ext cx="475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/>
              </a:rPr>
              <a:t>BTO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069259-2AAA-412B-B5B3-3514E832C2B0}"/>
              </a:ext>
            </a:extLst>
          </p:cNvPr>
          <p:cNvSpPr/>
          <p:nvPr/>
        </p:nvSpPr>
        <p:spPr>
          <a:xfrm>
            <a:off x="7052264" y="4966790"/>
            <a:ext cx="2091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900" dirty="0">
                <a:solidFill>
                  <a:srgbClr val="1C1D1E"/>
                </a:solidFill>
                <a:latin typeface="Open Sans" panose="020B0606030504020204" pitchFamily="34" charset="0"/>
              </a:rPr>
              <a:t>P. Aashna, H.-L. Lin, Y. Cao, Y. Yin, Y. Gao, S. S. </a:t>
            </a:r>
            <a:r>
              <a:rPr lang="en-SG" sz="900" dirty="0" err="1">
                <a:solidFill>
                  <a:srgbClr val="1C1D1E"/>
                </a:solidFill>
                <a:latin typeface="Open Sans" panose="020B0606030504020204" pitchFamily="34" charset="0"/>
              </a:rPr>
              <a:t>Mohanraj</a:t>
            </a:r>
            <a:r>
              <a:rPr lang="en-SG" sz="900" dirty="0">
                <a:solidFill>
                  <a:srgbClr val="1C1D1E"/>
                </a:solidFill>
                <a:latin typeface="Open Sans" panose="020B0606030504020204" pitchFamily="34" charset="0"/>
              </a:rPr>
              <a:t>, D. Zhu, A. Danner, Periodic Domain Inversion in Single Crystal Barium </a:t>
            </a:r>
            <a:r>
              <a:rPr lang="en-SG" sz="900" dirty="0" err="1">
                <a:solidFill>
                  <a:srgbClr val="1C1D1E"/>
                </a:solidFill>
                <a:latin typeface="Open Sans" panose="020B0606030504020204" pitchFamily="34" charset="0"/>
              </a:rPr>
              <a:t>Titanate</a:t>
            </a:r>
            <a:r>
              <a:rPr lang="en-SG" sz="900" dirty="0">
                <a:solidFill>
                  <a:srgbClr val="1C1D1E"/>
                </a:solidFill>
                <a:latin typeface="Open Sans" panose="020B0606030504020204" pitchFamily="34" charset="0"/>
              </a:rPr>
              <a:t>-on-Insulator Thin Film. </a:t>
            </a:r>
            <a:r>
              <a:rPr lang="en-SG" sz="900" i="1" dirty="0">
                <a:solidFill>
                  <a:srgbClr val="1C1D1E"/>
                </a:solidFill>
                <a:latin typeface="Open Sans" panose="020B0606030504020204" pitchFamily="34" charset="0"/>
              </a:rPr>
              <a:t>Adv. Sci.</a:t>
            </a:r>
            <a:r>
              <a:rPr lang="en-SG" sz="900" dirty="0">
                <a:solidFill>
                  <a:srgbClr val="1C1D1E"/>
                </a:solidFill>
                <a:latin typeface="Open Sans" panose="020B0606030504020204" pitchFamily="34" charset="0"/>
              </a:rPr>
              <a:t> 2024, 11, 2406248. </a:t>
            </a:r>
            <a:r>
              <a:rPr lang="en-SG" sz="900" b="1" dirty="0">
                <a:solidFill>
                  <a:srgbClr val="115C36"/>
                </a:solidFill>
                <a:latin typeface="Open Sans" panose="020B0606030504020204" pitchFamily="34" charset="0"/>
                <a:hlinkClick r:id="rId7"/>
              </a:rPr>
              <a:t>https://doi.org/10.1002/advs.202406248</a:t>
            </a:r>
            <a:endParaRPr lang="en-SG" sz="9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28FAEC8-BF52-4A5C-A858-1BC4567D29FC}"/>
              </a:ext>
            </a:extLst>
          </p:cNvPr>
          <p:cNvCxnSpPr>
            <a:cxnSpLocks/>
          </p:cNvCxnSpPr>
          <p:nvPr/>
        </p:nvCxnSpPr>
        <p:spPr>
          <a:xfrm flipH="1" flipV="1">
            <a:off x="7382636" y="1200304"/>
            <a:ext cx="250707" cy="162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DE59DCB-F6B3-4F0C-A3E3-C0031AAAA8B2}"/>
              </a:ext>
            </a:extLst>
          </p:cNvPr>
          <p:cNvCxnSpPr>
            <a:cxnSpLocks/>
          </p:cNvCxnSpPr>
          <p:nvPr/>
        </p:nvCxnSpPr>
        <p:spPr>
          <a:xfrm flipV="1">
            <a:off x="7650752" y="1012385"/>
            <a:ext cx="0" cy="345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663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DC61-486F-4F27-8201-7E139558F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What causes refractive index?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81310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04" name="Group 96">
            <a:extLst>
              <a:ext uri="{FF2B5EF4-FFF2-40B4-BE49-F238E27FC236}">
                <a16:creationId xmlns:a16="http://schemas.microsoft.com/office/drawing/2014/main" id="{EA5B5048-149D-47F0-8FDC-D41830638EBC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868363"/>
          <a:ext cx="6096000" cy="5608642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Material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(at 589 nm)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Air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1.00029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Water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1.333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Ethyl alcohol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Fused quartz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1.4584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Carbon tetrachloride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Turpentine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1.472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Benzene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Plexiglass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1.51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Crown glass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1.52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Sodium chloride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1.544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Light flint glass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Polystyrene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1.59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Carbon disulfide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1.628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Dense flint glass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1.66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Lanthanum flint glass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1.80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Zircon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1.923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Diamond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2.417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Rutile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2.907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Gallium phosphide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3.45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Solid sodium metal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 – i2.4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3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Tin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 – i5.3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7244" name="Rectangle 2">
            <a:extLst>
              <a:ext uri="{FF2B5EF4-FFF2-40B4-BE49-F238E27FC236}">
                <a16:creationId xmlns:a16="http://schemas.microsoft.com/office/drawing/2014/main" id="{213182A7-7FB5-44B3-BFCE-955603A82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Refractive indices of a few materials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DF10924-352C-48C9-8053-355404FDF0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 empty swimming pool (air, n = 1)</a:t>
            </a:r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E6967228-F410-4C39-8363-F875183F2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350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82303A50-1107-4A87-9951-E70684E88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Water (n = +1.33)</a:t>
            </a: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49B4559F-446B-4540-8440-17DE8B126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7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BDC9C56D-ECA6-4EA7-91AF-4AE7E6186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04100" cy="715962"/>
          </a:xfrm>
        </p:spPr>
        <p:txBody>
          <a:bodyPr/>
          <a:lstStyle/>
          <a:p>
            <a:pPr eaLnBrk="1" hangingPunct="1"/>
            <a:r>
              <a:rPr lang="en-US" altLang="en-US"/>
              <a:t>n = 0.9 (field of view near critical angle)</a:t>
            </a: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8E397722-8E18-4026-BBAE-A3A8A273B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056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42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AFFBC-C1BE-450F-9A1D-779EF9B2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Birefringence in lithium </a:t>
            </a:r>
            <a:r>
              <a:rPr lang="en-US" dirty="0" err="1"/>
              <a:t>niobate</a:t>
            </a:r>
            <a:endParaRPr lang="en-SG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C08155-3F46-4388-AD63-46EA8E747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1667"/>
          <a:stretch/>
        </p:blipFill>
        <p:spPr>
          <a:xfrm>
            <a:off x="4639559" y="1287464"/>
            <a:ext cx="4114800" cy="51435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7C13D4-9B2A-4BD4-8B89-1F007B5D9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1667"/>
          <a:stretch/>
        </p:blipFill>
        <p:spPr>
          <a:xfrm>
            <a:off x="381000" y="1287464"/>
            <a:ext cx="41148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38F701-B435-4ADB-B030-A8F3D7959D4D}"/>
              </a:ext>
            </a:extLst>
          </p:cNvPr>
          <p:cNvSpPr txBox="1"/>
          <p:nvPr/>
        </p:nvSpPr>
        <p:spPr>
          <a:xfrm>
            <a:off x="1550977" y="91813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behavior</a:t>
            </a:r>
            <a:endParaRPr lang="en-S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7466E-481B-4F01-B372-AAE63C1037A1}"/>
              </a:ext>
            </a:extLst>
          </p:cNvPr>
          <p:cNvSpPr txBox="1"/>
          <p:nvPr/>
        </p:nvSpPr>
        <p:spPr>
          <a:xfrm>
            <a:off x="5559468" y="918132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the ordinary ray</a:t>
            </a:r>
            <a:endParaRPr lang="en-S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0BFAAD-32C1-48DD-8B86-EA58D0050520}"/>
              </a:ext>
            </a:extLst>
          </p:cNvPr>
          <p:cNvSpPr/>
          <p:nvPr/>
        </p:nvSpPr>
        <p:spPr>
          <a:xfrm>
            <a:off x="2262377" y="4343400"/>
            <a:ext cx="14714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85BCA-D23B-472F-9286-23A877DE9DA3}"/>
              </a:ext>
            </a:extLst>
          </p:cNvPr>
          <p:cNvSpPr/>
          <p:nvPr/>
        </p:nvSpPr>
        <p:spPr>
          <a:xfrm>
            <a:off x="6529577" y="4355219"/>
            <a:ext cx="14714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0724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23A80513-5D48-407F-BAE6-E532B5164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13500" cy="715962"/>
          </a:xfrm>
        </p:spPr>
        <p:txBody>
          <a:bodyPr/>
          <a:lstStyle/>
          <a:p>
            <a:pPr eaLnBrk="1" hangingPunct="1"/>
            <a:r>
              <a:rPr lang="en-US" altLang="en-US"/>
              <a:t>n = -1.33</a:t>
            </a: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8D03C805-799A-409A-8294-0BA4AEC06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834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 descr="poolNEG133NewNOBUMPS">
            <a:extLst>
              <a:ext uri="{FF2B5EF4-FFF2-40B4-BE49-F238E27FC236}">
                <a16:creationId xmlns:a16="http://schemas.microsoft.com/office/drawing/2014/main" id="{AF3CB9B5-B574-464F-8347-A4158E21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Freeform 5">
            <a:extLst>
              <a:ext uri="{FF2B5EF4-FFF2-40B4-BE49-F238E27FC236}">
                <a16:creationId xmlns:a16="http://schemas.microsoft.com/office/drawing/2014/main" id="{08E303C6-0ECC-4D25-9951-B028A8318D03}"/>
              </a:ext>
            </a:extLst>
          </p:cNvPr>
          <p:cNvSpPr>
            <a:spLocks/>
          </p:cNvSpPr>
          <p:nvPr/>
        </p:nvSpPr>
        <p:spPr bwMode="auto">
          <a:xfrm>
            <a:off x="3136900" y="4152900"/>
            <a:ext cx="2451100" cy="901700"/>
          </a:xfrm>
          <a:custGeom>
            <a:avLst/>
            <a:gdLst>
              <a:gd name="T0" fmla="*/ 0 w 1544"/>
              <a:gd name="T1" fmla="*/ 0 h 568"/>
              <a:gd name="T2" fmla="*/ 2147483646 w 1544"/>
              <a:gd name="T3" fmla="*/ 2147483646 h 568"/>
              <a:gd name="T4" fmla="*/ 2147483646 w 1544"/>
              <a:gd name="T5" fmla="*/ 2147483646 h 568"/>
              <a:gd name="T6" fmla="*/ 2147483646 w 1544"/>
              <a:gd name="T7" fmla="*/ 2147483646 h 5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44" h="568">
                <a:moveTo>
                  <a:pt x="0" y="0"/>
                </a:moveTo>
                <a:cubicBezTo>
                  <a:pt x="132" y="77"/>
                  <a:pt x="264" y="155"/>
                  <a:pt x="448" y="224"/>
                </a:cubicBezTo>
                <a:cubicBezTo>
                  <a:pt x="632" y="293"/>
                  <a:pt x="921" y="359"/>
                  <a:pt x="1104" y="416"/>
                </a:cubicBezTo>
                <a:cubicBezTo>
                  <a:pt x="1287" y="473"/>
                  <a:pt x="1415" y="520"/>
                  <a:pt x="1544" y="568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SG"/>
          </a:p>
        </p:txBody>
      </p:sp>
      <p:sp>
        <p:nvSpPr>
          <p:cNvPr id="18436" name="Freeform 6">
            <a:extLst>
              <a:ext uri="{FF2B5EF4-FFF2-40B4-BE49-F238E27FC236}">
                <a16:creationId xmlns:a16="http://schemas.microsoft.com/office/drawing/2014/main" id="{D6B3DE7B-F098-43E1-A5B0-3A9CCF0002DB}"/>
              </a:ext>
            </a:extLst>
          </p:cNvPr>
          <p:cNvSpPr>
            <a:spLocks/>
          </p:cNvSpPr>
          <p:nvPr/>
        </p:nvSpPr>
        <p:spPr bwMode="auto">
          <a:xfrm>
            <a:off x="5588000" y="4864100"/>
            <a:ext cx="1574800" cy="190500"/>
          </a:xfrm>
          <a:custGeom>
            <a:avLst/>
            <a:gdLst>
              <a:gd name="T0" fmla="*/ 0 w 992"/>
              <a:gd name="T1" fmla="*/ 2147483646 h 120"/>
              <a:gd name="T2" fmla="*/ 2147483646 w 992"/>
              <a:gd name="T3" fmla="*/ 2147483646 h 120"/>
              <a:gd name="T4" fmla="*/ 2147483646 w 992"/>
              <a:gd name="T5" fmla="*/ 2147483646 h 120"/>
              <a:gd name="T6" fmla="*/ 2147483646 w 992"/>
              <a:gd name="T7" fmla="*/ 0 h 1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92" h="120">
                <a:moveTo>
                  <a:pt x="0" y="120"/>
                </a:moveTo>
                <a:cubicBezTo>
                  <a:pt x="153" y="103"/>
                  <a:pt x="307" y="87"/>
                  <a:pt x="448" y="72"/>
                </a:cubicBezTo>
                <a:cubicBezTo>
                  <a:pt x="589" y="57"/>
                  <a:pt x="757" y="44"/>
                  <a:pt x="848" y="32"/>
                </a:cubicBezTo>
                <a:cubicBezTo>
                  <a:pt x="939" y="20"/>
                  <a:pt x="965" y="10"/>
                  <a:pt x="992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SG"/>
          </a:p>
        </p:txBody>
      </p:sp>
      <p:sp>
        <p:nvSpPr>
          <p:cNvPr id="18437" name="Freeform 7">
            <a:extLst>
              <a:ext uri="{FF2B5EF4-FFF2-40B4-BE49-F238E27FC236}">
                <a16:creationId xmlns:a16="http://schemas.microsoft.com/office/drawing/2014/main" id="{EDDBF62F-FB6B-47F2-B1EB-85CC3CE0832D}"/>
              </a:ext>
            </a:extLst>
          </p:cNvPr>
          <p:cNvSpPr>
            <a:spLocks/>
          </p:cNvSpPr>
          <p:nvPr/>
        </p:nvSpPr>
        <p:spPr bwMode="auto">
          <a:xfrm>
            <a:off x="5524500" y="5054600"/>
            <a:ext cx="171450" cy="723900"/>
          </a:xfrm>
          <a:custGeom>
            <a:avLst/>
            <a:gdLst>
              <a:gd name="T0" fmla="*/ 2147483646 w 108"/>
              <a:gd name="T1" fmla="*/ 0 h 456"/>
              <a:gd name="T2" fmla="*/ 2147483646 w 108"/>
              <a:gd name="T3" fmla="*/ 2147483646 h 456"/>
              <a:gd name="T4" fmla="*/ 2147483646 w 108"/>
              <a:gd name="T5" fmla="*/ 2147483646 h 456"/>
              <a:gd name="T6" fmla="*/ 2147483646 w 108"/>
              <a:gd name="T7" fmla="*/ 2147483646 h 456"/>
              <a:gd name="T8" fmla="*/ 0 w 108"/>
              <a:gd name="T9" fmla="*/ 2147483646 h 4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" h="456">
                <a:moveTo>
                  <a:pt x="40" y="0"/>
                </a:moveTo>
                <a:cubicBezTo>
                  <a:pt x="42" y="34"/>
                  <a:pt x="45" y="69"/>
                  <a:pt x="56" y="112"/>
                </a:cubicBezTo>
                <a:cubicBezTo>
                  <a:pt x="67" y="155"/>
                  <a:pt x="108" y="213"/>
                  <a:pt x="104" y="256"/>
                </a:cubicBezTo>
                <a:cubicBezTo>
                  <a:pt x="100" y="299"/>
                  <a:pt x="49" y="335"/>
                  <a:pt x="32" y="368"/>
                </a:cubicBezTo>
                <a:cubicBezTo>
                  <a:pt x="15" y="401"/>
                  <a:pt x="7" y="428"/>
                  <a:pt x="0" y="456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SG"/>
          </a:p>
        </p:txBody>
      </p:sp>
      <p:sp>
        <p:nvSpPr>
          <p:cNvPr id="18438" name="Freeform 8">
            <a:extLst>
              <a:ext uri="{FF2B5EF4-FFF2-40B4-BE49-F238E27FC236}">
                <a16:creationId xmlns:a16="http://schemas.microsoft.com/office/drawing/2014/main" id="{C986CBEA-C721-4D77-A026-39FD7936BE90}"/>
              </a:ext>
            </a:extLst>
          </p:cNvPr>
          <p:cNvSpPr>
            <a:spLocks/>
          </p:cNvSpPr>
          <p:nvPr/>
        </p:nvSpPr>
        <p:spPr bwMode="auto">
          <a:xfrm>
            <a:off x="2565400" y="3848100"/>
            <a:ext cx="444500" cy="254000"/>
          </a:xfrm>
          <a:custGeom>
            <a:avLst/>
            <a:gdLst>
              <a:gd name="T0" fmla="*/ 2147483646 w 280"/>
              <a:gd name="T1" fmla="*/ 2147483646 h 160"/>
              <a:gd name="T2" fmla="*/ 0 w 280"/>
              <a:gd name="T3" fmla="*/ 0 h 1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0" h="160">
                <a:moveTo>
                  <a:pt x="280" y="160"/>
                </a:moveTo>
                <a:cubicBezTo>
                  <a:pt x="280" y="160"/>
                  <a:pt x="140" y="8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SG"/>
          </a:p>
        </p:txBody>
      </p:sp>
      <p:sp>
        <p:nvSpPr>
          <p:cNvPr id="18439" name="Freeform 9">
            <a:extLst>
              <a:ext uri="{FF2B5EF4-FFF2-40B4-BE49-F238E27FC236}">
                <a16:creationId xmlns:a16="http://schemas.microsoft.com/office/drawing/2014/main" id="{503C231E-FB00-4A57-AF83-3D4DCB858CE2}"/>
              </a:ext>
            </a:extLst>
          </p:cNvPr>
          <p:cNvSpPr>
            <a:spLocks/>
          </p:cNvSpPr>
          <p:nvPr/>
        </p:nvSpPr>
        <p:spPr bwMode="auto">
          <a:xfrm>
            <a:off x="1752600" y="3327400"/>
            <a:ext cx="698500" cy="457200"/>
          </a:xfrm>
          <a:custGeom>
            <a:avLst/>
            <a:gdLst>
              <a:gd name="T0" fmla="*/ 2147483646 w 440"/>
              <a:gd name="T1" fmla="*/ 2147483646 h 288"/>
              <a:gd name="T2" fmla="*/ 2147483646 w 440"/>
              <a:gd name="T3" fmla="*/ 2147483646 h 288"/>
              <a:gd name="T4" fmla="*/ 0 w 440"/>
              <a:gd name="T5" fmla="*/ 0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288">
                <a:moveTo>
                  <a:pt x="440" y="288"/>
                </a:moveTo>
                <a:cubicBezTo>
                  <a:pt x="356" y="244"/>
                  <a:pt x="273" y="200"/>
                  <a:pt x="200" y="152"/>
                </a:cubicBezTo>
                <a:cubicBezTo>
                  <a:pt x="127" y="104"/>
                  <a:pt x="63" y="52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SG"/>
          </a:p>
        </p:txBody>
      </p:sp>
      <p:sp>
        <p:nvSpPr>
          <p:cNvPr id="18440" name="Freeform 10">
            <a:extLst>
              <a:ext uri="{FF2B5EF4-FFF2-40B4-BE49-F238E27FC236}">
                <a16:creationId xmlns:a16="http://schemas.microsoft.com/office/drawing/2014/main" id="{869E9E18-00A5-48E8-B45C-16AFE0D02705}"/>
              </a:ext>
            </a:extLst>
          </p:cNvPr>
          <p:cNvSpPr>
            <a:spLocks/>
          </p:cNvSpPr>
          <p:nvPr/>
        </p:nvSpPr>
        <p:spPr bwMode="auto">
          <a:xfrm>
            <a:off x="1206500" y="3073400"/>
            <a:ext cx="381000" cy="190500"/>
          </a:xfrm>
          <a:custGeom>
            <a:avLst/>
            <a:gdLst>
              <a:gd name="T0" fmla="*/ 2147483646 w 240"/>
              <a:gd name="T1" fmla="*/ 2147483646 h 120"/>
              <a:gd name="T2" fmla="*/ 0 w 240"/>
              <a:gd name="T3" fmla="*/ 0 h 12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40" h="120">
                <a:moveTo>
                  <a:pt x="240" y="120"/>
                </a:moveTo>
                <a:cubicBezTo>
                  <a:pt x="240" y="120"/>
                  <a:pt x="120" y="6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SG"/>
          </a:p>
        </p:txBody>
      </p:sp>
      <p:sp>
        <p:nvSpPr>
          <p:cNvPr id="18441" name="Freeform 11">
            <a:extLst>
              <a:ext uri="{FF2B5EF4-FFF2-40B4-BE49-F238E27FC236}">
                <a16:creationId xmlns:a16="http://schemas.microsoft.com/office/drawing/2014/main" id="{19A912FB-DBE1-43C1-A9CB-CA995E582EAF}"/>
              </a:ext>
            </a:extLst>
          </p:cNvPr>
          <p:cNvSpPr>
            <a:spLocks/>
          </p:cNvSpPr>
          <p:nvPr/>
        </p:nvSpPr>
        <p:spPr bwMode="auto">
          <a:xfrm>
            <a:off x="850900" y="2933700"/>
            <a:ext cx="228600" cy="76200"/>
          </a:xfrm>
          <a:custGeom>
            <a:avLst/>
            <a:gdLst>
              <a:gd name="T0" fmla="*/ 2147483646 w 144"/>
              <a:gd name="T1" fmla="*/ 2147483646 h 48"/>
              <a:gd name="T2" fmla="*/ 2147483646 w 144"/>
              <a:gd name="T3" fmla="*/ 2147483646 h 48"/>
              <a:gd name="T4" fmla="*/ 0 w 144"/>
              <a:gd name="T5" fmla="*/ 0 h 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48">
                <a:moveTo>
                  <a:pt x="144" y="48"/>
                </a:moveTo>
                <a:cubicBezTo>
                  <a:pt x="104" y="40"/>
                  <a:pt x="64" y="32"/>
                  <a:pt x="40" y="24"/>
                </a:cubicBezTo>
                <a:cubicBezTo>
                  <a:pt x="16" y="16"/>
                  <a:pt x="8" y="8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SG"/>
          </a:p>
        </p:txBody>
      </p:sp>
      <p:sp>
        <p:nvSpPr>
          <p:cNvPr id="18442" name="Rectangle 3">
            <a:extLst>
              <a:ext uri="{FF2B5EF4-FFF2-40B4-BE49-F238E27FC236}">
                <a16:creationId xmlns:a16="http://schemas.microsoft.com/office/drawing/2014/main" id="{CFEEF293-806F-48B7-956D-398B7ACCE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64135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tx2"/>
                </a:solidFill>
              </a:rPr>
              <a:t>n = -1.33</a:t>
            </a:r>
          </a:p>
        </p:txBody>
      </p:sp>
    </p:spTree>
    <p:extLst>
      <p:ext uri="{BB962C8B-B14F-4D97-AF65-F5344CB8AC3E}">
        <p14:creationId xmlns:p14="http://schemas.microsoft.com/office/powerpoint/2010/main" val="3812269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B1001A42-B5E7-4EC6-B175-0784571CB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review of Maxwell’s variables: Free space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67134F-9A6A-45BD-A5CB-2DC5BFAE64A9}"/>
              </a:ext>
            </a:extLst>
          </p:cNvPr>
          <p:cNvCxnSpPr>
            <a:cxnSpLocks/>
          </p:cNvCxnSpPr>
          <p:nvPr/>
        </p:nvCxnSpPr>
        <p:spPr>
          <a:xfrm>
            <a:off x="3851650" y="3582889"/>
            <a:ext cx="198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09C36A-94AD-4E67-82D6-4BEDAF2D34BA}"/>
              </a:ext>
            </a:extLst>
          </p:cNvPr>
          <p:cNvCxnSpPr>
            <a:cxnSpLocks/>
          </p:cNvCxnSpPr>
          <p:nvPr/>
        </p:nvCxnSpPr>
        <p:spPr>
          <a:xfrm>
            <a:off x="6091266" y="3582889"/>
            <a:ext cx="19513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15">
                <a:extLst>
                  <a:ext uri="{FF2B5EF4-FFF2-40B4-BE49-F238E27FC236}">
                    <a16:creationId xmlns:a16="http://schemas.microsoft.com/office/drawing/2014/main" id="{E49A1B8D-5B48-4F8D-B097-5A565F7A3460}"/>
                  </a:ext>
                </a:extLst>
              </p:cNvPr>
              <p:cNvSpPr txBox="1"/>
              <p:nvPr/>
            </p:nvSpPr>
            <p:spPr bwMode="auto">
              <a:xfrm>
                <a:off x="2876551" y="1063005"/>
                <a:ext cx="3390898" cy="8540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</m:oMath>
                  </m:oMathPara>
                </a14:m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SG" sz="2800" dirty="0"/>
              </a:p>
            </p:txBody>
          </p:sp>
        </mc:Choice>
        <mc:Fallback xmlns="">
          <p:sp>
            <p:nvSpPr>
              <p:cNvPr id="24" name="Object 15">
                <a:extLst>
                  <a:ext uri="{FF2B5EF4-FFF2-40B4-BE49-F238E27FC236}">
                    <a16:creationId xmlns:a16="http://schemas.microsoft.com/office/drawing/2014/main" id="{E49A1B8D-5B48-4F8D-B097-5A565F7A3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6551" y="1063005"/>
                <a:ext cx="3390898" cy="8540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93C3407-0108-44FA-B3E8-DED0C90D13E8}"/>
              </a:ext>
            </a:extLst>
          </p:cNvPr>
          <p:cNvSpPr txBox="1"/>
          <p:nvPr/>
        </p:nvSpPr>
        <p:spPr>
          <a:xfrm>
            <a:off x="871329" y="1349626"/>
            <a:ext cx="3390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Electric displacement field [C/m</a:t>
            </a:r>
            <a:r>
              <a:rPr lang="en-US" sz="1400" baseline="30000" dirty="0"/>
              <a:t>2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CFEB9A-F14E-4FEB-A024-1233CB9E313C}"/>
              </a:ext>
            </a:extLst>
          </p:cNvPr>
          <p:cNvSpPr txBox="1"/>
          <p:nvPr/>
        </p:nvSpPr>
        <p:spPr>
          <a:xfrm>
            <a:off x="4590220" y="2396679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Electric field [V/m]</a:t>
            </a:r>
            <a:endParaRPr lang="en-SG" sz="1400" baseline="30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880395-79CE-4D03-9B17-A8F8BAEE9EAF}"/>
              </a:ext>
            </a:extLst>
          </p:cNvPr>
          <p:cNvSpPr txBox="1"/>
          <p:nvPr/>
        </p:nvSpPr>
        <p:spPr>
          <a:xfrm>
            <a:off x="2688531" y="1817902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Permittivity of free space [</a:t>
            </a:r>
            <a:r>
              <a:rPr lang="el-GR" sz="1400" dirty="0"/>
              <a:t>ϵ</a:t>
            </a:r>
            <a:r>
              <a:rPr lang="el-GR" sz="1400" baseline="-25000" dirty="0"/>
              <a:t>0</a:t>
            </a:r>
            <a:r>
              <a:rPr lang="el-GR" sz="1400" dirty="0"/>
              <a:t>​=8.854×10</a:t>
            </a:r>
            <a:r>
              <a:rPr lang="el-GR" sz="1400" baseline="30000" dirty="0"/>
              <a:t>−12</a:t>
            </a:r>
            <a:r>
              <a:rPr lang="el-GR" sz="1400" dirty="0"/>
              <a:t> </a:t>
            </a:r>
            <a:r>
              <a:rPr lang="en-SG" sz="1400" dirty="0"/>
              <a:t>F/m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24BF8E-83F7-464C-8F63-7AAC6925D6FA}"/>
              </a:ext>
            </a:extLst>
          </p:cNvPr>
          <p:cNvSpPr txBox="1"/>
          <p:nvPr/>
        </p:nvSpPr>
        <p:spPr>
          <a:xfrm>
            <a:off x="5219702" y="1548185"/>
            <a:ext cx="247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Material polarization [C/m</a:t>
            </a:r>
            <a:r>
              <a:rPr lang="en-US" sz="1400" baseline="30000" dirty="0"/>
              <a:t>2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091233-23B3-4C55-B697-613C9CDB6D41}"/>
              </a:ext>
            </a:extLst>
          </p:cNvPr>
          <p:cNvCxnSpPr>
            <a:cxnSpLocks/>
          </p:cNvCxnSpPr>
          <p:nvPr/>
        </p:nvCxnSpPr>
        <p:spPr>
          <a:xfrm>
            <a:off x="5832850" y="3266492"/>
            <a:ext cx="0" cy="637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51CBAC-7DCE-4BBB-BB59-7CC1C9C47E5D}"/>
              </a:ext>
            </a:extLst>
          </p:cNvPr>
          <p:cNvCxnSpPr>
            <a:cxnSpLocks/>
          </p:cNvCxnSpPr>
          <p:nvPr/>
        </p:nvCxnSpPr>
        <p:spPr>
          <a:xfrm>
            <a:off x="6091266" y="3266492"/>
            <a:ext cx="0" cy="637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E9AA991-C445-4670-B44F-5CC5DA13F2CA}"/>
              </a:ext>
            </a:extLst>
          </p:cNvPr>
          <p:cNvSpPr txBox="1"/>
          <p:nvPr/>
        </p:nvSpPr>
        <p:spPr>
          <a:xfrm>
            <a:off x="533400" y="29718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Example 2(a): Free space</a:t>
            </a:r>
            <a:endParaRPr lang="en-SG" u="sng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90DAE0-044D-40DE-AA20-A4F4B7643E9C}"/>
              </a:ext>
            </a:extLst>
          </p:cNvPr>
          <p:cNvCxnSpPr>
            <a:cxnSpLocks/>
          </p:cNvCxnSpPr>
          <p:nvPr/>
        </p:nvCxnSpPr>
        <p:spPr>
          <a:xfrm>
            <a:off x="3854963" y="3585373"/>
            <a:ext cx="0" cy="98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4D99D2-9566-4285-AD2A-DB2A2F1FBFAB}"/>
              </a:ext>
            </a:extLst>
          </p:cNvPr>
          <p:cNvCxnSpPr>
            <a:cxnSpLocks/>
          </p:cNvCxnSpPr>
          <p:nvPr/>
        </p:nvCxnSpPr>
        <p:spPr>
          <a:xfrm>
            <a:off x="8042650" y="3585373"/>
            <a:ext cx="0" cy="98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262633-C19F-419C-944B-B19DFA292659}"/>
              </a:ext>
            </a:extLst>
          </p:cNvPr>
          <p:cNvCxnSpPr>
            <a:cxnSpLocks/>
          </p:cNvCxnSpPr>
          <p:nvPr/>
        </p:nvCxnSpPr>
        <p:spPr>
          <a:xfrm>
            <a:off x="3851650" y="4572000"/>
            <a:ext cx="42059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8D9C852-D95D-4DC3-BDA5-CFA5F9F4510D}"/>
              </a:ext>
            </a:extLst>
          </p:cNvPr>
          <p:cNvSpPr/>
          <p:nvPr/>
        </p:nvSpPr>
        <p:spPr>
          <a:xfrm>
            <a:off x="4590220" y="4189105"/>
            <a:ext cx="765790" cy="7657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10V</a:t>
            </a:r>
            <a:endParaRPr lang="en-SG" sz="14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36333-5B4C-483B-BBF3-7C2ACDBCB75D}"/>
              </a:ext>
            </a:extLst>
          </p:cNvPr>
          <p:cNvSpPr txBox="1"/>
          <p:nvPr/>
        </p:nvSpPr>
        <p:spPr>
          <a:xfrm>
            <a:off x="4575313" y="438733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+</a:t>
            </a:r>
            <a:endParaRPr lang="en-SG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4BAF26-ED9F-41AA-88BD-EAE6B67BCA8B}"/>
              </a:ext>
            </a:extLst>
          </p:cNvPr>
          <p:cNvSpPr txBox="1"/>
          <p:nvPr/>
        </p:nvSpPr>
        <p:spPr>
          <a:xfrm>
            <a:off x="5055126" y="436745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 </a:t>
            </a:r>
            <a:endParaRPr lang="en-SG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094A98-F0CC-4166-BB4F-2C5830855CBF}"/>
              </a:ext>
            </a:extLst>
          </p:cNvPr>
          <p:cNvCxnSpPr/>
          <p:nvPr/>
        </p:nvCxnSpPr>
        <p:spPr>
          <a:xfrm>
            <a:off x="4800600" y="1548185"/>
            <a:ext cx="94031" cy="87137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7E7EB8-D1EF-4E77-A0A5-AAD6D934F295}"/>
              </a:ext>
            </a:extLst>
          </p:cNvPr>
          <p:cNvCxnSpPr>
            <a:cxnSpLocks/>
          </p:cNvCxnSpPr>
          <p:nvPr/>
        </p:nvCxnSpPr>
        <p:spPr>
          <a:xfrm flipH="1">
            <a:off x="4267200" y="1602502"/>
            <a:ext cx="249042" cy="31232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259C779-4E95-449F-AEE8-3125C5D9A37C}"/>
              </a:ext>
            </a:extLst>
          </p:cNvPr>
          <p:cNvSpPr txBox="1"/>
          <p:nvPr/>
        </p:nvSpPr>
        <p:spPr>
          <a:xfrm>
            <a:off x="891288" y="3516869"/>
            <a:ext cx="2755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400" dirty="0"/>
              <a:t>Imagine 10V applied to a plate capacitor.  The plates are 1 cm apart and they are 10 cm</a:t>
            </a:r>
            <a:r>
              <a:rPr lang="en-US" sz="1400" baseline="30000" dirty="0"/>
              <a:t>2</a:t>
            </a:r>
            <a:r>
              <a:rPr lang="en-US" sz="1400" dirty="0"/>
              <a:t> in surface area each.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What’s the electric field </a:t>
            </a:r>
            <a:r>
              <a:rPr lang="en-US" sz="1400" b="1" dirty="0"/>
              <a:t>E</a:t>
            </a:r>
            <a:r>
              <a:rPr lang="en-US" sz="1400" dirty="0"/>
              <a:t> between the plates?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What is </a:t>
            </a:r>
            <a:r>
              <a:rPr lang="en-US" sz="1400" b="1" dirty="0"/>
              <a:t>D</a:t>
            </a:r>
            <a:r>
              <a:rPr lang="en-US" sz="1400" dirty="0"/>
              <a:t>?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What is the total charge on either plate?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85977E-3F67-4A51-B5C6-21DE65165026}"/>
                  </a:ext>
                </a:extLst>
              </p:cNvPr>
              <p:cNvSpPr txBox="1"/>
              <p:nvPr/>
            </p:nvSpPr>
            <p:spPr>
              <a:xfrm>
                <a:off x="3851650" y="5086403"/>
                <a:ext cx="376295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Answers</a:t>
                </a:r>
                <a:r>
                  <a:rPr lang="en-US" dirty="0"/>
                  <a:t>:</a:t>
                </a: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10 V/cm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G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SG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SG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=8.854×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SG" dirty="0"/>
                  <a:t> C/cm</a:t>
                </a:r>
                <a:r>
                  <a:rPr lang="en-SG" baseline="30000" dirty="0"/>
                  <a:t>2</a:t>
                </a: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𝐷𝐴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8.854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SG" dirty="0"/>
                  <a:t> C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85977E-3F67-4A51-B5C6-21DE65165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650" y="5086403"/>
                <a:ext cx="3762953" cy="1200329"/>
              </a:xfrm>
              <a:prstGeom prst="rect">
                <a:avLst/>
              </a:prstGeom>
              <a:blipFill>
                <a:blip r:embed="rId5"/>
                <a:stretch>
                  <a:fillRect l="-1459" t="-2538" b="-710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26B8FC46-780F-4DFE-B672-BE1A834DF5F1}"/>
              </a:ext>
            </a:extLst>
          </p:cNvPr>
          <p:cNvSpPr/>
          <p:nvPr/>
        </p:nvSpPr>
        <p:spPr>
          <a:xfrm>
            <a:off x="3851650" y="5142144"/>
            <a:ext cx="3804597" cy="1162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4C3C73-46AE-4DF7-91C7-9F5977CD32D6}"/>
              </a:ext>
            </a:extLst>
          </p:cNvPr>
          <p:cNvSpPr txBox="1"/>
          <p:nvPr/>
        </p:nvSpPr>
        <p:spPr>
          <a:xfrm>
            <a:off x="6091266" y="2921559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(C=0.885 pF)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9153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C405987F-8042-4629-9A38-9CB8A37A1FCB}"/>
              </a:ext>
            </a:extLst>
          </p:cNvPr>
          <p:cNvSpPr txBox="1"/>
          <p:nvPr/>
        </p:nvSpPr>
        <p:spPr>
          <a:xfrm>
            <a:off x="4572000" y="6156630"/>
            <a:ext cx="2581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</a:t>
            </a:r>
            <a:r>
              <a:rPr lang="en-US" sz="1400" dirty="0">
                <a:solidFill>
                  <a:srgbClr val="FF0000"/>
                </a:solidFill>
              </a:rPr>
              <a:t> is quite simple: How much charge is on one plate?</a:t>
            </a:r>
            <a:endParaRPr lang="en-SG" sz="1400" dirty="0">
              <a:solidFill>
                <a:srgbClr val="FF0000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B1001A42-B5E7-4EC6-B175-0784571CB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review of Maxwell’s variables: Free space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67134F-9A6A-45BD-A5CB-2DC5BFAE64A9}"/>
              </a:ext>
            </a:extLst>
          </p:cNvPr>
          <p:cNvCxnSpPr>
            <a:cxnSpLocks/>
          </p:cNvCxnSpPr>
          <p:nvPr/>
        </p:nvCxnSpPr>
        <p:spPr>
          <a:xfrm>
            <a:off x="3851650" y="3582889"/>
            <a:ext cx="198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09C36A-94AD-4E67-82D6-4BEDAF2D34BA}"/>
              </a:ext>
            </a:extLst>
          </p:cNvPr>
          <p:cNvCxnSpPr>
            <a:cxnSpLocks/>
          </p:cNvCxnSpPr>
          <p:nvPr/>
        </p:nvCxnSpPr>
        <p:spPr>
          <a:xfrm>
            <a:off x="6091266" y="3582889"/>
            <a:ext cx="19513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091233-23B3-4C55-B697-613C9CDB6D41}"/>
              </a:ext>
            </a:extLst>
          </p:cNvPr>
          <p:cNvCxnSpPr>
            <a:cxnSpLocks/>
          </p:cNvCxnSpPr>
          <p:nvPr/>
        </p:nvCxnSpPr>
        <p:spPr>
          <a:xfrm>
            <a:off x="5832850" y="2971800"/>
            <a:ext cx="0" cy="1217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51CBAC-7DCE-4BBB-BB59-7CC1C9C47E5D}"/>
              </a:ext>
            </a:extLst>
          </p:cNvPr>
          <p:cNvCxnSpPr>
            <a:cxnSpLocks/>
          </p:cNvCxnSpPr>
          <p:nvPr/>
        </p:nvCxnSpPr>
        <p:spPr>
          <a:xfrm>
            <a:off x="6091266" y="2971800"/>
            <a:ext cx="0" cy="1217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E9AA991-C445-4670-B44F-5CC5DA13F2CA}"/>
              </a:ext>
            </a:extLst>
          </p:cNvPr>
          <p:cNvSpPr txBox="1"/>
          <p:nvPr/>
        </p:nvSpPr>
        <p:spPr>
          <a:xfrm>
            <a:off x="533400" y="29718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Example 2(b): Free space</a:t>
            </a:r>
            <a:endParaRPr lang="en-SG" u="sng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90DAE0-044D-40DE-AA20-A4F4B7643E9C}"/>
              </a:ext>
            </a:extLst>
          </p:cNvPr>
          <p:cNvCxnSpPr>
            <a:cxnSpLocks/>
          </p:cNvCxnSpPr>
          <p:nvPr/>
        </p:nvCxnSpPr>
        <p:spPr>
          <a:xfrm>
            <a:off x="3854963" y="3585373"/>
            <a:ext cx="0" cy="98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4D99D2-9566-4285-AD2A-DB2A2F1FBFAB}"/>
              </a:ext>
            </a:extLst>
          </p:cNvPr>
          <p:cNvCxnSpPr>
            <a:cxnSpLocks/>
          </p:cNvCxnSpPr>
          <p:nvPr/>
        </p:nvCxnSpPr>
        <p:spPr>
          <a:xfrm>
            <a:off x="8042650" y="3585373"/>
            <a:ext cx="0" cy="98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262633-C19F-419C-944B-B19DFA292659}"/>
              </a:ext>
            </a:extLst>
          </p:cNvPr>
          <p:cNvCxnSpPr>
            <a:cxnSpLocks/>
          </p:cNvCxnSpPr>
          <p:nvPr/>
        </p:nvCxnSpPr>
        <p:spPr>
          <a:xfrm>
            <a:off x="3851650" y="4572000"/>
            <a:ext cx="42059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8D9C852-D95D-4DC3-BDA5-CFA5F9F4510D}"/>
              </a:ext>
            </a:extLst>
          </p:cNvPr>
          <p:cNvSpPr/>
          <p:nvPr/>
        </p:nvSpPr>
        <p:spPr>
          <a:xfrm>
            <a:off x="4590220" y="4189105"/>
            <a:ext cx="765790" cy="7657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10V</a:t>
            </a:r>
            <a:endParaRPr lang="en-SG" sz="14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36333-5B4C-483B-BBF3-7C2ACDBCB75D}"/>
              </a:ext>
            </a:extLst>
          </p:cNvPr>
          <p:cNvSpPr txBox="1"/>
          <p:nvPr/>
        </p:nvSpPr>
        <p:spPr>
          <a:xfrm>
            <a:off x="4575313" y="438733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+</a:t>
            </a:r>
            <a:endParaRPr lang="en-SG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4BAF26-ED9F-41AA-88BD-EAE6B67BCA8B}"/>
              </a:ext>
            </a:extLst>
          </p:cNvPr>
          <p:cNvSpPr txBox="1"/>
          <p:nvPr/>
        </p:nvSpPr>
        <p:spPr>
          <a:xfrm>
            <a:off x="5055126" y="436745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 </a:t>
            </a:r>
            <a:endParaRPr lang="en-SG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9C779-4E95-449F-AEE8-3125C5D9A37C}"/>
              </a:ext>
            </a:extLst>
          </p:cNvPr>
          <p:cNvSpPr txBox="1"/>
          <p:nvPr/>
        </p:nvSpPr>
        <p:spPr>
          <a:xfrm>
            <a:off x="891288" y="3516869"/>
            <a:ext cx="2755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400" dirty="0"/>
              <a:t>Imagine 10V applied to a plate capacitor.  The plates are 1 cm apart and they are </a:t>
            </a:r>
            <a:r>
              <a:rPr lang="en-US" sz="1400" strike="sngStrike" dirty="0"/>
              <a:t>10 </a:t>
            </a:r>
            <a:r>
              <a:rPr lang="en-US" sz="1400" dirty="0">
                <a:highlight>
                  <a:srgbClr val="FFFF00"/>
                </a:highlight>
              </a:rPr>
              <a:t>20</a:t>
            </a:r>
            <a:r>
              <a:rPr lang="en-US" sz="1400" dirty="0"/>
              <a:t> cm</a:t>
            </a:r>
            <a:r>
              <a:rPr lang="en-US" sz="1400" baseline="30000" dirty="0"/>
              <a:t>2</a:t>
            </a:r>
            <a:r>
              <a:rPr lang="en-US" sz="1400" dirty="0"/>
              <a:t> in surface area each.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What’s the electric field </a:t>
            </a:r>
            <a:r>
              <a:rPr lang="en-US" sz="1400" b="1" dirty="0"/>
              <a:t>E</a:t>
            </a:r>
            <a:r>
              <a:rPr lang="en-US" sz="1400" dirty="0"/>
              <a:t> between the plates?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What is </a:t>
            </a:r>
            <a:r>
              <a:rPr lang="en-US" sz="1400" b="1" dirty="0"/>
              <a:t>D</a:t>
            </a:r>
            <a:r>
              <a:rPr lang="en-US" sz="1400" dirty="0"/>
              <a:t>?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What is the total charge on either plate?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ject 15">
                <a:extLst>
                  <a:ext uri="{FF2B5EF4-FFF2-40B4-BE49-F238E27FC236}">
                    <a16:creationId xmlns:a16="http://schemas.microsoft.com/office/drawing/2014/main" id="{1D616359-A2BD-496C-8A36-D7D578191787}"/>
                  </a:ext>
                </a:extLst>
              </p:cNvPr>
              <p:cNvSpPr txBox="1"/>
              <p:nvPr/>
            </p:nvSpPr>
            <p:spPr bwMode="auto">
              <a:xfrm>
                <a:off x="2876551" y="1063005"/>
                <a:ext cx="3390898" cy="8540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</m:oMath>
                  </m:oMathPara>
                </a14:m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SG" sz="2800" dirty="0"/>
              </a:p>
            </p:txBody>
          </p:sp>
        </mc:Choice>
        <mc:Fallback xmlns="">
          <p:sp>
            <p:nvSpPr>
              <p:cNvPr id="35" name="Object 15">
                <a:extLst>
                  <a:ext uri="{FF2B5EF4-FFF2-40B4-BE49-F238E27FC236}">
                    <a16:creationId xmlns:a16="http://schemas.microsoft.com/office/drawing/2014/main" id="{1D616359-A2BD-496C-8A36-D7D578191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6551" y="1063005"/>
                <a:ext cx="3390898" cy="8540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8CC458FE-EA24-4180-98A0-90667D8122E8}"/>
              </a:ext>
            </a:extLst>
          </p:cNvPr>
          <p:cNvSpPr txBox="1"/>
          <p:nvPr/>
        </p:nvSpPr>
        <p:spPr>
          <a:xfrm>
            <a:off x="871329" y="1349626"/>
            <a:ext cx="3390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Electric displacement field [C/m</a:t>
            </a:r>
            <a:r>
              <a:rPr lang="en-US" sz="1400" baseline="30000" dirty="0"/>
              <a:t>2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3D2BC6-2948-4AD0-8955-7797C498FE28}"/>
              </a:ext>
            </a:extLst>
          </p:cNvPr>
          <p:cNvSpPr txBox="1"/>
          <p:nvPr/>
        </p:nvSpPr>
        <p:spPr>
          <a:xfrm>
            <a:off x="4590220" y="2396679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Electric field [V/m]</a:t>
            </a:r>
            <a:endParaRPr lang="en-SG" sz="1400" baseline="30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47F7ED-876D-4131-B7FB-FB67020AA92E}"/>
              </a:ext>
            </a:extLst>
          </p:cNvPr>
          <p:cNvSpPr txBox="1"/>
          <p:nvPr/>
        </p:nvSpPr>
        <p:spPr>
          <a:xfrm>
            <a:off x="2688531" y="1817902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Permittivity of free space [</a:t>
            </a:r>
            <a:r>
              <a:rPr lang="el-GR" sz="1400" dirty="0"/>
              <a:t>ϵ</a:t>
            </a:r>
            <a:r>
              <a:rPr lang="el-GR" sz="1400" baseline="-25000" dirty="0"/>
              <a:t>0</a:t>
            </a:r>
            <a:r>
              <a:rPr lang="el-GR" sz="1400" dirty="0"/>
              <a:t>​=8.854×10</a:t>
            </a:r>
            <a:r>
              <a:rPr lang="el-GR" sz="1400" baseline="30000" dirty="0"/>
              <a:t>−12</a:t>
            </a:r>
            <a:r>
              <a:rPr lang="el-GR" sz="1400" dirty="0"/>
              <a:t> </a:t>
            </a:r>
            <a:r>
              <a:rPr lang="en-SG" sz="1400" dirty="0"/>
              <a:t>F/m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72C7C9-6425-4FEA-A3B9-28D9A1A10DD0}"/>
              </a:ext>
            </a:extLst>
          </p:cNvPr>
          <p:cNvSpPr txBox="1"/>
          <p:nvPr/>
        </p:nvSpPr>
        <p:spPr>
          <a:xfrm>
            <a:off x="5219702" y="1548185"/>
            <a:ext cx="247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Material polarization [C/m</a:t>
            </a:r>
            <a:r>
              <a:rPr lang="en-US" sz="1400" baseline="30000" dirty="0"/>
              <a:t>2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6E38AA1-EBD0-4A34-A321-B8CBB4961875}"/>
              </a:ext>
            </a:extLst>
          </p:cNvPr>
          <p:cNvCxnSpPr/>
          <p:nvPr/>
        </p:nvCxnSpPr>
        <p:spPr>
          <a:xfrm>
            <a:off x="4800600" y="1548185"/>
            <a:ext cx="94031" cy="87137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CA806B8-3D46-406A-A171-E3ED02CFF7D5}"/>
              </a:ext>
            </a:extLst>
          </p:cNvPr>
          <p:cNvCxnSpPr>
            <a:cxnSpLocks/>
          </p:cNvCxnSpPr>
          <p:nvPr/>
        </p:nvCxnSpPr>
        <p:spPr>
          <a:xfrm flipH="1">
            <a:off x="4267200" y="1602502"/>
            <a:ext cx="249042" cy="31232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0F8B96-21B0-43CB-933A-52592CEFCB75}"/>
                  </a:ext>
                </a:extLst>
              </p:cNvPr>
              <p:cNvSpPr txBox="1"/>
              <p:nvPr/>
            </p:nvSpPr>
            <p:spPr>
              <a:xfrm>
                <a:off x="3851650" y="5086403"/>
                <a:ext cx="376295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solidFill>
                      <a:schemeClr val="bg1">
                        <a:lumMod val="65000"/>
                      </a:schemeClr>
                    </a:solidFill>
                  </a:rPr>
                  <a:t>Answers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:</a:t>
                </a: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10 V/cm </a:t>
                </a:r>
                <a:endParaRPr lang="en-US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G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SG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SG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=8.854×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SG" dirty="0">
                    <a:solidFill>
                      <a:schemeClr val="bg1">
                        <a:lumMod val="65000"/>
                      </a:schemeClr>
                    </a:solidFill>
                  </a:rPr>
                  <a:t> C/cm</a:t>
                </a:r>
                <a:r>
                  <a:rPr lang="en-SG" baseline="30000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</a:p>
              <a:p>
                <a:pPr marL="342900" indent="-342900">
                  <a:buFontTx/>
                  <a:buAutoNum type="alphaLcParenR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𝐷𝐴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=8.854×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m:rPr>
                        <m:nor/>
                      </m:rPr>
                      <a:rPr lang="en-SG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SG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C</m:t>
                    </m:r>
                  </m:oMath>
                </a14:m>
                <a:endParaRPr lang="en-SG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0F8B96-21B0-43CB-933A-52592CEFC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650" y="5086403"/>
                <a:ext cx="3762953" cy="1200329"/>
              </a:xfrm>
              <a:prstGeom prst="rect">
                <a:avLst/>
              </a:prstGeom>
              <a:blipFill>
                <a:blip r:embed="rId3"/>
                <a:stretch>
                  <a:fillRect l="-1459" t="-2538" b="-60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C6D54EB-0449-44EA-9D94-720584D07A0E}"/>
              </a:ext>
            </a:extLst>
          </p:cNvPr>
          <p:cNvSpPr txBox="1"/>
          <p:nvPr/>
        </p:nvSpPr>
        <p:spPr>
          <a:xfrm>
            <a:off x="6091266" y="2921559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(C=1.77 pF)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163EBB8-C5D8-4508-8AEA-81808028F627}"/>
                  </a:ext>
                </a:extLst>
              </p:cNvPr>
              <p:cNvSpPr/>
              <p:nvPr/>
            </p:nvSpPr>
            <p:spPr>
              <a:xfrm>
                <a:off x="7153559" y="5889478"/>
                <a:ext cx="1763560" cy="369332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17.7</m:t>
                    </m:r>
                    <m:r>
                      <a:rPr lang="en-US" i="1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SG" dirty="0">
                    <a:highlight>
                      <a:srgbClr val="FFFF00"/>
                    </a:highlight>
                  </a:rPr>
                  <a:t> C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163EBB8-C5D8-4508-8AEA-81808028F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59" y="5889478"/>
                <a:ext cx="1763560" cy="369332"/>
              </a:xfrm>
              <a:prstGeom prst="rect">
                <a:avLst/>
              </a:prstGeom>
              <a:blipFill>
                <a:blip r:embed="rId4"/>
                <a:stretch>
                  <a:fillRect t="-4545" b="-1818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EDDEE4-F001-45E4-9CD3-36D85CB33F8D}"/>
              </a:ext>
            </a:extLst>
          </p:cNvPr>
          <p:cNvCxnSpPr>
            <a:cxnSpLocks/>
          </p:cNvCxnSpPr>
          <p:nvPr/>
        </p:nvCxnSpPr>
        <p:spPr>
          <a:xfrm>
            <a:off x="5380856" y="6089950"/>
            <a:ext cx="16116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8804F62-C8C4-43A3-9634-CAB5ABC62979}"/>
                  </a:ext>
                </a:extLst>
              </p:cNvPr>
              <p:cNvSpPr/>
              <p:nvPr/>
            </p:nvSpPr>
            <p:spPr>
              <a:xfrm>
                <a:off x="3846873" y="5357065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10 V/cm 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=8.854×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SG" dirty="0">
                    <a:solidFill>
                      <a:schemeClr val="tx1"/>
                    </a:solidFill>
                  </a:rPr>
                  <a:t> C/cm</a:t>
                </a:r>
                <a:r>
                  <a:rPr lang="en-SG" baseline="300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8804F62-C8C4-43A3-9634-CAB5ABC62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873" y="5357065"/>
                <a:ext cx="4572000" cy="646331"/>
              </a:xfrm>
              <a:prstGeom prst="rect">
                <a:avLst/>
              </a:prstGeom>
              <a:blipFill>
                <a:blip r:embed="rId5"/>
                <a:stretch>
                  <a:fillRect l="-933" t="-5660" b="-1415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165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E8450A50-681E-4F45-A6A5-FD34324576AF}"/>
              </a:ext>
            </a:extLst>
          </p:cNvPr>
          <p:cNvSpPr txBox="1"/>
          <p:nvPr/>
        </p:nvSpPr>
        <p:spPr>
          <a:xfrm>
            <a:off x="5029058" y="6166089"/>
            <a:ext cx="207140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(Same charge, less field E.)</a:t>
            </a:r>
            <a:endParaRPr lang="en-SG" sz="1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5F34C3-5564-4763-8969-F420E71571C9}"/>
              </a:ext>
            </a:extLst>
          </p:cNvPr>
          <p:cNvSpPr txBox="1"/>
          <p:nvPr/>
        </p:nvSpPr>
        <p:spPr>
          <a:xfrm>
            <a:off x="7508667" y="5442162"/>
            <a:ext cx="172079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(We kept D the same.)</a:t>
            </a:r>
            <a:endParaRPr lang="en-SG" sz="12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AB13F3-2FCE-4BE2-B2DB-E37A2444634E}"/>
              </a:ext>
            </a:extLst>
          </p:cNvPr>
          <p:cNvSpPr/>
          <p:nvPr/>
        </p:nvSpPr>
        <p:spPr>
          <a:xfrm>
            <a:off x="5867400" y="2971800"/>
            <a:ext cx="197359" cy="121730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B1001A42-B5E7-4EC6-B175-0784571CB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review of Maxwell’s variables: Dielectric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67134F-9A6A-45BD-A5CB-2DC5BFAE64A9}"/>
              </a:ext>
            </a:extLst>
          </p:cNvPr>
          <p:cNvCxnSpPr>
            <a:cxnSpLocks/>
          </p:cNvCxnSpPr>
          <p:nvPr/>
        </p:nvCxnSpPr>
        <p:spPr>
          <a:xfrm>
            <a:off x="3851650" y="3582889"/>
            <a:ext cx="198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09C36A-94AD-4E67-82D6-4BEDAF2D34BA}"/>
              </a:ext>
            </a:extLst>
          </p:cNvPr>
          <p:cNvCxnSpPr>
            <a:cxnSpLocks/>
          </p:cNvCxnSpPr>
          <p:nvPr/>
        </p:nvCxnSpPr>
        <p:spPr>
          <a:xfrm>
            <a:off x="6091266" y="3582889"/>
            <a:ext cx="19513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ject 15">
                <a:extLst>
                  <a:ext uri="{FF2B5EF4-FFF2-40B4-BE49-F238E27FC236}">
                    <a16:creationId xmlns:a16="http://schemas.microsoft.com/office/drawing/2014/main" id="{E49A1B8D-5B48-4F8D-B097-5A565F7A3460}"/>
                  </a:ext>
                </a:extLst>
              </p:cNvPr>
              <p:cNvSpPr txBox="1"/>
              <p:nvPr/>
            </p:nvSpPr>
            <p:spPr bwMode="auto">
              <a:xfrm>
                <a:off x="2876551" y="1063005"/>
                <a:ext cx="3390898" cy="8540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</m:oMath>
                  </m:oMathPara>
                </a14:m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SG" sz="2800" dirty="0"/>
              </a:p>
            </p:txBody>
          </p:sp>
        </mc:Choice>
        <mc:Fallback xmlns="">
          <p:sp>
            <p:nvSpPr>
              <p:cNvPr id="24" name="Object 15">
                <a:extLst>
                  <a:ext uri="{FF2B5EF4-FFF2-40B4-BE49-F238E27FC236}">
                    <a16:creationId xmlns:a16="http://schemas.microsoft.com/office/drawing/2014/main" id="{E49A1B8D-5B48-4F8D-B097-5A565F7A3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6551" y="1063005"/>
                <a:ext cx="3390898" cy="8540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091233-23B3-4C55-B697-613C9CDB6D41}"/>
              </a:ext>
            </a:extLst>
          </p:cNvPr>
          <p:cNvCxnSpPr>
            <a:cxnSpLocks/>
          </p:cNvCxnSpPr>
          <p:nvPr/>
        </p:nvCxnSpPr>
        <p:spPr>
          <a:xfrm>
            <a:off x="5832850" y="2971800"/>
            <a:ext cx="0" cy="1217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51CBAC-7DCE-4BBB-BB59-7CC1C9C47E5D}"/>
              </a:ext>
            </a:extLst>
          </p:cNvPr>
          <p:cNvCxnSpPr>
            <a:cxnSpLocks/>
          </p:cNvCxnSpPr>
          <p:nvPr/>
        </p:nvCxnSpPr>
        <p:spPr>
          <a:xfrm>
            <a:off x="6091266" y="2971800"/>
            <a:ext cx="0" cy="12173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9AA991-C445-4670-B44F-5CC5DA13F2CA}"/>
                  </a:ext>
                </a:extLst>
              </p:cNvPr>
              <p:cNvSpPr txBox="1"/>
              <p:nvPr/>
            </p:nvSpPr>
            <p:spPr>
              <a:xfrm>
                <a:off x="533400" y="2971800"/>
                <a:ext cx="4757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Example 2(c): </a:t>
                </a:r>
                <a:r>
                  <a:rPr lang="en-US" u="sng" dirty="0">
                    <a:solidFill>
                      <a:schemeClr val="accent1">
                        <a:lumMod val="50000"/>
                      </a:schemeClr>
                    </a:solidFill>
                  </a:rPr>
                  <a:t>Fused Quartz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 u="sng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 u="sng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u="sng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u="sng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SG" i="1" u="sng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u="sng" dirty="0">
                    <a:solidFill>
                      <a:schemeClr val="accent1">
                        <a:lumMod val="50000"/>
                      </a:schemeClr>
                    </a:solidFill>
                  </a:rPr>
                  <a:t>3.7 at DC)</a:t>
                </a:r>
                <a:endParaRPr lang="en-SG" u="sng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9AA991-C445-4670-B44F-5CC5DA13F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971800"/>
                <a:ext cx="4757649" cy="369332"/>
              </a:xfrm>
              <a:prstGeom prst="rect">
                <a:avLst/>
              </a:prstGeom>
              <a:blipFill>
                <a:blip r:embed="rId3"/>
                <a:stretch>
                  <a:fillRect l="-1154" t="-10000" r="-128" b="-250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90DAE0-044D-40DE-AA20-A4F4B7643E9C}"/>
              </a:ext>
            </a:extLst>
          </p:cNvPr>
          <p:cNvCxnSpPr>
            <a:cxnSpLocks/>
          </p:cNvCxnSpPr>
          <p:nvPr/>
        </p:nvCxnSpPr>
        <p:spPr>
          <a:xfrm>
            <a:off x="3854963" y="3585373"/>
            <a:ext cx="0" cy="98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4D99D2-9566-4285-AD2A-DB2A2F1FBFAB}"/>
              </a:ext>
            </a:extLst>
          </p:cNvPr>
          <p:cNvCxnSpPr>
            <a:cxnSpLocks/>
          </p:cNvCxnSpPr>
          <p:nvPr/>
        </p:nvCxnSpPr>
        <p:spPr>
          <a:xfrm>
            <a:off x="8042650" y="3585373"/>
            <a:ext cx="0" cy="98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262633-C19F-419C-944B-B19DFA292659}"/>
              </a:ext>
            </a:extLst>
          </p:cNvPr>
          <p:cNvCxnSpPr>
            <a:cxnSpLocks/>
          </p:cNvCxnSpPr>
          <p:nvPr/>
        </p:nvCxnSpPr>
        <p:spPr>
          <a:xfrm>
            <a:off x="3851650" y="4572000"/>
            <a:ext cx="42059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8D9C852-D95D-4DC3-BDA5-CFA5F9F4510D}"/>
              </a:ext>
            </a:extLst>
          </p:cNvPr>
          <p:cNvSpPr/>
          <p:nvPr/>
        </p:nvSpPr>
        <p:spPr>
          <a:xfrm>
            <a:off x="4590220" y="4189105"/>
            <a:ext cx="765790" cy="7657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2.7V</a:t>
            </a:r>
            <a:endParaRPr lang="en-SG" sz="1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36333-5B4C-483B-BBF3-7C2ACDBCB75D}"/>
              </a:ext>
            </a:extLst>
          </p:cNvPr>
          <p:cNvSpPr txBox="1"/>
          <p:nvPr/>
        </p:nvSpPr>
        <p:spPr>
          <a:xfrm>
            <a:off x="4575313" y="438733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4BAF26-ED9F-41AA-88BD-EAE6B67BCA8B}"/>
              </a:ext>
            </a:extLst>
          </p:cNvPr>
          <p:cNvSpPr txBox="1"/>
          <p:nvPr/>
        </p:nvSpPr>
        <p:spPr>
          <a:xfrm>
            <a:off x="5055126" y="436745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9C779-4E95-449F-AEE8-3125C5D9A37C}"/>
              </a:ext>
            </a:extLst>
          </p:cNvPr>
          <p:cNvSpPr txBox="1"/>
          <p:nvPr/>
        </p:nvSpPr>
        <p:spPr>
          <a:xfrm>
            <a:off x="891287" y="3516869"/>
            <a:ext cx="29603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400" dirty="0"/>
              <a:t>Imagine </a:t>
            </a:r>
            <a:r>
              <a:rPr lang="en-US" sz="1400" strike="sngStrike" dirty="0"/>
              <a:t>10V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2.7 V</a:t>
            </a:r>
            <a:r>
              <a:rPr lang="en-US" sz="1400" dirty="0"/>
              <a:t> applied to a plate capacitor.  The plates </a:t>
            </a:r>
            <a:br>
              <a:rPr lang="en-US" sz="1400" dirty="0"/>
            </a:br>
            <a:r>
              <a:rPr lang="en-US" sz="1400" dirty="0"/>
              <a:t>are 1 cm apart and they are</a:t>
            </a:r>
            <a:br>
              <a:rPr lang="en-US" sz="1400" dirty="0"/>
            </a:br>
            <a:r>
              <a:rPr lang="en-US" sz="1400" strike="sngStrike" dirty="0"/>
              <a:t>10 </a:t>
            </a:r>
            <a:r>
              <a:rPr lang="en-US" sz="1400" dirty="0">
                <a:highlight>
                  <a:srgbClr val="FFFF00"/>
                </a:highlight>
              </a:rPr>
              <a:t>20</a:t>
            </a:r>
            <a:r>
              <a:rPr lang="en-US" sz="1400" dirty="0"/>
              <a:t> cm</a:t>
            </a:r>
            <a:r>
              <a:rPr lang="en-US" sz="1400" baseline="30000" dirty="0"/>
              <a:t>2</a:t>
            </a:r>
            <a:r>
              <a:rPr lang="en-US" sz="1400" dirty="0"/>
              <a:t> in surface area each.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What’s the electric</a:t>
            </a:r>
            <a:br>
              <a:rPr lang="en-US" sz="1400" dirty="0"/>
            </a:br>
            <a:r>
              <a:rPr lang="en-US" sz="1400" dirty="0"/>
              <a:t>field </a:t>
            </a:r>
            <a:r>
              <a:rPr lang="en-US" sz="1400" b="1" dirty="0"/>
              <a:t>E</a:t>
            </a:r>
            <a:r>
              <a:rPr lang="en-US" sz="1400" dirty="0"/>
              <a:t> between the plates?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What is </a:t>
            </a:r>
            <a:r>
              <a:rPr lang="en-US" sz="1400" b="1" dirty="0"/>
              <a:t>D</a:t>
            </a:r>
            <a:r>
              <a:rPr lang="en-US" sz="1400" dirty="0"/>
              <a:t>?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What is the total</a:t>
            </a:r>
            <a:br>
              <a:rPr lang="en-US" sz="1400" dirty="0"/>
            </a:br>
            <a:r>
              <a:rPr lang="en-US" sz="1400" dirty="0"/>
              <a:t>charge on </a:t>
            </a:r>
            <a:br>
              <a:rPr lang="en-US" sz="1400" dirty="0"/>
            </a:br>
            <a:r>
              <a:rPr lang="en-US" sz="1400" dirty="0"/>
              <a:t>either plate?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78477-BA27-4BC6-BBFE-4CAEEFB09BBA}"/>
              </a:ext>
            </a:extLst>
          </p:cNvPr>
          <p:cNvSpPr txBox="1"/>
          <p:nvPr/>
        </p:nvSpPr>
        <p:spPr>
          <a:xfrm>
            <a:off x="6358825" y="76008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(an insulator)</a:t>
            </a:r>
            <a:endParaRPr lang="en-SG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15">
                <a:extLst>
                  <a:ext uri="{FF2B5EF4-FFF2-40B4-BE49-F238E27FC236}">
                    <a16:creationId xmlns:a16="http://schemas.microsoft.com/office/drawing/2014/main" id="{0C6B2945-0C5D-4184-BCC4-72FDA4D3D1C6}"/>
                  </a:ext>
                </a:extLst>
              </p:cNvPr>
              <p:cNvSpPr txBox="1"/>
              <p:nvPr/>
            </p:nvSpPr>
            <p:spPr bwMode="auto">
              <a:xfrm>
                <a:off x="3535017" y="1066800"/>
                <a:ext cx="4271340" cy="8540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SG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SG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SG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SG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SG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r>
                      <a:rPr lang="en-SG" sz="2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SG" sz="28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SG" sz="2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SG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SG" sz="28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SG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𝐄</m:t>
                    </m:r>
                  </m:oMath>
                </a14:m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SG" sz="2800" dirty="0"/>
              </a:p>
            </p:txBody>
          </p:sp>
        </mc:Choice>
        <mc:Fallback xmlns="">
          <p:sp>
            <p:nvSpPr>
              <p:cNvPr id="26" name="Object 15">
                <a:extLst>
                  <a:ext uri="{FF2B5EF4-FFF2-40B4-BE49-F238E27FC236}">
                    <a16:creationId xmlns:a16="http://schemas.microsoft.com/office/drawing/2014/main" id="{0C6B2945-0C5D-4184-BCC4-72FDA4D3D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5017" y="1066800"/>
                <a:ext cx="4271340" cy="8540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A58C0E9F-3CBA-4CEC-B16C-5B822DA175EF}"/>
              </a:ext>
            </a:extLst>
          </p:cNvPr>
          <p:cNvSpPr txBox="1"/>
          <p:nvPr/>
        </p:nvSpPr>
        <p:spPr>
          <a:xfrm>
            <a:off x="6091266" y="2921559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(C=6.55 pF)</a:t>
            </a:r>
            <a:endParaRPr lang="en-SG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3554BE-5443-4030-956D-261BBB7C9A84}"/>
              </a:ext>
            </a:extLst>
          </p:cNvPr>
          <p:cNvSpPr txBox="1"/>
          <p:nvPr/>
        </p:nvSpPr>
        <p:spPr>
          <a:xfrm>
            <a:off x="871329" y="1349626"/>
            <a:ext cx="3390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Electric displacement field [C/m</a:t>
            </a:r>
            <a:r>
              <a:rPr lang="en-US" sz="1400" baseline="30000" dirty="0"/>
              <a:t>2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728C5E3-D51F-4EB6-8342-61C6579F448B}"/>
              </a:ext>
            </a:extLst>
          </p:cNvPr>
          <p:cNvSpPr txBox="1"/>
          <p:nvPr/>
        </p:nvSpPr>
        <p:spPr>
          <a:xfrm>
            <a:off x="4590220" y="2396679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Electric field [V/m]</a:t>
            </a:r>
            <a:endParaRPr lang="en-SG" sz="1400" baseline="300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92CD395-EA40-426B-A963-0AEE3A7617C6}"/>
              </a:ext>
            </a:extLst>
          </p:cNvPr>
          <p:cNvSpPr txBox="1"/>
          <p:nvPr/>
        </p:nvSpPr>
        <p:spPr>
          <a:xfrm>
            <a:off x="2688531" y="1817902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Permittivity of free space [</a:t>
            </a:r>
            <a:r>
              <a:rPr lang="el-GR" sz="1400" dirty="0"/>
              <a:t>ϵ</a:t>
            </a:r>
            <a:r>
              <a:rPr lang="el-GR" sz="1400" baseline="-25000" dirty="0"/>
              <a:t>0</a:t>
            </a:r>
            <a:r>
              <a:rPr lang="el-GR" sz="1400" dirty="0"/>
              <a:t>​=8.854×10</a:t>
            </a:r>
            <a:r>
              <a:rPr lang="el-GR" sz="1400" baseline="30000" dirty="0"/>
              <a:t>−12</a:t>
            </a:r>
            <a:r>
              <a:rPr lang="el-GR" sz="1400" dirty="0"/>
              <a:t> </a:t>
            </a:r>
            <a:r>
              <a:rPr lang="en-SG" sz="1400" dirty="0"/>
              <a:t>F/m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51F1AF-E5C5-420C-8242-5EEA1CA0724A}"/>
              </a:ext>
            </a:extLst>
          </p:cNvPr>
          <p:cNvSpPr txBox="1"/>
          <p:nvPr/>
        </p:nvSpPr>
        <p:spPr>
          <a:xfrm>
            <a:off x="5256971" y="2015580"/>
            <a:ext cx="2476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Material polarization [C/m</a:t>
            </a:r>
            <a:r>
              <a:rPr lang="en-US" sz="1400" baseline="30000" dirty="0"/>
              <a:t>2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4B85AEE-D8D2-4A33-B638-7F6EDEA714E8}"/>
              </a:ext>
            </a:extLst>
          </p:cNvPr>
          <p:cNvCxnSpPr/>
          <p:nvPr/>
        </p:nvCxnSpPr>
        <p:spPr>
          <a:xfrm>
            <a:off x="4800600" y="1548185"/>
            <a:ext cx="94031" cy="87137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A607DEA-DFBB-45D8-AE9F-9F825712C267}"/>
              </a:ext>
            </a:extLst>
          </p:cNvPr>
          <p:cNvCxnSpPr>
            <a:cxnSpLocks/>
          </p:cNvCxnSpPr>
          <p:nvPr/>
        </p:nvCxnSpPr>
        <p:spPr>
          <a:xfrm flipH="1">
            <a:off x="4267200" y="1602502"/>
            <a:ext cx="249042" cy="312326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10EF7C7-DA40-4026-A416-D674C77CCA30}"/>
              </a:ext>
            </a:extLst>
          </p:cNvPr>
          <p:cNvCxnSpPr>
            <a:cxnSpLocks/>
          </p:cNvCxnSpPr>
          <p:nvPr/>
        </p:nvCxnSpPr>
        <p:spPr>
          <a:xfrm>
            <a:off x="5487008" y="1552249"/>
            <a:ext cx="160902" cy="500134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3E4637D-E059-4BF3-B250-A45765EFC1EA}"/>
                  </a:ext>
                </a:extLst>
              </p:cNvPr>
              <p:cNvSpPr txBox="1"/>
              <p:nvPr/>
            </p:nvSpPr>
            <p:spPr>
              <a:xfrm>
                <a:off x="3851650" y="5086403"/>
                <a:ext cx="396935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solidFill>
                      <a:schemeClr val="bg1">
                        <a:lumMod val="65000"/>
                      </a:schemeClr>
                    </a:solidFill>
                  </a:rPr>
                  <a:t>Answers</a:t>
                </a:r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:</a:t>
                </a: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10 V/cm </a:t>
                </a:r>
                <a:endParaRPr lang="en-US" i="1" dirty="0">
                  <a:solidFill>
                    <a:schemeClr val="bg1">
                      <a:lumMod val="6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SG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SG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SG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SG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=8.854×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SG" dirty="0">
                    <a:solidFill>
                      <a:schemeClr val="bg1">
                        <a:lumMod val="65000"/>
                      </a:schemeClr>
                    </a:solidFill>
                  </a:rPr>
                  <a:t> C/cm</a:t>
                </a:r>
                <a:r>
                  <a:rPr lang="en-SG" baseline="30000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</a:p>
              <a:p>
                <a:pPr marL="342900" indent="-342900">
                  <a:buFontTx/>
                  <a:buAutoNum type="alphaLcParenR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𝐷𝐴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=8.854×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m:rPr>
                        <m:nor/>
                      </m:rPr>
                      <a:rPr lang="en-SG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SG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C</m:t>
                    </m:r>
                  </m:oMath>
                </a14:m>
                <a:endParaRPr lang="en-SG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3E4637D-E059-4BF3-B250-A45765EF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650" y="5086403"/>
                <a:ext cx="3969356" cy="1200329"/>
              </a:xfrm>
              <a:prstGeom prst="rect">
                <a:avLst/>
              </a:prstGeom>
              <a:blipFill>
                <a:blip r:embed="rId5"/>
                <a:stretch>
                  <a:fillRect l="-1382" t="-2538" b="-60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8C4BE1A-6788-47ED-A950-9D202411F623}"/>
                  </a:ext>
                </a:extLst>
              </p:cNvPr>
              <p:cNvSpPr/>
              <p:nvPr/>
            </p:nvSpPr>
            <p:spPr>
              <a:xfrm>
                <a:off x="7153559" y="5889478"/>
                <a:ext cx="1763560" cy="369332"/>
              </a:xfrm>
              <a:prstGeom prst="rect">
                <a:avLst/>
              </a:prstGeom>
              <a:ln w="28575">
                <a:solidFill>
                  <a:schemeClr val="bg2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17.7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SG" dirty="0">
                    <a:solidFill>
                      <a:schemeClr val="bg1">
                        <a:lumMod val="65000"/>
                      </a:schemeClr>
                    </a:solidFill>
                  </a:rPr>
                  <a:t> C 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8C4BE1A-6788-47ED-A950-9D202411F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59" y="5889478"/>
                <a:ext cx="1763560" cy="369332"/>
              </a:xfrm>
              <a:prstGeom prst="rect">
                <a:avLst/>
              </a:prstGeom>
              <a:blipFill>
                <a:blip r:embed="rId6"/>
                <a:stretch>
                  <a:fillRect t="-4545" r="-1017" b="-18182"/>
                </a:stretch>
              </a:blipFill>
              <a:ln w="28575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CC4062F-30B7-462D-B380-A04A3F28AC60}"/>
              </a:ext>
            </a:extLst>
          </p:cNvPr>
          <p:cNvCxnSpPr>
            <a:cxnSpLocks/>
          </p:cNvCxnSpPr>
          <p:nvPr/>
        </p:nvCxnSpPr>
        <p:spPr>
          <a:xfrm>
            <a:off x="5380856" y="6089950"/>
            <a:ext cx="171960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7C8EA4B-319C-4E0D-9ECD-3DCCB7F23CC0}"/>
                  </a:ext>
                </a:extLst>
              </p:cNvPr>
              <p:cNvSpPr/>
              <p:nvPr/>
            </p:nvSpPr>
            <p:spPr>
              <a:xfrm>
                <a:off x="6042797" y="5320427"/>
                <a:ext cx="1173783" cy="369332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2.7 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S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7C8EA4B-319C-4E0D-9ECD-3DCCB7F23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797" y="5320427"/>
                <a:ext cx="1173783" cy="369332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5D5D867-28EA-4039-8BCA-665AB3EF63FB}"/>
              </a:ext>
            </a:extLst>
          </p:cNvPr>
          <p:cNvCxnSpPr>
            <a:cxnSpLocks/>
          </p:cNvCxnSpPr>
          <p:nvPr/>
        </p:nvCxnSpPr>
        <p:spPr>
          <a:xfrm>
            <a:off x="4270094" y="5520899"/>
            <a:ext cx="137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EF41D4E-99C4-4447-B951-A13D4518FF64}"/>
                  </a:ext>
                </a:extLst>
              </p:cNvPr>
              <p:cNvSpPr/>
              <p:nvPr/>
            </p:nvSpPr>
            <p:spPr>
              <a:xfrm>
                <a:off x="5517983" y="5631397"/>
                <a:ext cx="22845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8.854×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SG" dirty="0">
                    <a:solidFill>
                      <a:schemeClr val="tx1"/>
                    </a:solidFill>
                  </a:rPr>
                  <a:t> C/cm</a:t>
                </a:r>
                <a:r>
                  <a:rPr lang="en-SG" baseline="30000" dirty="0">
                    <a:solidFill>
                      <a:schemeClr val="tx1"/>
                    </a:solidFill>
                  </a:rPr>
                  <a:t>2</a:t>
                </a:r>
                <a:endParaRPr lang="en-SG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EF41D4E-99C4-4447-B951-A13D4518FF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983" y="5631397"/>
                <a:ext cx="2284536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FEAA0A0-4309-4B0F-9F00-BAF2F33169F7}"/>
                  </a:ext>
                </a:extLst>
              </p:cNvPr>
              <p:cNvSpPr/>
              <p:nvPr/>
            </p:nvSpPr>
            <p:spPr>
              <a:xfrm>
                <a:off x="7153558" y="5889478"/>
                <a:ext cx="17635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17.7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SG" dirty="0">
                    <a:solidFill>
                      <a:schemeClr val="tx1"/>
                    </a:solidFill>
                  </a:rPr>
                  <a:t> C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FEAA0A0-4309-4B0F-9F00-BAF2F3316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58" y="5889478"/>
                <a:ext cx="1763560" cy="369332"/>
              </a:xfrm>
              <a:prstGeom prst="rect">
                <a:avLst/>
              </a:prstGeom>
              <a:blipFill>
                <a:blip r:embed="rId9"/>
                <a:stretch>
                  <a:fillRect t="-8197" r="-2069" b="-245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6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5" grpId="0"/>
      <p:bldP spid="4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B1001A42-B5E7-4EC6-B175-0784571CB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situation between the plates with dielectric</a:t>
            </a:r>
          </a:p>
        </p:txBody>
      </p:sp>
      <p:sp>
        <p:nvSpPr>
          <p:cNvPr id="11273" name="Oval 15">
            <a:extLst>
              <a:ext uri="{FF2B5EF4-FFF2-40B4-BE49-F238E27FC236}">
                <a16:creationId xmlns:a16="http://schemas.microsoft.com/office/drawing/2014/main" id="{1A8C6931-2684-474B-B66D-7C63E9999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142" y="1484242"/>
            <a:ext cx="8382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284" name="Oval 26">
            <a:extLst>
              <a:ext uri="{FF2B5EF4-FFF2-40B4-BE49-F238E27FC236}">
                <a16:creationId xmlns:a16="http://schemas.microsoft.com/office/drawing/2014/main" id="{75F05B21-B365-48D0-A4E3-41B3E1B59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142" y="1865242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67134F-9A6A-45BD-A5CB-2DC5BFAE64A9}"/>
              </a:ext>
            </a:extLst>
          </p:cNvPr>
          <p:cNvCxnSpPr/>
          <p:nvPr/>
        </p:nvCxnSpPr>
        <p:spPr>
          <a:xfrm>
            <a:off x="1829630" y="1954695"/>
            <a:ext cx="1752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09C36A-94AD-4E67-82D6-4BEDAF2D34BA}"/>
              </a:ext>
            </a:extLst>
          </p:cNvPr>
          <p:cNvCxnSpPr/>
          <p:nvPr/>
        </p:nvCxnSpPr>
        <p:spPr>
          <a:xfrm>
            <a:off x="5486400" y="1954695"/>
            <a:ext cx="1752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091233-23B3-4C55-B697-613C9CDB6D41}"/>
              </a:ext>
            </a:extLst>
          </p:cNvPr>
          <p:cNvCxnSpPr>
            <a:cxnSpLocks/>
          </p:cNvCxnSpPr>
          <p:nvPr/>
        </p:nvCxnSpPr>
        <p:spPr>
          <a:xfrm>
            <a:off x="3581400" y="1162600"/>
            <a:ext cx="0" cy="15355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51CBAC-7DCE-4BBB-BB59-7CC1C9C47E5D}"/>
              </a:ext>
            </a:extLst>
          </p:cNvPr>
          <p:cNvCxnSpPr>
            <a:cxnSpLocks/>
          </p:cNvCxnSpPr>
          <p:nvPr/>
        </p:nvCxnSpPr>
        <p:spPr>
          <a:xfrm>
            <a:off x="5463209" y="1186896"/>
            <a:ext cx="0" cy="15355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3F92E9-F17B-4A02-A6B9-0AA0388FDE35}"/>
              </a:ext>
            </a:extLst>
          </p:cNvPr>
          <p:cNvSpPr txBox="1"/>
          <p:nvPr/>
        </p:nvSpPr>
        <p:spPr>
          <a:xfrm>
            <a:off x="1039506" y="746849"/>
            <a:ext cx="29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WITH NO APPLIED FIELD</a:t>
            </a:r>
            <a:endParaRPr lang="en-SG" u="sng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7DDD9B-4A94-4EB6-BF9D-9AF00A31BB5C}"/>
              </a:ext>
            </a:extLst>
          </p:cNvPr>
          <p:cNvSpPr txBox="1"/>
          <p:nvPr/>
        </p:nvSpPr>
        <p:spPr>
          <a:xfrm>
            <a:off x="3598038" y="1218118"/>
            <a:ext cx="72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dirty="0"/>
              <a:t>= 0</a:t>
            </a:r>
            <a:endParaRPr lang="en-SG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3B7E9F-1EEA-405F-9593-D2960B9617F1}"/>
              </a:ext>
            </a:extLst>
          </p:cNvPr>
          <p:cNvGrpSpPr/>
          <p:nvPr/>
        </p:nvGrpSpPr>
        <p:grpSpPr>
          <a:xfrm>
            <a:off x="1062697" y="2824220"/>
            <a:ext cx="7928904" cy="1815701"/>
            <a:chOff x="1062697" y="4673726"/>
            <a:chExt cx="7928904" cy="181570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4BB2778-5848-4E2C-A348-D0C75229038E}"/>
                </a:ext>
              </a:extLst>
            </p:cNvPr>
            <p:cNvSpPr txBox="1"/>
            <p:nvPr/>
          </p:nvSpPr>
          <p:spPr>
            <a:xfrm>
              <a:off x="1062697" y="4864276"/>
              <a:ext cx="2518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WITH APPLIED FIELD</a:t>
              </a:r>
              <a:endParaRPr lang="en-SG" u="sng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370A701-718F-49B6-ADDD-9156A89F8444}"/>
                </a:ext>
              </a:extLst>
            </p:cNvPr>
            <p:cNvCxnSpPr/>
            <p:nvPr/>
          </p:nvCxnSpPr>
          <p:spPr>
            <a:xfrm>
              <a:off x="1828536" y="5721628"/>
              <a:ext cx="1752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1B1B460-03F4-46B6-824F-7A39CA890BA6}"/>
                </a:ext>
              </a:extLst>
            </p:cNvPr>
            <p:cNvCxnSpPr/>
            <p:nvPr/>
          </p:nvCxnSpPr>
          <p:spPr>
            <a:xfrm>
              <a:off x="5485306" y="5721628"/>
              <a:ext cx="1752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2C85E12-2DB3-486A-8563-3D2953FB3443}"/>
                </a:ext>
              </a:extLst>
            </p:cNvPr>
            <p:cNvCxnSpPr>
              <a:cxnSpLocks/>
            </p:cNvCxnSpPr>
            <p:nvPr/>
          </p:nvCxnSpPr>
          <p:spPr>
            <a:xfrm>
              <a:off x="3580306" y="4929533"/>
              <a:ext cx="0" cy="15355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849D89-7674-474E-9A92-E9530DFB7AAE}"/>
                </a:ext>
              </a:extLst>
            </p:cNvPr>
            <p:cNvCxnSpPr>
              <a:cxnSpLocks/>
            </p:cNvCxnSpPr>
            <p:nvPr/>
          </p:nvCxnSpPr>
          <p:spPr>
            <a:xfrm>
              <a:off x="5462115" y="4953829"/>
              <a:ext cx="0" cy="15355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3F74A2CB-1797-4ADC-B73B-00B8D23F2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442" y="5340628"/>
              <a:ext cx="1371600" cy="762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55" name="Oval 22">
              <a:extLst>
                <a:ext uri="{FF2B5EF4-FFF2-40B4-BE49-F238E27FC236}">
                  <a16:creationId xmlns:a16="http://schemas.microsoft.com/office/drawing/2014/main" id="{AC17156D-2B12-42EF-922D-04D190BCF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442" y="5721628"/>
              <a:ext cx="76200" cy="7620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DE4F8F-4B29-43DF-BF96-5E2486B3FA6A}"/>
                </a:ext>
              </a:extLst>
            </p:cNvPr>
            <p:cNvSpPr txBox="1"/>
            <p:nvPr/>
          </p:nvSpPr>
          <p:spPr>
            <a:xfrm>
              <a:off x="3713920" y="4673726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The charges are still bound, but they separated a little.</a:t>
              </a:r>
              <a:endParaRPr lang="en-SG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078CF0-9F5C-4051-9CBD-D88917BEBB33}"/>
                </a:ext>
              </a:extLst>
            </p:cNvPr>
            <p:cNvSpPr txBox="1"/>
            <p:nvPr/>
          </p:nvSpPr>
          <p:spPr>
            <a:xfrm>
              <a:off x="4048131" y="556512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  <a:endParaRPr lang="en-SG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B036996-014A-4C88-831C-908D449F3600}"/>
                </a:ext>
              </a:extLst>
            </p:cNvPr>
            <p:cNvSpPr txBox="1"/>
            <p:nvPr/>
          </p:nvSpPr>
          <p:spPr>
            <a:xfrm>
              <a:off x="4668642" y="5590127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SG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F545B85-1DC9-484B-8BD2-21B58BA8595D}"/>
                </a:ext>
              </a:extLst>
            </p:cNvPr>
            <p:cNvSpPr txBox="1"/>
            <p:nvPr/>
          </p:nvSpPr>
          <p:spPr>
            <a:xfrm>
              <a:off x="5514151" y="561032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  <a:endParaRPr lang="en-SG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637EC-0578-466D-A029-A94AD87B10A4}"/>
                </a:ext>
              </a:extLst>
            </p:cNvPr>
            <p:cNvSpPr txBox="1"/>
            <p:nvPr/>
          </p:nvSpPr>
          <p:spPr>
            <a:xfrm>
              <a:off x="3281609" y="5664023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SG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6A254D-43A2-4548-BD86-A9D2C1CC7254}"/>
                </a:ext>
              </a:extLst>
            </p:cNvPr>
            <p:cNvSpPr txBox="1"/>
            <p:nvPr/>
          </p:nvSpPr>
          <p:spPr>
            <a:xfrm>
              <a:off x="5599041" y="4873134"/>
              <a:ext cx="33925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The applied voltage is the same, but the field between the plates is reduced a little, due to the charge separation there.</a:t>
              </a:r>
              <a:endParaRPr lang="en-SG" sz="14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0D6CCAA-018A-4706-9173-B0DBF4DBAC64}"/>
                </a:ext>
              </a:extLst>
            </p:cNvPr>
            <p:cNvSpPr txBox="1"/>
            <p:nvPr/>
          </p:nvSpPr>
          <p:spPr>
            <a:xfrm>
              <a:off x="5514151" y="578259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  <a:endParaRPr lang="en-SG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BF8BED8-2483-4DD7-B236-F1549DB530E2}"/>
                </a:ext>
              </a:extLst>
            </p:cNvPr>
            <p:cNvSpPr txBox="1"/>
            <p:nvPr/>
          </p:nvSpPr>
          <p:spPr>
            <a:xfrm>
              <a:off x="3281609" y="5836293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SG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AE33468-AA61-49D3-BD18-6E812439AA27}"/>
                </a:ext>
              </a:extLst>
            </p:cNvPr>
            <p:cNvSpPr txBox="1"/>
            <p:nvPr/>
          </p:nvSpPr>
          <p:spPr>
            <a:xfrm>
              <a:off x="4139780" y="6102628"/>
              <a:ext cx="725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 </a:t>
              </a:r>
              <a:r>
                <a:rPr lang="en-US" dirty="0"/>
                <a:t>&gt; 0</a:t>
              </a:r>
              <a:endParaRPr lang="en-SG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BDBDED9-DEF8-4F08-B585-0B2C9649106A}"/>
              </a:ext>
            </a:extLst>
          </p:cNvPr>
          <p:cNvSpPr txBox="1"/>
          <p:nvPr/>
        </p:nvSpPr>
        <p:spPr>
          <a:xfrm>
            <a:off x="115517" y="3985736"/>
            <a:ext cx="2273789" cy="7386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Observation: </a:t>
            </a:r>
            <a:r>
              <a:rPr lang="en-US" sz="1400" dirty="0"/>
              <a:t>Refractive index is related to charge separation. </a:t>
            </a:r>
            <a:endParaRPr lang="en-SG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bject 15">
                <a:extLst>
                  <a:ext uri="{FF2B5EF4-FFF2-40B4-BE49-F238E27FC236}">
                    <a16:creationId xmlns:a16="http://schemas.microsoft.com/office/drawing/2014/main" id="{46D0DC56-B04D-4E3D-B6BF-13642EE9689F}"/>
                  </a:ext>
                </a:extLst>
              </p:cNvPr>
              <p:cNvSpPr txBox="1"/>
              <p:nvPr/>
            </p:nvSpPr>
            <p:spPr bwMode="auto">
              <a:xfrm>
                <a:off x="2256608" y="4676607"/>
                <a:ext cx="3766343" cy="8540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SG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SG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SG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</m:oMath>
                  </m:oMathPara>
                </a14:m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SG" sz="2800" dirty="0"/>
              </a:p>
            </p:txBody>
          </p:sp>
        </mc:Choice>
        <mc:Fallback xmlns="">
          <p:sp>
            <p:nvSpPr>
              <p:cNvPr id="42" name="Object 15">
                <a:extLst>
                  <a:ext uri="{FF2B5EF4-FFF2-40B4-BE49-F238E27FC236}">
                    <a16:creationId xmlns:a16="http://schemas.microsoft.com/office/drawing/2014/main" id="{46D0DC56-B04D-4E3D-B6BF-13642EE96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6608" y="4676607"/>
                <a:ext cx="3766343" cy="8540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EBFBF6B0-E5FD-4AEC-AF56-9A5CB658E790}"/>
              </a:ext>
            </a:extLst>
          </p:cNvPr>
          <p:cNvSpPr txBox="1"/>
          <p:nvPr/>
        </p:nvSpPr>
        <p:spPr>
          <a:xfrm>
            <a:off x="115517" y="5138829"/>
            <a:ext cx="3390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Electric displacement field [C/m</a:t>
            </a:r>
            <a:r>
              <a:rPr lang="en-US" sz="1400" baseline="30000" dirty="0"/>
              <a:t>2</a:t>
            </a:r>
            <a:r>
              <a:rPr lang="en-US" sz="1400" dirty="0"/>
              <a:t>]</a:t>
            </a:r>
            <a:endParaRPr lang="en-SG" sz="1400" baseline="30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BBC3F9-68CB-461E-8915-F1ADC705DFAE}"/>
              </a:ext>
            </a:extLst>
          </p:cNvPr>
          <p:cNvSpPr txBox="1"/>
          <p:nvPr/>
        </p:nvSpPr>
        <p:spPr>
          <a:xfrm>
            <a:off x="6587925" y="4550118"/>
            <a:ext cx="2581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FF0000"/>
                </a:solidFill>
              </a:rPr>
              <a:t> can be thought of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as “dipoles per unit volume”</a:t>
            </a:r>
          </a:p>
          <a:p>
            <a:r>
              <a:rPr lang="en-US" sz="1400" dirty="0">
                <a:solidFill>
                  <a:srgbClr val="FF0000"/>
                </a:solidFill>
              </a:rPr>
              <a:t>= dipoles (C m) / volume (m</a:t>
            </a:r>
            <a:r>
              <a:rPr lang="en-US" sz="1400" baseline="30000" dirty="0">
                <a:solidFill>
                  <a:srgbClr val="FF0000"/>
                </a:solidFill>
              </a:rPr>
              <a:t>3</a:t>
            </a:r>
            <a:r>
              <a:rPr lang="en-US" sz="1400" dirty="0">
                <a:solidFill>
                  <a:srgbClr val="FF0000"/>
                </a:solidFill>
              </a:rPr>
              <a:t>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5AD5943-896E-4255-90E6-716CB30CB285}"/>
                  </a:ext>
                </a:extLst>
              </p:cNvPr>
              <p:cNvSpPr txBox="1"/>
              <p:nvPr/>
            </p:nvSpPr>
            <p:spPr>
              <a:xfrm>
                <a:off x="5599041" y="5597445"/>
                <a:ext cx="2895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𝑵𝒆𝒙</m:t>
                      </m:r>
                    </m:oMath>
                  </m:oMathPara>
                </a14:m>
                <a:endParaRPr lang="en-US" u="sng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5AD5943-896E-4255-90E6-716CB30CB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041" y="5597445"/>
                <a:ext cx="289560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15">
                <a:extLst>
                  <a:ext uri="{FF2B5EF4-FFF2-40B4-BE49-F238E27FC236}">
                    <a16:creationId xmlns:a16="http://schemas.microsoft.com/office/drawing/2014/main" id="{E5660F4C-AECE-4015-B9A7-46105E346F30}"/>
                  </a:ext>
                </a:extLst>
              </p:cNvPr>
              <p:cNvSpPr txBox="1"/>
              <p:nvPr/>
            </p:nvSpPr>
            <p:spPr bwMode="auto">
              <a:xfrm>
                <a:off x="2457475" y="5304906"/>
                <a:ext cx="3766343" cy="8540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𝐏</m:t>
                          </m:r>
                        </m:num>
                        <m:den>
                          <m:sSub>
                            <m:sSubPr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den>
                      </m:f>
                    </m:oMath>
                  </m:oMathPara>
                </a14:m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SG" sz="2800" dirty="0"/>
              </a:p>
            </p:txBody>
          </p:sp>
        </mc:Choice>
        <mc:Fallback xmlns="">
          <p:sp>
            <p:nvSpPr>
              <p:cNvPr id="39" name="Object 15">
                <a:extLst>
                  <a:ext uri="{FF2B5EF4-FFF2-40B4-BE49-F238E27FC236}">
                    <a16:creationId xmlns:a16="http://schemas.microsoft.com/office/drawing/2014/main" id="{E5660F4C-AECE-4015-B9A7-46105E346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7475" y="5304906"/>
                <a:ext cx="3766343" cy="854075"/>
              </a:xfrm>
              <a:prstGeom prst="rect">
                <a:avLst/>
              </a:prstGeom>
              <a:blipFill>
                <a:blip r:embed="rId4"/>
                <a:stretch>
                  <a:fillRect b="-857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/>
      <p:bldP spid="44" grpId="0"/>
      <p:bldP spid="57" grpId="0"/>
      <p:bldP spid="64" grpId="0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0AD90C-68FA-4710-95D3-A4F615AEA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347" y="1202914"/>
            <a:ext cx="3299746" cy="2530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C836C-F9E7-4BD8-A59D-06CF1242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forces versus force from light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35A67-29BB-466E-B44A-B4B90A4803CF}"/>
              </a:ext>
            </a:extLst>
          </p:cNvPr>
          <p:cNvSpPr txBox="1"/>
          <p:nvPr/>
        </p:nvSpPr>
        <p:spPr>
          <a:xfrm>
            <a:off x="381000" y="997146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How does the atomic field compare to the field from passing light?</a:t>
            </a:r>
            <a:endParaRPr lang="en-SG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41697A-314D-4F3E-A1A5-BA956D734491}"/>
                  </a:ext>
                </a:extLst>
              </p:cNvPr>
              <p:cNvSpPr txBox="1"/>
              <p:nvPr/>
            </p:nvSpPr>
            <p:spPr>
              <a:xfrm>
                <a:off x="429890" y="1889564"/>
                <a:ext cx="18696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a) In a Bohr atom:</a:t>
                </a:r>
              </a:p>
              <a:p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=5.29×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en-US" sz="1400" dirty="0"/>
                  <a:t> m)</a:t>
                </a:r>
                <a:endParaRPr lang="en-SG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41697A-314D-4F3E-A1A5-BA956D734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90" y="1889564"/>
                <a:ext cx="1869614" cy="523220"/>
              </a:xfrm>
              <a:prstGeom prst="rect">
                <a:avLst/>
              </a:prstGeom>
              <a:blipFill>
                <a:blip r:embed="rId3"/>
                <a:stretch>
                  <a:fillRect l="-980" t="-2326" b="-1046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4434EC2-ADD5-46E2-81CC-CC6FD1EBAADE}"/>
              </a:ext>
            </a:extLst>
          </p:cNvPr>
          <p:cNvSpPr txBox="1"/>
          <p:nvPr/>
        </p:nvSpPr>
        <p:spPr>
          <a:xfrm>
            <a:off x="435207" y="4183607"/>
            <a:ext cx="19239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b) Red laser pointer:</a:t>
            </a:r>
          </a:p>
          <a:p>
            <a:r>
              <a:rPr lang="en-US" sz="1400" dirty="0"/>
              <a:t>(5 </a:t>
            </a:r>
            <a:r>
              <a:rPr lang="en-US" sz="1400" dirty="0" err="1"/>
              <a:t>mW</a:t>
            </a:r>
            <a:r>
              <a:rPr lang="en-US" sz="1400" dirty="0"/>
              <a:t> power,</a:t>
            </a:r>
          </a:p>
          <a:p>
            <a:r>
              <a:rPr lang="en-US" sz="1400" dirty="0"/>
              <a:t>2.5 mm beam radius)</a:t>
            </a:r>
            <a:endParaRPr lang="en-SG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1F4057-DE91-4B63-BF19-17478E5DF83B}"/>
                  </a:ext>
                </a:extLst>
              </p:cNvPr>
              <p:cNvSpPr txBox="1"/>
              <p:nvPr/>
            </p:nvSpPr>
            <p:spPr>
              <a:xfrm>
                <a:off x="2279878" y="4105796"/>
                <a:ext cx="1586268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Power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Beam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1F4057-DE91-4B63-BF19-17478E5DF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878" y="4105796"/>
                <a:ext cx="1586268" cy="51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F32740-C009-45BF-ACFA-19CDB9CC94F1}"/>
                  </a:ext>
                </a:extLst>
              </p:cNvPr>
              <p:cNvSpPr txBox="1"/>
              <p:nvPr/>
            </p:nvSpPr>
            <p:spPr>
              <a:xfrm>
                <a:off x="2228907" y="1752600"/>
                <a:ext cx="1682063" cy="565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F32740-C009-45BF-ACFA-19CDB9CC9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907" y="1752600"/>
                <a:ext cx="1682063" cy="565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8656CC-D8C6-452C-B55B-BFE17537AB30}"/>
                  </a:ext>
                </a:extLst>
              </p:cNvPr>
              <p:cNvSpPr txBox="1"/>
              <p:nvPr/>
            </p:nvSpPr>
            <p:spPr>
              <a:xfrm>
                <a:off x="2279878" y="4785804"/>
                <a:ext cx="121616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8656CC-D8C6-452C-B55B-BFE17537A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878" y="4785804"/>
                <a:ext cx="1216167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982E4A-2D04-40EF-9B8C-9361FD7D3E15}"/>
                  </a:ext>
                </a:extLst>
              </p:cNvPr>
              <p:cNvSpPr txBox="1"/>
              <p:nvPr/>
            </p:nvSpPr>
            <p:spPr>
              <a:xfrm>
                <a:off x="429890" y="2566214"/>
                <a:ext cx="3587072" cy="12915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Answer</a:t>
                </a:r>
                <a:r>
                  <a:rPr lang="en-US" dirty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1.6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−19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8.85 ×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−12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5.29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−11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b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V/m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  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5.14×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SG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SG" baseline="30000" dirty="0">
                  <a:solidFill>
                    <a:srgbClr val="0070C0"/>
                  </a:solidFill>
                </a:endParaRPr>
              </a:p>
              <a:p>
                <a:endParaRPr lang="en-SG" baseline="30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982E4A-2D04-40EF-9B8C-9361FD7D3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90" y="2566214"/>
                <a:ext cx="3587072" cy="1291572"/>
              </a:xfrm>
              <a:prstGeom prst="rect">
                <a:avLst/>
              </a:prstGeom>
              <a:blipFill>
                <a:blip r:embed="rId7"/>
                <a:stretch>
                  <a:fillRect l="-1531" t="-2830" r="-6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5A21DAF-A652-4F74-9DB1-26831AF8F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630" y="2062226"/>
            <a:ext cx="2423370" cy="1196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33DBBFC-508E-4F81-AFD4-86F9A2E330F1}"/>
                  </a:ext>
                </a:extLst>
              </p:cNvPr>
              <p:cNvSpPr/>
              <p:nvPr/>
            </p:nvSpPr>
            <p:spPr>
              <a:xfrm>
                <a:off x="5815979" y="5528925"/>
                <a:ext cx="2057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438 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33DBBFC-508E-4F81-AFD4-86F9A2E33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979" y="5528925"/>
                <a:ext cx="2057400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294C77-9851-49CA-AAD7-2D3CE22F8552}"/>
                  </a:ext>
                </a:extLst>
              </p:cNvPr>
              <p:cNvSpPr txBox="1"/>
              <p:nvPr/>
            </p:nvSpPr>
            <p:spPr>
              <a:xfrm>
                <a:off x="2257466" y="5304408"/>
                <a:ext cx="1023164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294C77-9851-49CA-AAD7-2D3CE22F8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466" y="5304408"/>
                <a:ext cx="1023164" cy="818366"/>
              </a:xfrm>
              <a:prstGeom prst="rect">
                <a:avLst/>
              </a:prstGeom>
              <a:blipFill>
                <a:blip r:embed="rId10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AFF5A7-9487-468C-A4FC-586D2D914C77}"/>
                  </a:ext>
                </a:extLst>
              </p:cNvPr>
              <p:cNvSpPr txBox="1"/>
              <p:nvPr/>
            </p:nvSpPr>
            <p:spPr>
              <a:xfrm>
                <a:off x="3453653" y="5431751"/>
                <a:ext cx="2695225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2(255)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8.85 ×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−12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×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e>
                    </m:rad>
                  </m:oMath>
                </a14:m>
                <a:r>
                  <a:rPr lang="en-SG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SG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AFF5A7-9487-468C-A4FC-586D2D914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653" y="5431751"/>
                <a:ext cx="2695225" cy="563680"/>
              </a:xfrm>
              <a:prstGeom prst="rect">
                <a:avLst/>
              </a:prstGeom>
              <a:blipFill>
                <a:blip r:embed="rId11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02C6AB-3E68-44FA-A27F-BC3027C58051}"/>
                  </a:ext>
                </a:extLst>
              </p:cNvPr>
              <p:cNvSpPr/>
              <p:nvPr/>
            </p:nvSpPr>
            <p:spPr>
              <a:xfrm>
                <a:off x="3839252" y="4116211"/>
                <a:ext cx="3394775" cy="518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0.005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0.0025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SG" dirty="0"/>
                  <a:t> = 255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SG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02C6AB-3E68-44FA-A27F-BC3027C58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252" y="4116211"/>
                <a:ext cx="3394775" cy="51802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8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876D-45E1-46D1-BB1A-F6251052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Forces inside a solid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CC067-7B8D-4421-A366-0A987444E83C}"/>
              </a:ext>
            </a:extLst>
          </p:cNvPr>
          <p:cNvSpPr txBox="1"/>
          <p:nvPr/>
        </p:nvSpPr>
        <p:spPr>
          <a:xfrm>
            <a:off x="381000" y="10668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Let’s model an electron inside a solid.</a:t>
            </a:r>
            <a:endParaRPr lang="en-SG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A4C2A-7A8D-4677-B187-1986EF16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84387"/>
            <a:ext cx="3848100" cy="1695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E8171A-43C5-4ECF-A21C-2CD79BC8FB5B}"/>
              </a:ext>
            </a:extLst>
          </p:cNvPr>
          <p:cNvSpPr txBox="1"/>
          <p:nvPr/>
        </p:nvSpPr>
        <p:spPr>
          <a:xfrm>
            <a:off x="381000" y="2983765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 Let’s displace the electron.</a:t>
            </a:r>
            <a:endParaRPr lang="en-SG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F3AA4-30FB-4D97-A577-82746F2A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44" b="12619"/>
          <a:stretch/>
        </p:blipFill>
        <p:spPr>
          <a:xfrm>
            <a:off x="381000" y="3291542"/>
            <a:ext cx="3857625" cy="1297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C7C84-5148-41B2-A571-48425ADFB165}"/>
              </a:ext>
            </a:extLst>
          </p:cNvPr>
          <p:cNvSpPr txBox="1"/>
          <p:nvPr/>
        </p:nvSpPr>
        <p:spPr>
          <a:xfrm>
            <a:off x="381000" y="474291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3. Find the restoring force.</a:t>
            </a:r>
            <a:endParaRPr lang="en-SG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0A2B15-3DBF-4222-A049-6E93DD1FDC93}"/>
                  </a:ext>
                </a:extLst>
              </p:cNvPr>
              <p:cNvSpPr txBox="1"/>
              <p:nvPr/>
            </p:nvSpPr>
            <p:spPr>
              <a:xfrm>
                <a:off x="582280" y="5145996"/>
                <a:ext cx="4635180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0A2B15-3DBF-4222-A049-6E93DD1FD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80" y="5145996"/>
                <a:ext cx="4635180" cy="6028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23F802-27B9-4CF0-8EF5-C73AB428F9E1}"/>
                  </a:ext>
                </a:extLst>
              </p:cNvPr>
              <p:cNvSpPr txBox="1"/>
              <p:nvPr/>
            </p:nvSpPr>
            <p:spPr>
              <a:xfrm>
                <a:off x="1248190" y="5823166"/>
                <a:ext cx="2254913" cy="6241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−(</m:t>
                                  </m:r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23F802-27B9-4CF0-8EF5-C73AB428F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190" y="5823166"/>
                <a:ext cx="2254913" cy="6241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B83B218-39AE-4CB7-A22D-5ECCDFB585A0}"/>
              </a:ext>
            </a:extLst>
          </p:cNvPr>
          <p:cNvSpPr txBox="1"/>
          <p:nvPr/>
        </p:nvSpPr>
        <p:spPr>
          <a:xfrm>
            <a:off x="4941631" y="10668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5. If the displacement is small:</a:t>
            </a:r>
            <a:endParaRPr lang="en-SG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EBE14B-2056-4BA9-B688-AB31BFFE74F7}"/>
              </a:ext>
            </a:extLst>
          </p:cNvPr>
          <p:cNvSpPr/>
          <p:nvPr/>
        </p:nvSpPr>
        <p:spPr>
          <a:xfrm>
            <a:off x="6402604" y="2936015"/>
            <a:ext cx="607796" cy="758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BF9EA9-8AC0-4210-BCE9-D0C07767EC84}"/>
              </a:ext>
            </a:extLst>
          </p:cNvPr>
          <p:cNvSpPr txBox="1"/>
          <p:nvPr/>
        </p:nvSpPr>
        <p:spPr>
          <a:xfrm>
            <a:off x="5951968" y="370102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</a:t>
            </a:r>
            <a:r>
              <a:rPr lang="en-US" i="1" dirty="0"/>
              <a:t>k</a:t>
            </a:r>
            <a:endParaRPr lang="en-SG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8FE5BE-FA17-4C1E-AF5C-9A0B6EB0F20D}"/>
                  </a:ext>
                </a:extLst>
              </p:cNvPr>
              <p:cNvSpPr txBox="1"/>
              <p:nvPr/>
            </p:nvSpPr>
            <p:spPr>
              <a:xfrm>
                <a:off x="5190566" y="1413990"/>
                <a:ext cx="2980303" cy="6241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−(</m:t>
                                  </m:r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8FE5BE-FA17-4C1E-AF5C-9A0B6EB0F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66" y="1413990"/>
                <a:ext cx="2980303" cy="6241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4514AE-2B60-45A0-B30D-BBEBB0A69507}"/>
                  </a:ext>
                </a:extLst>
              </p:cNvPr>
              <p:cNvSpPr txBox="1"/>
              <p:nvPr/>
            </p:nvSpPr>
            <p:spPr>
              <a:xfrm>
                <a:off x="5907947" y="2204497"/>
                <a:ext cx="2182456" cy="565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4514AE-2B60-45A0-B30D-BBEBB0A69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947" y="2204497"/>
                <a:ext cx="2182456" cy="565155"/>
              </a:xfrm>
              <a:prstGeom prst="rect">
                <a:avLst/>
              </a:prstGeom>
              <a:blipFill>
                <a:blip r:embed="rId7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4F40863-1F75-4BCF-AB4B-B56D489CFF80}"/>
              </a:ext>
            </a:extLst>
          </p:cNvPr>
          <p:cNvCxnSpPr/>
          <p:nvPr/>
        </p:nvCxnSpPr>
        <p:spPr>
          <a:xfrm>
            <a:off x="7588626" y="2149565"/>
            <a:ext cx="0" cy="7473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8726CE-2C23-4144-A087-05E5F63F8996}"/>
                  </a:ext>
                </a:extLst>
              </p:cNvPr>
              <p:cNvSpPr txBox="1"/>
              <p:nvPr/>
            </p:nvSpPr>
            <p:spPr>
              <a:xfrm>
                <a:off x="7628085" y="2802450"/>
                <a:ext cx="444352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10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SG" sz="105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8726CE-2C23-4144-A087-05E5F63F8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085" y="2802450"/>
                <a:ext cx="444352" cy="161583"/>
              </a:xfrm>
              <a:prstGeom prst="rect">
                <a:avLst/>
              </a:prstGeom>
              <a:blipFill>
                <a:blip r:embed="rId8"/>
                <a:stretch>
                  <a:fillRect l="-6849" r="-5479" b="-1153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8B836B0-989C-4DD8-9E62-3187B289B288}"/>
                  </a:ext>
                </a:extLst>
              </p:cNvPr>
              <p:cNvSpPr txBox="1"/>
              <p:nvPr/>
            </p:nvSpPr>
            <p:spPr>
              <a:xfrm>
                <a:off x="5915015" y="2984591"/>
                <a:ext cx="1415837" cy="6262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SG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SG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8B836B0-989C-4DD8-9E62-3187B289B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015" y="2984591"/>
                <a:ext cx="1415837" cy="6262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916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4" grpId="0"/>
      <p:bldP spid="22" grpId="0"/>
      <p:bldP spid="17" grpId="0"/>
      <p:bldP spid="24" grpId="0" animBg="1"/>
      <p:bldP spid="25" grpId="0"/>
      <p:bldP spid="26" grpId="0"/>
      <p:bldP spid="27" grpId="0"/>
      <p:bldP spid="29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317AB-A31D-44A4-8E15-1DA68E1D6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9BE4479-2152-4613-B9B2-215C3B329AA7}"/>
                  </a:ext>
                </a:extLst>
              </p:cNvPr>
              <p:cNvSpPr/>
              <p:nvPr/>
            </p:nvSpPr>
            <p:spPr>
              <a:xfrm>
                <a:off x="421341" y="1699701"/>
                <a:ext cx="18510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r>
                  <a:rPr lang="en-SG" dirty="0"/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9BE4479-2152-4613-B9B2-215C3B329A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41" y="1699701"/>
                <a:ext cx="185102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9D1AA5A-5063-4837-912E-D159148E26DD}"/>
              </a:ext>
            </a:extLst>
          </p:cNvPr>
          <p:cNvSpPr txBox="1"/>
          <p:nvPr/>
        </p:nvSpPr>
        <p:spPr>
          <a:xfrm>
            <a:off x="421341" y="1174376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Restoring force + Applied force = </a:t>
            </a:r>
            <a:r>
              <a:rPr lang="en-US" i="1" dirty="0"/>
              <a:t>ma</a:t>
            </a:r>
            <a:endParaRPr lang="en-SG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ECAC5-4253-41FA-AE8B-41390DD634AB}"/>
              </a:ext>
            </a:extLst>
          </p:cNvPr>
          <p:cNvSpPr txBox="1"/>
          <p:nvPr/>
        </p:nvSpPr>
        <p:spPr>
          <a:xfrm>
            <a:off x="394447" y="226088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If the applied force is DC</a:t>
            </a:r>
            <a:endParaRPr lang="en-SG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EC073-8AB5-4824-B8B9-63DA86E773C3}"/>
              </a:ext>
            </a:extLst>
          </p:cNvPr>
          <p:cNvSpPr txBox="1"/>
          <p:nvPr/>
        </p:nvSpPr>
        <p:spPr>
          <a:xfrm>
            <a:off x="5105400" y="226088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If the applied force is AC</a:t>
            </a:r>
            <a:endParaRPr lang="en-SG" u="sng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62694C-F3AE-4C18-926B-D9F05024CBC5}"/>
              </a:ext>
            </a:extLst>
          </p:cNvPr>
          <p:cNvCxnSpPr>
            <a:cxnSpLocks/>
          </p:cNvCxnSpPr>
          <p:nvPr/>
        </p:nvCxnSpPr>
        <p:spPr>
          <a:xfrm>
            <a:off x="4805005" y="1399848"/>
            <a:ext cx="78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0D2F0C-704F-462D-88A0-DFE69689F43F}"/>
              </a:ext>
            </a:extLst>
          </p:cNvPr>
          <p:cNvCxnSpPr>
            <a:cxnSpLocks/>
          </p:cNvCxnSpPr>
          <p:nvPr/>
        </p:nvCxnSpPr>
        <p:spPr>
          <a:xfrm>
            <a:off x="7454931" y="1399848"/>
            <a:ext cx="7432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E78C18-10EC-4293-957D-B40A21B886A0}"/>
              </a:ext>
            </a:extLst>
          </p:cNvPr>
          <p:cNvCxnSpPr>
            <a:cxnSpLocks/>
          </p:cNvCxnSpPr>
          <p:nvPr/>
        </p:nvCxnSpPr>
        <p:spPr>
          <a:xfrm>
            <a:off x="5585791" y="607753"/>
            <a:ext cx="0" cy="15355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8F580A-E69F-4190-B40D-000140922212}"/>
              </a:ext>
            </a:extLst>
          </p:cNvPr>
          <p:cNvCxnSpPr>
            <a:cxnSpLocks/>
          </p:cNvCxnSpPr>
          <p:nvPr/>
        </p:nvCxnSpPr>
        <p:spPr>
          <a:xfrm>
            <a:off x="7467600" y="632049"/>
            <a:ext cx="0" cy="15355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9">
            <a:extLst>
              <a:ext uri="{FF2B5EF4-FFF2-40B4-BE49-F238E27FC236}">
                <a16:creationId xmlns:a16="http://schemas.microsoft.com/office/drawing/2014/main" id="{0BD3B2A9-A7D0-4871-894D-CADD4FA49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927" y="1018848"/>
            <a:ext cx="13716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6" name="Oval 22">
            <a:extLst>
              <a:ext uri="{FF2B5EF4-FFF2-40B4-BE49-F238E27FC236}">
                <a16:creationId xmlns:a16="http://schemas.microsoft.com/office/drawing/2014/main" id="{EFEAEEC0-7AEF-481C-9E06-36671A7E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927" y="1399848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F6AA33-37D6-4116-93CB-DA0885BF36C2}"/>
              </a:ext>
            </a:extLst>
          </p:cNvPr>
          <p:cNvSpPr txBox="1"/>
          <p:nvPr/>
        </p:nvSpPr>
        <p:spPr>
          <a:xfrm>
            <a:off x="6053616" y="124334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endParaRPr lang="en-SG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FC516B-8314-4F56-87C5-7B6BE19598B5}"/>
              </a:ext>
            </a:extLst>
          </p:cNvPr>
          <p:cNvSpPr txBox="1"/>
          <p:nvPr/>
        </p:nvSpPr>
        <p:spPr>
          <a:xfrm>
            <a:off x="6674127" y="126834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S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434CE6-262B-4B31-B2CB-15A0DE85710B}"/>
              </a:ext>
            </a:extLst>
          </p:cNvPr>
          <p:cNvSpPr txBox="1"/>
          <p:nvPr/>
        </p:nvSpPr>
        <p:spPr>
          <a:xfrm>
            <a:off x="7519636" y="128854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endParaRPr lang="en-SG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59E628-3EE7-42D8-9D23-515AB8AC9114}"/>
              </a:ext>
            </a:extLst>
          </p:cNvPr>
          <p:cNvSpPr txBox="1"/>
          <p:nvPr/>
        </p:nvSpPr>
        <p:spPr>
          <a:xfrm>
            <a:off x="5287094" y="134224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SG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6D7DC5-3323-4A54-B54D-EB324E802689}"/>
              </a:ext>
            </a:extLst>
          </p:cNvPr>
          <p:cNvSpPr txBox="1"/>
          <p:nvPr/>
        </p:nvSpPr>
        <p:spPr>
          <a:xfrm>
            <a:off x="7519636" y="146081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endParaRPr lang="en-SG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D58DE7-9930-4832-B49B-1BE874019E8A}"/>
              </a:ext>
            </a:extLst>
          </p:cNvPr>
          <p:cNvSpPr txBox="1"/>
          <p:nvPr/>
        </p:nvSpPr>
        <p:spPr>
          <a:xfrm>
            <a:off x="5287094" y="151451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SG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B60C37-C52C-409D-989B-340745B0B5EB}"/>
              </a:ext>
            </a:extLst>
          </p:cNvPr>
          <p:cNvSpPr txBox="1"/>
          <p:nvPr/>
        </p:nvSpPr>
        <p:spPr>
          <a:xfrm>
            <a:off x="6145265" y="1780848"/>
            <a:ext cx="72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dirty="0"/>
              <a:t>&gt; 0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82439F7-2574-42EE-99B9-200611B059E8}"/>
                  </a:ext>
                </a:extLst>
              </p:cNvPr>
              <p:cNvSpPr txBox="1"/>
              <p:nvPr/>
            </p:nvSpPr>
            <p:spPr>
              <a:xfrm>
                <a:off x="502260" y="2971800"/>
                <a:ext cx="8904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𝐷𝐶</m:t>
                          </m:r>
                        </m:sub>
                      </m:sSub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82439F7-2574-42EE-99B9-200611B05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0" y="2971800"/>
                <a:ext cx="890437" cy="276999"/>
              </a:xfrm>
              <a:prstGeom prst="rect">
                <a:avLst/>
              </a:prstGeom>
              <a:blipFill>
                <a:blip r:embed="rId3"/>
                <a:stretch>
                  <a:fillRect l="-4795" r="-1370" b="-1777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8A3EB74-43F5-4FA0-B18F-CC1459BF2385}"/>
                  </a:ext>
                </a:extLst>
              </p:cNvPr>
              <p:cNvSpPr txBox="1"/>
              <p:nvPr/>
            </p:nvSpPr>
            <p:spPr>
              <a:xfrm>
                <a:off x="484331" y="3360858"/>
                <a:ext cx="2176430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8A3EB74-43F5-4FA0-B18F-CC1459BF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31" y="3360858"/>
                <a:ext cx="2176430" cy="5557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D3A8D6C-BF00-4019-992C-677803CB706E}"/>
                  </a:ext>
                </a:extLst>
              </p:cNvPr>
              <p:cNvSpPr txBox="1"/>
              <p:nvPr/>
            </p:nvSpPr>
            <p:spPr>
              <a:xfrm>
                <a:off x="502260" y="4028710"/>
                <a:ext cx="16901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D3A8D6C-BF00-4019-992C-677803CB7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0" y="4028710"/>
                <a:ext cx="1690143" cy="276999"/>
              </a:xfrm>
              <a:prstGeom prst="rect">
                <a:avLst/>
              </a:prstGeom>
              <a:blipFill>
                <a:blip r:embed="rId5"/>
                <a:stretch>
                  <a:fillRect r="-2518" b="-1777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CA0D385-BFC3-4B3E-B2CB-8BAECB5A60E2}"/>
                  </a:ext>
                </a:extLst>
              </p:cNvPr>
              <p:cNvSpPr txBox="1"/>
              <p:nvPr/>
            </p:nvSpPr>
            <p:spPr>
              <a:xfrm>
                <a:off x="502260" y="4495800"/>
                <a:ext cx="986424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𝐷𝐶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CA0D385-BFC3-4B3E-B2CB-8BAECB5A6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0" y="4495800"/>
                <a:ext cx="986424" cy="5185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FA977A0C-390A-4D5B-B592-6B382AA55C28}"/>
              </a:ext>
            </a:extLst>
          </p:cNvPr>
          <p:cNvSpPr txBox="1"/>
          <p:nvPr/>
        </p:nvSpPr>
        <p:spPr>
          <a:xfrm>
            <a:off x="421341" y="5221959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(We get a small constant electron displacement).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5FF2FE-9669-41C2-A5A2-9B58BBC092AE}"/>
                  </a:ext>
                </a:extLst>
              </p:cNvPr>
              <p:cNvSpPr txBox="1"/>
              <p:nvPr/>
            </p:nvSpPr>
            <p:spPr>
              <a:xfrm>
                <a:off x="5227745" y="2970875"/>
                <a:ext cx="14209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5FF2FE-9669-41C2-A5A2-9B58BBC09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745" y="2970875"/>
                <a:ext cx="1420902" cy="276999"/>
              </a:xfrm>
              <a:prstGeom prst="rect">
                <a:avLst/>
              </a:prstGeom>
              <a:blipFill>
                <a:blip r:embed="rId7"/>
                <a:stretch>
                  <a:fillRect l="-3433" r="-2575" b="-173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5229026-9E19-4CB9-8ADA-55E689C0F84B}"/>
                  </a:ext>
                </a:extLst>
              </p:cNvPr>
              <p:cNvSpPr txBox="1"/>
              <p:nvPr/>
            </p:nvSpPr>
            <p:spPr>
              <a:xfrm>
                <a:off x="5209816" y="3359933"/>
                <a:ext cx="2706895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5229026-9E19-4CB9-8ADA-55E689C0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816" y="3359933"/>
                <a:ext cx="2706895" cy="5557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E0833D-1F15-4A09-B9C6-00278E90C283}"/>
                  </a:ext>
                </a:extLst>
              </p:cNvPr>
              <p:cNvSpPr txBox="1"/>
              <p:nvPr/>
            </p:nvSpPr>
            <p:spPr>
              <a:xfrm>
                <a:off x="5209816" y="4051634"/>
                <a:ext cx="2049407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E0833D-1F15-4A09-B9C6-00278E90C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816" y="4051634"/>
                <a:ext cx="2049407" cy="5185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A6E8D3-594B-4836-B807-DC738C160903}"/>
              </a:ext>
            </a:extLst>
          </p:cNvPr>
          <p:cNvSpPr/>
          <p:nvPr/>
        </p:nvSpPr>
        <p:spPr>
          <a:xfrm>
            <a:off x="5606412" y="3977590"/>
            <a:ext cx="991515" cy="76340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BBA8BCE-24D9-4979-98B7-9C2E7B06B1AF}"/>
                  </a:ext>
                </a:extLst>
              </p:cNvPr>
              <p:cNvSpPr txBox="1"/>
              <p:nvPr/>
            </p:nvSpPr>
            <p:spPr>
              <a:xfrm>
                <a:off x="2850699" y="4737029"/>
                <a:ext cx="2273789" cy="1279004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70C0"/>
                    </a:solidFill>
                  </a:rPr>
                  <a:t>Observations: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0070C0"/>
                    </a:solidFill>
                  </a:rPr>
                  <a:t>is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𝑁𝑒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14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70C0"/>
                    </a:solidFill>
                  </a:rPr>
                  <a:t>Refractive index depends on frequency</a:t>
                </a:r>
                <a:endParaRPr lang="en-SG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BBA8BCE-24D9-4979-98B7-9C2E7B06B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699" y="4737029"/>
                <a:ext cx="2273789" cy="1279004"/>
              </a:xfrm>
              <a:prstGeom prst="rect">
                <a:avLst/>
              </a:prstGeom>
              <a:blipFill>
                <a:blip r:embed="rId10"/>
                <a:stretch>
                  <a:fillRect l="-533" t="-472" b="-4245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FB12B7-6CE9-42A2-9FA1-884474FCDA93}"/>
              </a:ext>
            </a:extLst>
          </p:cNvPr>
          <p:cNvCxnSpPr>
            <a:stCxn id="37" idx="3"/>
          </p:cNvCxnSpPr>
          <p:nvPr/>
        </p:nvCxnSpPr>
        <p:spPr>
          <a:xfrm flipV="1">
            <a:off x="5124488" y="4740999"/>
            <a:ext cx="481924" cy="63553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Object 15">
                <a:extLst>
                  <a:ext uri="{FF2B5EF4-FFF2-40B4-BE49-F238E27FC236}">
                    <a16:creationId xmlns:a16="http://schemas.microsoft.com/office/drawing/2014/main" id="{19E6B8DF-607E-4465-A613-32151EC38958}"/>
                  </a:ext>
                </a:extLst>
              </p:cNvPr>
              <p:cNvSpPr txBox="1"/>
              <p:nvPr/>
            </p:nvSpPr>
            <p:spPr bwMode="auto">
              <a:xfrm>
                <a:off x="4978089" y="5245907"/>
                <a:ext cx="1826614" cy="8540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𝐏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SG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SG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den>
                      </m:f>
                    </m:oMath>
                  </m:oMathPara>
                </a14:m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SG" sz="2800" dirty="0"/>
              </a:p>
            </p:txBody>
          </p:sp>
        </mc:Choice>
        <mc:Fallback>
          <p:sp>
            <p:nvSpPr>
              <p:cNvPr id="40" name="Object 15">
                <a:extLst>
                  <a:ext uri="{FF2B5EF4-FFF2-40B4-BE49-F238E27FC236}">
                    <a16:creationId xmlns:a16="http://schemas.microsoft.com/office/drawing/2014/main" id="{19E6B8DF-607E-4465-A613-32151EC38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8089" y="5245907"/>
                <a:ext cx="1826614" cy="8540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Object 15">
                <a:extLst>
                  <a:ext uri="{FF2B5EF4-FFF2-40B4-BE49-F238E27FC236}">
                    <a16:creationId xmlns:a16="http://schemas.microsoft.com/office/drawing/2014/main" id="{42268691-1D49-4CCD-A372-6AF721C4470F}"/>
                  </a:ext>
                </a:extLst>
              </p:cNvPr>
              <p:cNvSpPr txBox="1"/>
              <p:nvPr/>
            </p:nvSpPr>
            <p:spPr bwMode="auto">
              <a:xfrm>
                <a:off x="6234519" y="5221959"/>
                <a:ext cx="2562926" cy="8540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𝑁𝑒𝑥</m:t>
                          </m:r>
                        </m:num>
                        <m:den>
                          <m:sSub>
                            <m:sSubPr>
                              <m:ctrlPr>
                                <a:rPr lang="en-SG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SG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br>
                  <a:rPr lang="en-SG" sz="28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SG" sz="2800" dirty="0"/>
              </a:p>
            </p:txBody>
          </p:sp>
        </mc:Choice>
        <mc:Fallback>
          <p:sp>
            <p:nvSpPr>
              <p:cNvPr id="41" name="Object 15">
                <a:extLst>
                  <a:ext uri="{FF2B5EF4-FFF2-40B4-BE49-F238E27FC236}">
                    <a16:creationId xmlns:a16="http://schemas.microsoft.com/office/drawing/2014/main" id="{42268691-1D49-4CCD-A372-6AF721C44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4519" y="5221959"/>
                <a:ext cx="2562926" cy="8540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185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" grpId="0" animBg="1"/>
      <p:bldP spid="37" grpId="0" animBg="1"/>
      <p:bldP spid="40" grpId="0"/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37138-70E9-4986-9FA2-9E0D1DAA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you have both DC and AC fields?</a:t>
            </a:r>
            <a:endParaRPr lang="en-SG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519D7A-4D9A-4BCD-A684-2E2171E4ADC8}"/>
              </a:ext>
            </a:extLst>
          </p:cNvPr>
          <p:cNvCxnSpPr>
            <a:cxnSpLocks/>
          </p:cNvCxnSpPr>
          <p:nvPr/>
        </p:nvCxnSpPr>
        <p:spPr>
          <a:xfrm>
            <a:off x="4805005" y="1746801"/>
            <a:ext cx="78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DDF029-7B0F-4EF7-9B81-1FE23471F2B2}"/>
              </a:ext>
            </a:extLst>
          </p:cNvPr>
          <p:cNvCxnSpPr>
            <a:cxnSpLocks/>
          </p:cNvCxnSpPr>
          <p:nvPr/>
        </p:nvCxnSpPr>
        <p:spPr>
          <a:xfrm>
            <a:off x="7454931" y="1746801"/>
            <a:ext cx="7432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47779E-3525-43A3-80DF-A0733C587437}"/>
              </a:ext>
            </a:extLst>
          </p:cNvPr>
          <p:cNvCxnSpPr>
            <a:cxnSpLocks/>
          </p:cNvCxnSpPr>
          <p:nvPr/>
        </p:nvCxnSpPr>
        <p:spPr>
          <a:xfrm>
            <a:off x="5585791" y="954706"/>
            <a:ext cx="0" cy="15355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9AF368-BD4D-446E-B896-5C8D1B44C58E}"/>
              </a:ext>
            </a:extLst>
          </p:cNvPr>
          <p:cNvCxnSpPr>
            <a:cxnSpLocks/>
          </p:cNvCxnSpPr>
          <p:nvPr/>
        </p:nvCxnSpPr>
        <p:spPr>
          <a:xfrm>
            <a:off x="7467600" y="979002"/>
            <a:ext cx="0" cy="15355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19">
            <a:extLst>
              <a:ext uri="{FF2B5EF4-FFF2-40B4-BE49-F238E27FC236}">
                <a16:creationId xmlns:a16="http://schemas.microsoft.com/office/drawing/2014/main" id="{6877BF60-D652-4A77-BAB5-BF9ADF862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927" y="1365801"/>
            <a:ext cx="13716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9" name="Oval 22">
            <a:extLst>
              <a:ext uri="{FF2B5EF4-FFF2-40B4-BE49-F238E27FC236}">
                <a16:creationId xmlns:a16="http://schemas.microsoft.com/office/drawing/2014/main" id="{BB2CE3CE-4834-48A7-B4AD-CF68643C2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927" y="1746801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A7AD60-80F8-489D-9BD3-3B2866DA915E}"/>
              </a:ext>
            </a:extLst>
          </p:cNvPr>
          <p:cNvSpPr txBox="1"/>
          <p:nvPr/>
        </p:nvSpPr>
        <p:spPr>
          <a:xfrm>
            <a:off x="6053616" y="1590296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endParaRPr lang="en-S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98F42-FD5A-45E6-BB57-EC1C49D97913}"/>
              </a:ext>
            </a:extLst>
          </p:cNvPr>
          <p:cNvSpPr txBox="1"/>
          <p:nvPr/>
        </p:nvSpPr>
        <p:spPr>
          <a:xfrm>
            <a:off x="6674127" y="16153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S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CBCB55-A0E8-4C58-9346-62DB5EACA95F}"/>
              </a:ext>
            </a:extLst>
          </p:cNvPr>
          <p:cNvSpPr txBox="1"/>
          <p:nvPr/>
        </p:nvSpPr>
        <p:spPr>
          <a:xfrm>
            <a:off x="7519636" y="163550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8BE674-5F4D-448D-9509-AFB3C8B50939}"/>
              </a:ext>
            </a:extLst>
          </p:cNvPr>
          <p:cNvSpPr txBox="1"/>
          <p:nvPr/>
        </p:nvSpPr>
        <p:spPr>
          <a:xfrm>
            <a:off x="5287094" y="168919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S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7DCC8-698B-41F1-96AA-924A01E996B7}"/>
              </a:ext>
            </a:extLst>
          </p:cNvPr>
          <p:cNvSpPr txBox="1"/>
          <p:nvPr/>
        </p:nvSpPr>
        <p:spPr>
          <a:xfrm>
            <a:off x="7519636" y="180777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endParaRPr lang="en-S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5AD08-94B3-40FD-BF42-78B698FA44FF}"/>
              </a:ext>
            </a:extLst>
          </p:cNvPr>
          <p:cNvSpPr txBox="1"/>
          <p:nvPr/>
        </p:nvSpPr>
        <p:spPr>
          <a:xfrm>
            <a:off x="5287094" y="186146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S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D43C93-4ADC-4D9D-948C-AE1D0E153203}"/>
              </a:ext>
            </a:extLst>
          </p:cNvPr>
          <p:cNvSpPr txBox="1"/>
          <p:nvPr/>
        </p:nvSpPr>
        <p:spPr>
          <a:xfrm>
            <a:off x="6145265" y="2127801"/>
            <a:ext cx="72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dirty="0"/>
              <a:t>&gt; 0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1B8C-A5A0-4C3E-A9C8-2DFD8FBB3878}"/>
                  </a:ext>
                </a:extLst>
              </p:cNvPr>
              <p:cNvSpPr/>
              <p:nvPr/>
            </p:nvSpPr>
            <p:spPr>
              <a:xfrm>
                <a:off x="421341" y="1699701"/>
                <a:ext cx="18510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r>
                  <a:rPr lang="en-SG" dirty="0"/>
                  <a:t> 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1B8C-A5A0-4C3E-A9C8-2DFD8FBB38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41" y="1699701"/>
                <a:ext cx="185102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4B8AB06-CAC1-41D3-A9F0-A63E762455E2}"/>
              </a:ext>
            </a:extLst>
          </p:cNvPr>
          <p:cNvSpPr txBox="1"/>
          <p:nvPr/>
        </p:nvSpPr>
        <p:spPr>
          <a:xfrm>
            <a:off x="421341" y="1174376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Restoring force + Applied force = </a:t>
            </a:r>
            <a:r>
              <a:rPr lang="en-US" i="1" dirty="0"/>
              <a:t>ma</a:t>
            </a:r>
            <a:endParaRPr lang="en-SG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A18754-1B58-4DAE-9070-83EDFD65C25F}"/>
                  </a:ext>
                </a:extLst>
              </p:cNvPr>
              <p:cNvSpPr txBox="1"/>
              <p:nvPr/>
            </p:nvSpPr>
            <p:spPr>
              <a:xfrm>
                <a:off x="457200" y="2970875"/>
                <a:ext cx="20682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𝐷𝐶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A18754-1B58-4DAE-9070-83EDFD65C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70875"/>
                <a:ext cx="2068259" cy="276999"/>
              </a:xfrm>
              <a:prstGeom prst="rect">
                <a:avLst/>
              </a:prstGeom>
              <a:blipFill>
                <a:blip r:embed="rId3"/>
                <a:stretch>
                  <a:fillRect l="-1770" r="-1475" b="-173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6A3BC3D-704C-4B4D-9C07-F85692D77FCC}"/>
              </a:ext>
            </a:extLst>
          </p:cNvPr>
          <p:cNvSpPr txBox="1"/>
          <p:nvPr/>
        </p:nvSpPr>
        <p:spPr>
          <a:xfrm>
            <a:off x="447035" y="2260885"/>
            <a:ext cx="18389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External voltage</a:t>
            </a:r>
            <a:endParaRPr lang="en-SG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5B96F-8655-40E8-AA48-9C9C865F915F}"/>
              </a:ext>
            </a:extLst>
          </p:cNvPr>
          <p:cNvSpPr txBox="1"/>
          <p:nvPr/>
        </p:nvSpPr>
        <p:spPr>
          <a:xfrm>
            <a:off x="2504435" y="2260885"/>
            <a:ext cx="684803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Light</a:t>
            </a:r>
            <a:endParaRPr lang="en-SG" dirty="0">
              <a:solidFill>
                <a:srgbClr val="0070C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198819-4F3E-493B-BB9C-C38AECEDB55C}"/>
              </a:ext>
            </a:extLst>
          </p:cNvPr>
          <p:cNvCxnSpPr>
            <a:cxnSpLocks/>
          </p:cNvCxnSpPr>
          <p:nvPr/>
        </p:nvCxnSpPr>
        <p:spPr>
          <a:xfrm flipH="1">
            <a:off x="1142999" y="2630217"/>
            <a:ext cx="223518" cy="3406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11E179-3477-487F-8781-7E55C47F967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2094153" y="2630217"/>
            <a:ext cx="752684" cy="36218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B0DC19A-6D3E-416C-ADF3-7CA4616CB6F6}"/>
                  </a:ext>
                </a:extLst>
              </p:cNvPr>
              <p:cNvSpPr txBox="1"/>
              <p:nvPr/>
            </p:nvSpPr>
            <p:spPr>
              <a:xfrm>
                <a:off x="469353" y="4156572"/>
                <a:ext cx="986424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𝐷𝐶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B0DC19A-6D3E-416C-ADF3-7CA4616C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53" y="4156572"/>
                <a:ext cx="986424" cy="51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79DDB10-89FC-4AB2-96EF-FAEF0784C677}"/>
                  </a:ext>
                </a:extLst>
              </p:cNvPr>
              <p:cNvSpPr txBox="1"/>
              <p:nvPr/>
            </p:nvSpPr>
            <p:spPr>
              <a:xfrm>
                <a:off x="1628803" y="4170000"/>
                <a:ext cx="1829219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SG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79DDB10-89FC-4AB2-96EF-FAEF0784C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03" y="4170000"/>
                <a:ext cx="1829219" cy="518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91623EB-854B-4577-A164-EC2F937835C0}"/>
              </a:ext>
            </a:extLst>
          </p:cNvPr>
          <p:cNvSpPr txBox="1"/>
          <p:nvPr/>
        </p:nvSpPr>
        <p:spPr>
          <a:xfrm>
            <a:off x="442553" y="349627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Solution:</a:t>
            </a:r>
            <a:endParaRPr lang="en-SG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422239-A594-4F9B-B218-F75202946FFE}"/>
                  </a:ext>
                </a:extLst>
              </p:cNvPr>
              <p:cNvSpPr txBox="1"/>
              <p:nvPr/>
            </p:nvSpPr>
            <p:spPr>
              <a:xfrm>
                <a:off x="487282" y="5314292"/>
                <a:ext cx="2273789" cy="954107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70C0"/>
                    </a:solidFill>
                  </a:rPr>
                  <a:t>Observation: </a:t>
                </a:r>
                <a:r>
                  <a:rPr lang="en-US" sz="1400" dirty="0">
                    <a:solidFill>
                      <a:srgbClr val="0070C0"/>
                    </a:solidFill>
                  </a:rPr>
                  <a:t>Refractive index does not 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</m:sSub>
                  </m:oMath>
                </a14:m>
                <a:r>
                  <a:rPr lang="en-SG" sz="1400" dirty="0">
                    <a:solidFill>
                      <a:srgbClr val="0070C0"/>
                    </a:solidFill>
                  </a:rPr>
                  <a:t>, but </a:t>
                </a:r>
                <a:r>
                  <a:rPr lang="en-SG" sz="1400" i="1" dirty="0">
                    <a:solidFill>
                      <a:srgbClr val="0070C0"/>
                    </a:solidFill>
                  </a:rPr>
                  <a:t>k</a:t>
                </a:r>
                <a:r>
                  <a:rPr lang="en-SG" sz="1400" dirty="0">
                    <a:solidFill>
                      <a:srgbClr val="0070C0"/>
                    </a:solidFill>
                  </a:rPr>
                  <a:t> may be direction-dependent.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422239-A594-4F9B-B218-F75202946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82" y="5314292"/>
                <a:ext cx="2273789" cy="954107"/>
              </a:xfrm>
              <a:prstGeom prst="rect">
                <a:avLst/>
              </a:prstGeom>
              <a:blipFill>
                <a:blip r:embed="rId6"/>
                <a:stretch>
                  <a:fillRect l="-533" t="-633" r="-267" b="-5063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E8CB8F-1742-4666-BC64-905B9EE1D7B8}"/>
              </a:ext>
            </a:extLst>
          </p:cNvPr>
          <p:cNvCxnSpPr>
            <a:cxnSpLocks/>
            <a:stCxn id="29" idx="0"/>
            <a:endCxn id="31" idx="2"/>
          </p:cNvCxnSpPr>
          <p:nvPr/>
        </p:nvCxnSpPr>
        <p:spPr>
          <a:xfrm flipV="1">
            <a:off x="1624177" y="4842314"/>
            <a:ext cx="668417" cy="47197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5F46C0-C839-4A33-93CD-32A677E22DB2}"/>
              </a:ext>
            </a:extLst>
          </p:cNvPr>
          <p:cNvSpPr/>
          <p:nvPr/>
        </p:nvSpPr>
        <p:spPr>
          <a:xfrm>
            <a:off x="1796836" y="4078907"/>
            <a:ext cx="991515" cy="76340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0BEDC5-61A3-4C96-BC3B-7374CD235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365" y="3092173"/>
            <a:ext cx="3747123" cy="25463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D554A74-8DF1-43B1-9D1F-334C97CE7DD8}"/>
              </a:ext>
            </a:extLst>
          </p:cNvPr>
          <p:cNvSpPr txBox="1"/>
          <p:nvPr/>
        </p:nvSpPr>
        <p:spPr>
          <a:xfrm>
            <a:off x="4965967" y="569970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 DC field just shifts the graph)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2360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31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770" name="Rectangle 2">
                <a:extLst>
                  <a:ext uri="{FF2B5EF4-FFF2-40B4-BE49-F238E27FC236}">
                    <a16:creationId xmlns:a16="http://schemas.microsoft.com/office/drawing/2014/main" id="{52152479-AD63-40DC-89B6-7FBE7FE8D8D6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457200" y="533400"/>
                <a:ext cx="8531225" cy="715963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/>
                  <a:t>Birefringence: </a:t>
                </a:r>
                <a:br>
                  <a:rPr lang="en-US" altLang="en-US" dirty="0"/>
                </a:br>
                <a:r>
                  <a:rPr lang="en-US" altLang="en-US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32770" name="Rectangle 2">
                <a:extLst>
                  <a:ext uri="{FF2B5EF4-FFF2-40B4-BE49-F238E27FC236}">
                    <a16:creationId xmlns:a16="http://schemas.microsoft.com/office/drawing/2014/main" id="{52152479-AD63-40DC-89B6-7FBE7FE8D8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533400"/>
                <a:ext cx="8531225" cy="715963"/>
              </a:xfrm>
              <a:blipFill>
                <a:blip r:embed="rId2"/>
                <a:stretch>
                  <a:fillRect l="-1787" t="-35897" b="-529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1" name="Text Box 4">
            <a:extLst>
              <a:ext uri="{FF2B5EF4-FFF2-40B4-BE49-F238E27FC236}">
                <a16:creationId xmlns:a16="http://schemas.microsoft.com/office/drawing/2014/main" id="{6CBAE45C-8A42-4010-8C0D-C9FAFBCD1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257800"/>
            <a:ext cx="60003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CALCITE </a:t>
            </a:r>
            <a:r>
              <a:rPr lang="en-US" altLang="en-US" sz="2800" dirty="0">
                <a:solidFill>
                  <a:schemeClr val="tx2"/>
                </a:solidFill>
              </a:rPr>
              <a:t>(n</a:t>
            </a:r>
            <a:r>
              <a:rPr lang="en-US" altLang="en-US" sz="2800" baseline="-25000" dirty="0">
                <a:solidFill>
                  <a:schemeClr val="tx2"/>
                </a:solidFill>
              </a:rPr>
              <a:t>o</a:t>
            </a:r>
            <a:r>
              <a:rPr lang="en-US" altLang="en-US" sz="2800" dirty="0">
                <a:solidFill>
                  <a:schemeClr val="tx2"/>
                </a:solidFill>
              </a:rPr>
              <a:t>=1.6584 and n</a:t>
            </a:r>
            <a:r>
              <a:rPr lang="en-US" altLang="en-US" sz="2800" baseline="-25000" dirty="0">
                <a:solidFill>
                  <a:schemeClr val="tx2"/>
                </a:solidFill>
              </a:rPr>
              <a:t>e</a:t>
            </a:r>
            <a:r>
              <a:rPr lang="en-US" altLang="en-US" sz="2800" dirty="0">
                <a:solidFill>
                  <a:schemeClr val="tx2"/>
                </a:solidFill>
              </a:rPr>
              <a:t>=1.4864)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8">
                <a:extLst>
                  <a:ext uri="{FF2B5EF4-FFF2-40B4-BE49-F238E27FC236}">
                    <a16:creationId xmlns:a16="http://schemas.microsoft.com/office/drawing/2014/main" id="{C9E2A6C2-1DA8-48C0-AD43-DEE41B77608D}"/>
                  </a:ext>
                </a:extLst>
              </p:cNvPr>
              <p:cNvSpPr txBox="1"/>
              <p:nvPr/>
            </p:nvSpPr>
            <p:spPr bwMode="auto">
              <a:xfrm>
                <a:off x="4139266" y="533400"/>
                <a:ext cx="4035425" cy="137636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SG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SG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SG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SG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SG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SG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SG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SG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SG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6" name="Object 8">
                <a:extLst>
                  <a:ext uri="{FF2B5EF4-FFF2-40B4-BE49-F238E27FC236}">
                    <a16:creationId xmlns:a16="http://schemas.microsoft.com/office/drawing/2014/main" id="{C9E2A6C2-1DA8-48C0-AD43-DEE41B776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266" y="533400"/>
                <a:ext cx="4035425" cy="13763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3EE5967-D8FC-473C-9788-96823C0CB7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b="37130"/>
          <a:stretch/>
        </p:blipFill>
        <p:spPr>
          <a:xfrm>
            <a:off x="1600200" y="1714500"/>
            <a:ext cx="5797168" cy="323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25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CCB5-4C93-4C2B-9B25-6833E265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movement and refractive index</a:t>
            </a:r>
            <a:endParaRPr lang="en-S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FC77CD-8F3D-4508-85FD-D0E3106D7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375" y="3462658"/>
            <a:ext cx="3380429" cy="27740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03B3EA-3F18-4832-BE9B-343055DEAF1A}"/>
              </a:ext>
            </a:extLst>
          </p:cNvPr>
          <p:cNvSpPr txBox="1"/>
          <p:nvPr/>
        </p:nvSpPr>
        <p:spPr>
          <a:xfrm>
            <a:off x="5125560" y="1323429"/>
            <a:ext cx="3191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Refractive index depends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atomic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density of dipoles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74AC52-9CDB-4296-85FA-D12B2C6FE507}"/>
              </a:ext>
            </a:extLst>
          </p:cNvPr>
          <p:cNvSpPr txBox="1"/>
          <p:nvPr/>
        </p:nvSpPr>
        <p:spPr>
          <a:xfrm>
            <a:off x="417820" y="6352401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“Lorentz Oscillator Model”</a:t>
            </a:r>
            <a:endParaRPr lang="en-SG" sz="1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F76C9C0-E92E-4994-AD5D-150D7C3B891A}"/>
              </a:ext>
            </a:extLst>
          </p:cNvPr>
          <p:cNvCxnSpPr/>
          <p:nvPr/>
        </p:nvCxnSpPr>
        <p:spPr>
          <a:xfrm flipH="1" flipV="1">
            <a:off x="7798343" y="4654942"/>
            <a:ext cx="675564" cy="1524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A4F77-A18D-4DD2-967E-F9BE9A875A67}"/>
              </a:ext>
            </a:extLst>
          </p:cNvPr>
          <p:cNvSpPr txBox="1"/>
          <p:nvPr/>
        </p:nvSpPr>
        <p:spPr>
          <a:xfrm rot="715058">
            <a:off x="8150377" y="4314848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nonlinear</a:t>
            </a:r>
          </a:p>
          <a:p>
            <a:r>
              <a:rPr lang="en-US" sz="1400" dirty="0">
                <a:solidFill>
                  <a:srgbClr val="00B0F0"/>
                </a:solidFill>
              </a:rPr>
              <a:t>optics</a:t>
            </a:r>
            <a:endParaRPr lang="en-SG" sz="1400" dirty="0">
              <a:solidFill>
                <a:srgbClr val="00B0F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0B573E-9A70-4D74-9FC3-2BADC5983E11}"/>
              </a:ext>
            </a:extLst>
          </p:cNvPr>
          <p:cNvCxnSpPr/>
          <p:nvPr/>
        </p:nvCxnSpPr>
        <p:spPr>
          <a:xfrm flipH="1" flipV="1">
            <a:off x="7635707" y="5720647"/>
            <a:ext cx="675564" cy="152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CE8B9B9-D3C4-4A7D-87E8-DCD7B41CCA4C}"/>
              </a:ext>
            </a:extLst>
          </p:cNvPr>
          <p:cNvSpPr txBox="1"/>
          <p:nvPr/>
        </p:nvSpPr>
        <p:spPr>
          <a:xfrm rot="715058">
            <a:off x="8121591" y="5380553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linear</a:t>
            </a:r>
          </a:p>
          <a:p>
            <a:r>
              <a:rPr lang="en-US" sz="1400" dirty="0">
                <a:solidFill>
                  <a:srgbClr val="FF0000"/>
                </a:solidFill>
              </a:rPr>
              <a:t>optics</a:t>
            </a:r>
            <a:endParaRPr lang="en-SG" sz="14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4917F-7B24-4EF7-A49B-5A8FC4EA6A4A}"/>
              </a:ext>
            </a:extLst>
          </p:cNvPr>
          <p:cNvSpPr txBox="1"/>
          <p:nvPr/>
        </p:nvSpPr>
        <p:spPr>
          <a:xfrm>
            <a:off x="5109836" y="2456377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Light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DC field strength</a:t>
            </a:r>
            <a:endParaRPr lang="en-S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C257CF9-E725-4088-9EA9-1E1BFCAB9758}"/>
                  </a:ext>
                </a:extLst>
              </p:cNvPr>
              <p:cNvSpPr txBox="1"/>
              <p:nvPr/>
            </p:nvSpPr>
            <p:spPr>
              <a:xfrm>
                <a:off x="398285" y="5103397"/>
                <a:ext cx="2839111" cy="6241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−(</m:t>
                                  </m:r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C257CF9-E725-4088-9EA9-1E1BFCAB9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85" y="5103397"/>
                <a:ext cx="2839111" cy="6241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3D361DF-8661-4AA7-A8DD-277BCA58CCFD}"/>
                  </a:ext>
                </a:extLst>
              </p:cNvPr>
              <p:cNvSpPr txBox="1"/>
              <p:nvPr/>
            </p:nvSpPr>
            <p:spPr>
              <a:xfrm>
                <a:off x="3276600" y="5102338"/>
                <a:ext cx="1415837" cy="903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SG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SG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SG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SG" dirty="0"/>
              </a:p>
              <a:p>
                <a14:m>
                  <m:oMath xmlns:m="http://schemas.openxmlformats.org/officeDocument/2006/math">
                    <m:r>
                      <a:rPr lang="en-SG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SG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SG" dirty="0"/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3D361DF-8661-4AA7-A8DD-277BCA58C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5102338"/>
                <a:ext cx="1415837" cy="903261"/>
              </a:xfrm>
              <a:prstGeom prst="rect">
                <a:avLst/>
              </a:prstGeom>
              <a:blipFill>
                <a:blip r:embed="rId4"/>
                <a:stretch>
                  <a:fillRect l="-3879" b="-270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BB21B56-D92A-46EC-98E5-D24E654BBE0B}"/>
                  </a:ext>
                </a:extLst>
              </p:cNvPr>
              <p:cNvSpPr/>
              <p:nvPr/>
            </p:nvSpPr>
            <p:spPr>
              <a:xfrm>
                <a:off x="421341" y="1699701"/>
                <a:ext cx="18510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r>
                  <a:rPr lang="en-SG" dirty="0"/>
                  <a:t> </a:t>
                </a: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BB21B56-D92A-46EC-98E5-D24E654BBE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41" y="1699701"/>
                <a:ext cx="185102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FB3F4E25-AFAC-422C-8BA2-6A43634B26FD}"/>
              </a:ext>
            </a:extLst>
          </p:cNvPr>
          <p:cNvSpPr txBox="1"/>
          <p:nvPr/>
        </p:nvSpPr>
        <p:spPr>
          <a:xfrm>
            <a:off x="421341" y="1174376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Restoring force + Applied force = </a:t>
            </a:r>
            <a:r>
              <a:rPr lang="en-US" i="1" dirty="0"/>
              <a:t>ma</a:t>
            </a:r>
            <a:endParaRPr lang="en-SG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A1AF2C3-8294-4041-964C-AEEAA0B4C9AD}"/>
                  </a:ext>
                </a:extLst>
              </p:cNvPr>
              <p:cNvSpPr txBox="1"/>
              <p:nvPr/>
            </p:nvSpPr>
            <p:spPr>
              <a:xfrm>
                <a:off x="457200" y="2970875"/>
                <a:ext cx="2068259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𝐷𝐶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SG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A1AF2C3-8294-4041-964C-AEEAA0B4C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70875"/>
                <a:ext cx="2068259" cy="276999"/>
              </a:xfrm>
              <a:prstGeom prst="rect">
                <a:avLst/>
              </a:prstGeom>
              <a:blipFill>
                <a:blip r:embed="rId6"/>
                <a:stretch>
                  <a:fillRect l="-1466" r="-1173" b="-1458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8A6C9FA8-58FF-4BBE-97F3-C92440140190}"/>
              </a:ext>
            </a:extLst>
          </p:cNvPr>
          <p:cNvSpPr txBox="1"/>
          <p:nvPr/>
        </p:nvSpPr>
        <p:spPr>
          <a:xfrm>
            <a:off x="447035" y="2260885"/>
            <a:ext cx="18389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External voltage</a:t>
            </a:r>
            <a:endParaRPr lang="en-SG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57821D-642C-4642-A76B-22D194A64C45}"/>
              </a:ext>
            </a:extLst>
          </p:cNvPr>
          <p:cNvSpPr txBox="1"/>
          <p:nvPr/>
        </p:nvSpPr>
        <p:spPr>
          <a:xfrm>
            <a:off x="2504435" y="2260885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Light</a:t>
            </a:r>
            <a:endParaRPr lang="en-SG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0BBA3C-9CE4-488B-A1A8-8685B1AF2374}"/>
              </a:ext>
            </a:extLst>
          </p:cNvPr>
          <p:cNvCxnSpPr>
            <a:cxnSpLocks/>
          </p:cNvCxnSpPr>
          <p:nvPr/>
        </p:nvCxnSpPr>
        <p:spPr>
          <a:xfrm flipH="1">
            <a:off x="1142999" y="2630217"/>
            <a:ext cx="223518" cy="3406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E05C237-319F-457F-BDE0-DAE9E7993D5D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2094153" y="2630217"/>
            <a:ext cx="752684" cy="3621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0D816EA-1EA7-4729-8891-25FD45102E3D}"/>
                  </a:ext>
                </a:extLst>
              </p:cNvPr>
              <p:cNvSpPr txBox="1"/>
              <p:nvPr/>
            </p:nvSpPr>
            <p:spPr>
              <a:xfrm>
                <a:off x="469353" y="4156572"/>
                <a:ext cx="986424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𝐷𝐶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0D816EA-1EA7-4729-8891-25FD45102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53" y="4156572"/>
                <a:ext cx="986424" cy="5185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244570E-68A2-4DD7-9A59-83250C3A1215}"/>
                  </a:ext>
                </a:extLst>
              </p:cNvPr>
              <p:cNvSpPr txBox="1"/>
              <p:nvPr/>
            </p:nvSpPr>
            <p:spPr>
              <a:xfrm>
                <a:off x="1628803" y="4170000"/>
                <a:ext cx="1829219" cy="518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SG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244570E-68A2-4DD7-9A59-83250C3A1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03" y="4170000"/>
                <a:ext cx="1829219" cy="5185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C7A61525-CCC0-4E8E-B284-465132FE1006}"/>
              </a:ext>
            </a:extLst>
          </p:cNvPr>
          <p:cNvSpPr txBox="1"/>
          <p:nvPr/>
        </p:nvSpPr>
        <p:spPr>
          <a:xfrm>
            <a:off x="442553" y="349627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Solution:</a:t>
            </a:r>
            <a:endParaRPr lang="en-SG" u="sng" dirty="0"/>
          </a:p>
        </p:txBody>
      </p:sp>
      <p:sp>
        <p:nvSpPr>
          <p:cNvPr id="67" name="Arrow: U-Turn 66">
            <a:extLst>
              <a:ext uri="{FF2B5EF4-FFF2-40B4-BE49-F238E27FC236}">
                <a16:creationId xmlns:a16="http://schemas.microsoft.com/office/drawing/2014/main" id="{CF48984F-09D4-4A96-B676-B93F8C589DB4}"/>
              </a:ext>
            </a:extLst>
          </p:cNvPr>
          <p:cNvSpPr/>
          <p:nvPr/>
        </p:nvSpPr>
        <p:spPr>
          <a:xfrm rot="5400000" flipV="1">
            <a:off x="-1562699" y="3481147"/>
            <a:ext cx="3657599" cy="352907"/>
          </a:xfrm>
          <a:prstGeom prst="uturnArrow">
            <a:avLst>
              <a:gd name="adj1" fmla="val 23623"/>
              <a:gd name="adj2" fmla="val 25000"/>
              <a:gd name="adj3" fmla="val 26037"/>
              <a:gd name="adj4" fmla="val 43750"/>
              <a:gd name="adj5" fmla="val 97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7F437D-E97C-4B99-B124-6209658B2CC7}"/>
                  </a:ext>
                </a:extLst>
              </p:cNvPr>
              <p:cNvSpPr txBox="1"/>
              <p:nvPr/>
            </p:nvSpPr>
            <p:spPr>
              <a:xfrm>
                <a:off x="3276600" y="6087780"/>
                <a:ext cx="797591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7F437D-E97C-4B99-B124-6209658B2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6087780"/>
                <a:ext cx="797591" cy="5241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8" grpId="0"/>
      <p:bldP spid="18" grpId="0"/>
      <p:bldP spid="30" grpId="0"/>
      <p:bldP spid="31" grpId="0"/>
      <p:bldP spid="32" grpId="0"/>
      <p:bldP spid="67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F53C2-7637-4D54-921C-73D5B293D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Electrically changing the refractive index </a:t>
            </a:r>
            <a:endParaRPr lang="en-SG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E49E9-58CB-4CCD-B640-A3544E31A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38200"/>
            <a:ext cx="8229600" cy="4525963"/>
          </a:xfrm>
        </p:spPr>
        <p:txBody>
          <a:bodyPr/>
          <a:lstStyle/>
          <a:p>
            <a:r>
              <a:rPr lang="en-US" dirty="0"/>
              <a:t>Thermo-optically</a:t>
            </a:r>
          </a:p>
          <a:p>
            <a:pPr lvl="1"/>
            <a:r>
              <a:rPr lang="en-US" dirty="0"/>
              <a:t>In silicon, the change is of index near room temperature is </a:t>
            </a:r>
            <a:r>
              <a:rPr lang="en-SG" dirty="0"/>
              <a:t>1.86 × 10</a:t>
            </a:r>
            <a:r>
              <a:rPr lang="en-SG" baseline="30000" dirty="0"/>
              <a:t>-4 </a:t>
            </a:r>
            <a:r>
              <a:rPr lang="en-SG" dirty="0"/>
              <a:t>/K</a:t>
            </a:r>
          </a:p>
          <a:p>
            <a:pPr lvl="1"/>
            <a:endParaRPr lang="en-SG" dirty="0"/>
          </a:p>
          <a:p>
            <a:pPr marL="457200" lvl="1" indent="0">
              <a:buNone/>
            </a:pPr>
            <a:endParaRPr lang="en-SG" dirty="0"/>
          </a:p>
          <a:p>
            <a:pPr lvl="1"/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BDAF6-C6BD-4ED9-95E7-46E68E3E5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1642447"/>
            <a:ext cx="6829425" cy="666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BB98D-018F-4A9E-8E03-0352D9788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145"/>
          <a:stretch/>
        </p:blipFill>
        <p:spPr>
          <a:xfrm>
            <a:off x="1295400" y="3725159"/>
            <a:ext cx="5244545" cy="358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2C1883-CAAD-4EEA-A234-05AD3996E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145"/>
          <a:stretch/>
        </p:blipFill>
        <p:spPr>
          <a:xfrm>
            <a:off x="990600" y="4049821"/>
            <a:ext cx="5244545" cy="358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469A3E-08FD-407C-860A-66D6C1453C3C}"/>
              </a:ext>
            </a:extLst>
          </p:cNvPr>
          <p:cNvSpPr/>
          <p:nvPr/>
        </p:nvSpPr>
        <p:spPr>
          <a:xfrm>
            <a:off x="488575" y="2387003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Carrier injection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SG" dirty="0"/>
              <a:t>n silicon, for light at 1.55 </a:t>
            </a:r>
            <a:r>
              <a:rPr lang="en-SG" dirty="0">
                <a:sym typeface="Symbol" panose="05050102010706020507" pitchFamily="18" charset="2"/>
              </a:rPr>
              <a:t>m wavelength, if N</a:t>
            </a:r>
            <a:r>
              <a:rPr lang="en-SG" baseline="-25000" dirty="0">
                <a:sym typeface="Symbol" panose="05050102010706020507" pitchFamily="18" charset="2"/>
              </a:rPr>
              <a:t>e</a:t>
            </a:r>
            <a:r>
              <a:rPr lang="en-SG" dirty="0">
                <a:sym typeface="Symbol" panose="05050102010706020507" pitchFamily="18" charset="2"/>
              </a:rPr>
              <a:t>=N</a:t>
            </a:r>
            <a:r>
              <a:rPr lang="en-SG" baseline="-25000" dirty="0">
                <a:sym typeface="Symbol" panose="05050102010706020507" pitchFamily="18" charset="2"/>
              </a:rPr>
              <a:t>h</a:t>
            </a:r>
            <a:r>
              <a:rPr lang="en-SG" dirty="0">
                <a:sym typeface="Symbol" panose="05050102010706020507" pitchFamily="18" charset="2"/>
              </a:rPr>
              <a:t>=10</a:t>
            </a:r>
            <a:r>
              <a:rPr lang="en-SG" baseline="30000" dirty="0">
                <a:sym typeface="Symbol" panose="05050102010706020507" pitchFamily="18" charset="2"/>
              </a:rPr>
              <a:t>18</a:t>
            </a:r>
            <a:r>
              <a:rPr lang="en-SG" dirty="0">
                <a:sym typeface="Symbol" panose="05050102010706020507" pitchFamily="18" charset="2"/>
              </a:rPr>
              <a:t> cm</a:t>
            </a:r>
            <a:r>
              <a:rPr lang="en-SG" baseline="30000" dirty="0">
                <a:sym typeface="Symbol" panose="05050102010706020507" pitchFamily="18" charset="2"/>
              </a:rPr>
              <a:t>-3</a:t>
            </a:r>
            <a:r>
              <a:rPr lang="en-SG" dirty="0">
                <a:sym typeface="Symbol" panose="05050102010706020507" pitchFamily="18" charset="2"/>
              </a:rPr>
              <a:t>, then </a:t>
            </a:r>
            <a:r>
              <a:rPr lang="en-US" dirty="0" err="1"/>
              <a:t>Δn</a:t>
            </a:r>
            <a:r>
              <a:rPr lang="en-US" dirty="0"/>
              <a:t> = -1.1</a:t>
            </a:r>
            <a:r>
              <a:rPr lang="en-SG" dirty="0"/>
              <a:t> × </a:t>
            </a:r>
            <a:r>
              <a:rPr lang="en-US" dirty="0"/>
              <a:t>10</a:t>
            </a:r>
            <a:r>
              <a:rPr lang="en-US" baseline="30000" dirty="0"/>
              <a:t>-3</a:t>
            </a:r>
            <a:r>
              <a:rPr lang="en-US" dirty="0"/>
              <a:t> and </a:t>
            </a:r>
            <a:r>
              <a:rPr lang="en-US" dirty="0">
                <a:sym typeface="Symbol" panose="05050102010706020507" pitchFamily="18" charset="2"/>
              </a:rPr>
              <a:t> = </a:t>
            </a:r>
            <a:r>
              <a:rPr lang="en-US" dirty="0"/>
              <a:t>14.5 cm</a:t>
            </a:r>
            <a:r>
              <a:rPr lang="en-US" baseline="30000" dirty="0"/>
              <a:t>-1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Optical loss is impossible to eliminate.</a:t>
            </a:r>
            <a:endParaRPr lang="en-S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A6EDC1-8379-4D37-AA03-E0E6FCBA8E33}"/>
              </a:ext>
            </a:extLst>
          </p:cNvPr>
          <p:cNvSpPr/>
          <p:nvPr/>
        </p:nvSpPr>
        <p:spPr>
          <a:xfrm>
            <a:off x="488576" y="4460648"/>
            <a:ext cx="8198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</a:t>
            </a:r>
            <a:r>
              <a:rPr lang="en-SG" dirty="0"/>
              <a:t>err effect (apply a voltage)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SG" dirty="0"/>
              <a:t>n silicon, </a:t>
            </a:r>
            <a:r>
              <a:rPr lang="en-US" dirty="0" err="1"/>
              <a:t>Δn</a:t>
            </a:r>
            <a:r>
              <a:rPr lang="en-US" dirty="0"/>
              <a:t> = 10</a:t>
            </a:r>
            <a:r>
              <a:rPr lang="en-US" baseline="30000" dirty="0"/>
              <a:t>-4</a:t>
            </a:r>
            <a:r>
              <a:rPr lang="en-US" dirty="0"/>
              <a:t> at a field of 1000 kV/cm = 100 V/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m</a:t>
            </a:r>
            <a:endParaRPr lang="en-S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B9F52-4066-48E7-8903-AAA0351BA3AA}"/>
              </a:ext>
            </a:extLst>
          </p:cNvPr>
          <p:cNvSpPr/>
          <p:nvPr/>
        </p:nvSpPr>
        <p:spPr>
          <a:xfrm>
            <a:off x="488576" y="5215553"/>
            <a:ext cx="81982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Pockels</a:t>
            </a:r>
            <a:r>
              <a:rPr lang="en-US" dirty="0"/>
              <a:t> effect (apply a voltage to a nonlinear material)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 available in silicon or any other centrosymmetric crystal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 lithium </a:t>
            </a:r>
            <a:r>
              <a:rPr lang="en-US" dirty="0" err="1"/>
              <a:t>niobate</a:t>
            </a:r>
            <a:r>
              <a:rPr lang="en-US" dirty="0"/>
              <a:t>, </a:t>
            </a:r>
            <a:r>
              <a:rPr lang="en-US" dirty="0" err="1"/>
              <a:t>Δn</a:t>
            </a:r>
            <a:r>
              <a:rPr lang="en-US" dirty="0"/>
              <a:t> = 10</a:t>
            </a:r>
            <a:r>
              <a:rPr lang="en-US" baseline="30000" dirty="0"/>
              <a:t>-4</a:t>
            </a:r>
            <a:r>
              <a:rPr lang="en-US" dirty="0"/>
              <a:t> at a field of 6.3 V/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m = 62.6 kV/cm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(63 V/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m is needed to get a </a:t>
            </a:r>
            <a:r>
              <a:rPr lang="en-US" dirty="0" err="1"/>
              <a:t>Δn</a:t>
            </a:r>
            <a:r>
              <a:rPr lang="en-US" dirty="0"/>
              <a:t> = 10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It’s fast.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265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47303-6835-4A0B-BA0D-4E75BB131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realistic potential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56E6E-FF10-4144-A966-3EDF55052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4" b="12619"/>
          <a:stretch/>
        </p:blipFill>
        <p:spPr>
          <a:xfrm>
            <a:off x="681634" y="1823562"/>
            <a:ext cx="3109338" cy="104580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E8E6AB-6581-47B5-898F-0601FAE600DE}"/>
              </a:ext>
            </a:extLst>
          </p:cNvPr>
          <p:cNvCxnSpPr>
            <a:cxnSpLocks/>
          </p:cNvCxnSpPr>
          <p:nvPr/>
        </p:nvCxnSpPr>
        <p:spPr>
          <a:xfrm>
            <a:off x="4599691" y="940832"/>
            <a:ext cx="0" cy="5400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042D35-F964-4A47-8BE6-3B1B1DFA571A}"/>
              </a:ext>
            </a:extLst>
          </p:cNvPr>
          <p:cNvSpPr txBox="1"/>
          <p:nvPr/>
        </p:nvSpPr>
        <p:spPr>
          <a:xfrm>
            <a:off x="1477121" y="123691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Linear model</a:t>
            </a:r>
            <a:endParaRPr lang="en-SG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3AD49-559E-444B-ABE9-B2D777EB437A}"/>
              </a:ext>
            </a:extLst>
          </p:cNvPr>
          <p:cNvSpPr txBox="1"/>
          <p:nvPr/>
        </p:nvSpPr>
        <p:spPr>
          <a:xfrm>
            <a:off x="5975122" y="5715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Orbital model</a:t>
            </a:r>
            <a:endParaRPr lang="en-SG" u="sn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B0D2AB-9103-43B5-B6C0-151381FF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8" y="3086682"/>
            <a:ext cx="3380429" cy="2774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01E596-8BFD-4715-868D-9C06C7A68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54"/>
          <a:stretch/>
        </p:blipFill>
        <p:spPr>
          <a:xfrm>
            <a:off x="5137610" y="3407917"/>
            <a:ext cx="3222006" cy="2559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464997-3E1B-41E7-B032-B83F95E3C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523" y="1012526"/>
            <a:ext cx="2331197" cy="22595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A12A1D-C5B4-4703-8A37-26CDD0A5DC9E}"/>
              </a:ext>
            </a:extLst>
          </p:cNvPr>
          <p:cNvSpPr txBox="1"/>
          <p:nvPr/>
        </p:nvSpPr>
        <p:spPr>
          <a:xfrm rot="4055240">
            <a:off x="5721527" y="4457052"/>
            <a:ext cx="123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Towards proton</a:t>
            </a:r>
            <a:endParaRPr lang="en-SG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10FDA4-09FF-41B4-A0C1-C9E78F43C837}"/>
              </a:ext>
            </a:extLst>
          </p:cNvPr>
          <p:cNvSpPr txBox="1"/>
          <p:nvPr/>
        </p:nvSpPr>
        <p:spPr>
          <a:xfrm rot="20662992">
            <a:off x="8018357" y="5138566"/>
            <a:ext cx="908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Away from</a:t>
            </a:r>
          </a:p>
          <a:p>
            <a:r>
              <a:rPr lang="en-US" sz="1200" dirty="0"/>
              <a:t>proton</a:t>
            </a:r>
            <a:endParaRPr lang="en-SG" sz="1200" dirty="0"/>
          </a:p>
        </p:txBody>
      </p:sp>
    </p:spTree>
    <p:extLst>
      <p:ext uri="{BB962C8B-B14F-4D97-AF65-F5344CB8AC3E}">
        <p14:creationId xmlns:p14="http://schemas.microsoft.com/office/powerpoint/2010/main" val="6161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5822E6B-6B0A-4C37-9542-2980DE363B06}"/>
              </a:ext>
            </a:extLst>
          </p:cNvPr>
          <p:cNvSpPr txBox="1">
            <a:spLocks/>
          </p:cNvSpPr>
          <p:nvPr/>
        </p:nvSpPr>
        <p:spPr bwMode="auto">
          <a:xfrm>
            <a:off x="198748" y="0"/>
            <a:ext cx="848805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kern="0" dirty="0"/>
              <a:t>Temperature dependence of lattice constants in LN</a:t>
            </a:r>
            <a:endParaRPr lang="en-SG" sz="28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E58752-006C-444B-8072-BC623829E421}"/>
              </a:ext>
            </a:extLst>
          </p:cNvPr>
          <p:cNvSpPr txBox="1"/>
          <p:nvPr/>
        </p:nvSpPr>
        <p:spPr>
          <a:xfrm>
            <a:off x="129443" y="5265038"/>
            <a:ext cx="766985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/>
              <a:t>References, compiled by Minghao Shang, Ph.D. student</a:t>
            </a:r>
          </a:p>
          <a:p>
            <a:r>
              <a:rPr lang="en-US" altLang="zh-CN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Journal of Physics and Chemistry of Solids, 1966, 27(6-7): 1019-1026.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100" dirty="0"/>
              <a:t>[2] IEEE International Conference on Oxide Materials for Electronic Engineering (OMEE). IEEE, 2012: 147-148.</a:t>
            </a:r>
            <a:endParaRPr lang="zh-CN" altLang="en-US" sz="1100" dirty="0"/>
          </a:p>
          <a:p>
            <a:r>
              <a:rPr lang="en-US" altLang="zh-CN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 Journal of Crystal Growth, 1976, 33(1): 199-202.</a:t>
            </a:r>
          </a:p>
          <a:p>
            <a:r>
              <a:rPr lang="en-US" altLang="zh-CN" sz="1100" dirty="0"/>
              <a:t>[4] Materials, 2022, 15(13): 4716.</a:t>
            </a:r>
          </a:p>
          <a:p>
            <a:r>
              <a:rPr lang="en-US" altLang="zh-CN" sz="1100" dirty="0"/>
              <a:t>[5] L. Moretti et al., “Temperature dependence of the thermo-optic coefficient of lithium </a:t>
            </a:r>
            <a:r>
              <a:rPr lang="en-US" altLang="zh-CN" sz="1100" dirty="0" err="1"/>
              <a:t>niobate</a:t>
            </a:r>
            <a:r>
              <a:rPr lang="en-US" altLang="zh-CN" sz="1100" dirty="0"/>
              <a:t>, from 300 to 515 K in the </a:t>
            </a:r>
          </a:p>
          <a:p>
            <a:r>
              <a:rPr lang="en-US" altLang="zh-CN" sz="1100" dirty="0"/>
              <a:t>     visible and infrared regions,” J. Appl. Phys. 98(3), 036101 (2005).</a:t>
            </a:r>
            <a:endParaRPr lang="zh-CN" altLang="en-US" sz="1100" dirty="0"/>
          </a:p>
          <a:p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sz="1100" dirty="0"/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5CDB77B-C68F-4824-A1FF-D4D2161D9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8" y="1524982"/>
            <a:ext cx="4429380" cy="3446719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A6423B26-7C35-493F-9F78-E936DE9DD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514" y="1524982"/>
            <a:ext cx="4153738" cy="3446719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E7F5AF4-0AAE-4ACC-B734-F4782EA6D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E4C9ED-0312-4261-AC34-7ECCC1F73A0C}"/>
                  </a:ext>
                </a:extLst>
              </p:cNvPr>
              <p:cNvSpPr txBox="1"/>
              <p:nvPr/>
            </p:nvSpPr>
            <p:spPr>
              <a:xfrm>
                <a:off x="6191787" y="1710985"/>
                <a:ext cx="45275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SG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E4C9ED-0312-4261-AC34-7ECCC1F73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787" y="1710985"/>
                <a:ext cx="452753" cy="215444"/>
              </a:xfrm>
              <a:prstGeom prst="rect">
                <a:avLst/>
              </a:prstGeom>
              <a:blipFill>
                <a:blip r:embed="rId4"/>
                <a:stretch>
                  <a:fillRect l="-8108" r="-2703" b="-3428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224165-52EE-4C3B-84B8-F6AF831271BB}"/>
                  </a:ext>
                </a:extLst>
              </p:cNvPr>
              <p:cNvSpPr txBox="1"/>
              <p:nvPr/>
            </p:nvSpPr>
            <p:spPr>
              <a:xfrm>
                <a:off x="1180916" y="1088011"/>
                <a:ext cx="1296444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SG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SG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SG" sz="1400">
                          <a:latin typeface="Cambria Math" panose="02040503050406030204" pitchFamily="18" charset="0"/>
                        </a:rPr>
                        <m:t> ×</m:t>
                      </m:r>
                      <m:sSup>
                        <m:sSup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SG" sz="14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SG" sz="140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SG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224165-52EE-4C3B-84B8-F6AF83127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916" y="1088011"/>
                <a:ext cx="1296444" cy="403316"/>
              </a:xfrm>
              <a:prstGeom prst="rect">
                <a:avLst/>
              </a:prstGeom>
              <a:blipFill>
                <a:blip r:embed="rId5"/>
                <a:stretch>
                  <a:fillRect l="-2358" r="-472" b="-1194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4F1A3B-C9C8-4AC9-A44C-91C6EFC7E008}"/>
                  </a:ext>
                </a:extLst>
              </p:cNvPr>
              <p:cNvSpPr txBox="1"/>
              <p:nvPr/>
            </p:nvSpPr>
            <p:spPr>
              <a:xfrm>
                <a:off x="6191787" y="1947444"/>
                <a:ext cx="42338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SG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4F1A3B-C9C8-4AC9-A44C-91C6EFC7E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787" y="1947444"/>
                <a:ext cx="423386" cy="215444"/>
              </a:xfrm>
              <a:prstGeom prst="rect">
                <a:avLst/>
              </a:prstGeom>
              <a:blipFill>
                <a:blip r:embed="rId6"/>
                <a:stretch>
                  <a:fillRect l="-8696" r="-2899" b="-3333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B57E84-5E0B-4093-AB3B-03330A80B91B}"/>
                  </a:ext>
                </a:extLst>
              </p:cNvPr>
              <p:cNvSpPr txBox="1"/>
              <p:nvPr/>
            </p:nvSpPr>
            <p:spPr>
              <a:xfrm>
                <a:off x="2260525" y="3920381"/>
                <a:ext cx="1478097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SG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SG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2.5</m:t>
                      </m:r>
                      <m:r>
                        <a:rPr lang="en-SG" sz="1400">
                          <a:latin typeface="Cambria Math" panose="02040503050406030204" pitchFamily="18" charset="0"/>
                        </a:rPr>
                        <m:t> ×</m:t>
                      </m:r>
                      <m:sSup>
                        <m:sSup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SG" sz="14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SG" sz="140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SG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B57E84-5E0B-4093-AB3B-03330A80B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525" y="3920381"/>
                <a:ext cx="1478097" cy="403316"/>
              </a:xfrm>
              <a:prstGeom prst="rect">
                <a:avLst/>
              </a:prstGeom>
              <a:blipFill>
                <a:blip r:embed="rId7"/>
                <a:stretch>
                  <a:fillRect l="-2066" r="-413" b="-1363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9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D110E-918B-4B3F-8038-68EAD8DA14C7}"/>
                  </a:ext>
                </a:extLst>
              </p:cNvPr>
              <p:cNvSpPr txBox="1"/>
              <p:nvPr/>
            </p:nvSpPr>
            <p:spPr>
              <a:xfrm>
                <a:off x="3655787" y="2516195"/>
                <a:ext cx="152785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SG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SG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D110E-918B-4B3F-8038-68EAD8DA1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787" y="2516195"/>
                <a:ext cx="1527854" cy="5186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599EE31-7400-41A4-8743-7D36A5A78A3C}"/>
              </a:ext>
            </a:extLst>
          </p:cNvPr>
          <p:cNvSpPr txBox="1"/>
          <p:nvPr/>
        </p:nvSpPr>
        <p:spPr>
          <a:xfrm>
            <a:off x="762000" y="315408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Solution</a:t>
            </a:r>
            <a:endParaRPr lang="en-SG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3EDA88-1562-4155-9848-6A7470D442C9}"/>
                  </a:ext>
                </a:extLst>
              </p:cNvPr>
              <p:cNvSpPr txBox="1"/>
              <p:nvPr/>
            </p:nvSpPr>
            <p:spPr>
              <a:xfrm>
                <a:off x="771907" y="3960065"/>
                <a:ext cx="1262140" cy="4481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3EDA88-1562-4155-9848-6A7470D44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07" y="3960065"/>
                <a:ext cx="1262140" cy="4481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CF89C-90CF-4F7F-965B-AA4DA37D40FA}"/>
                  </a:ext>
                </a:extLst>
              </p:cNvPr>
              <p:cNvSpPr txBox="1"/>
              <p:nvPr/>
            </p:nvSpPr>
            <p:spPr>
              <a:xfrm>
                <a:off x="766482" y="4981754"/>
                <a:ext cx="1312346" cy="459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CF89C-90CF-4F7F-965B-AA4DA37D4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82" y="4981754"/>
                <a:ext cx="1312346" cy="4592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04C453D-D819-4231-B3D3-71B6BE09F599}"/>
              </a:ext>
            </a:extLst>
          </p:cNvPr>
          <p:cNvSpPr txBox="1"/>
          <p:nvPr/>
        </p:nvSpPr>
        <p:spPr>
          <a:xfrm>
            <a:off x="766483" y="359073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Path 1</a:t>
            </a:r>
            <a:endParaRPr lang="en-SG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D1758-29A9-452E-998A-015F4336D689}"/>
              </a:ext>
            </a:extLst>
          </p:cNvPr>
          <p:cNvSpPr txBox="1"/>
          <p:nvPr/>
        </p:nvSpPr>
        <p:spPr>
          <a:xfrm>
            <a:off x="766482" y="460814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Path 2</a:t>
            </a:r>
            <a:endParaRPr lang="en-SG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F97DF-1455-4096-A4AD-4270E65D38F1}"/>
              </a:ext>
            </a:extLst>
          </p:cNvPr>
          <p:cNvSpPr txBox="1"/>
          <p:nvPr/>
        </p:nvSpPr>
        <p:spPr>
          <a:xfrm>
            <a:off x="2753721" y="359073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Combined field</a:t>
            </a:r>
            <a:endParaRPr lang="en-SG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A7D0770-7182-41EC-93AA-0C5E6DF406A6}"/>
                  </a:ext>
                </a:extLst>
              </p:cNvPr>
              <p:cNvSpPr txBox="1"/>
              <p:nvPr/>
            </p:nvSpPr>
            <p:spPr>
              <a:xfrm>
                <a:off x="2835346" y="4020041"/>
                <a:ext cx="2682657" cy="4251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SG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SG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A7D0770-7182-41EC-93AA-0C5E6DF40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346" y="4020041"/>
                <a:ext cx="2682657" cy="425116"/>
              </a:xfrm>
              <a:prstGeom prst="rect">
                <a:avLst/>
              </a:prstGeom>
              <a:blipFill>
                <a:blip r:embed="rId5"/>
                <a:stretch>
                  <a:fillRect b="-3428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6C3AA1-6889-463A-8025-F021D357AE62}"/>
                  </a:ext>
                </a:extLst>
              </p:cNvPr>
              <p:cNvSpPr/>
              <p:nvPr/>
            </p:nvSpPr>
            <p:spPr>
              <a:xfrm>
                <a:off x="3505200" y="4555952"/>
                <a:ext cx="2942922" cy="5562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SG" dirty="0"/>
                            <m:t>+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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6C3AA1-6889-463A-8025-F021D357AE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4555952"/>
                <a:ext cx="2942922" cy="5562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277497-C614-4FF8-B34A-0AB174C8A2CF}"/>
                  </a:ext>
                </a:extLst>
              </p:cNvPr>
              <p:cNvSpPr txBox="1"/>
              <p:nvPr/>
            </p:nvSpPr>
            <p:spPr>
              <a:xfrm>
                <a:off x="5105400" y="5222990"/>
                <a:ext cx="1219886" cy="5208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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277497-C614-4FF8-B34A-0AB174C8A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222990"/>
                <a:ext cx="1219886" cy="5208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51F410-AFA9-4BFA-95EE-2CBD20CD9339}"/>
                  </a:ext>
                </a:extLst>
              </p:cNvPr>
              <p:cNvSpPr txBox="1"/>
              <p:nvPr/>
            </p:nvSpPr>
            <p:spPr>
              <a:xfrm>
                <a:off x="6775763" y="3920141"/>
                <a:ext cx="2197461" cy="525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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=0.000775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51F410-AFA9-4BFA-95EE-2CBD20CD9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763" y="3920141"/>
                <a:ext cx="2197461" cy="5250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818399-D2ED-42BE-8341-B569A6011CF8}"/>
                  </a:ext>
                </a:extLst>
              </p:cNvPr>
              <p:cNvSpPr txBox="1"/>
              <p:nvPr/>
            </p:nvSpPr>
            <p:spPr>
              <a:xfrm>
                <a:off x="6785646" y="4834541"/>
                <a:ext cx="1276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=19.4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818399-D2ED-42BE-8341-B569A6011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646" y="4834541"/>
                <a:ext cx="1276247" cy="276999"/>
              </a:xfrm>
              <a:prstGeom prst="rect">
                <a:avLst/>
              </a:prstGeom>
              <a:blipFill>
                <a:blip r:embed="rId9"/>
                <a:stretch>
                  <a:fillRect l="-3349" r="-4306" b="-869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9C3D2A00-BE09-4B3F-8F15-D3A4D1C90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54" y="476250"/>
            <a:ext cx="8020271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 3 (thermo-optics): </a:t>
            </a:r>
            <a:r>
              <a:rPr lang="en-US" sz="18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In lithium </a:t>
            </a:r>
            <a:r>
              <a:rPr lang="en-US" sz="1800" dirty="0" err="1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niobate</a:t>
            </a:r>
            <a:r>
              <a:rPr lang="en-US" sz="18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, TM light from a single laser at </a:t>
            </a:r>
            <a:r>
              <a:rPr lang="en-US" sz="18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sz="18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= 1.55 </a:t>
            </a:r>
            <a:r>
              <a:rPr lang="en-US" sz="18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8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m is split and follows two paths, each 1 mm long, and then the light recombines.  One path is at room temperature (300 K). How much must the second path be heated if the light will recombine with destructive interference?</a:t>
            </a:r>
            <a:endParaRPr lang="en-SG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lvl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endParaRPr kumimoji="0" lang="en-US" altLang="en-US" sz="1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91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E2C93-9952-4D66-947B-31098E14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5" y="-73305"/>
            <a:ext cx="8763000" cy="1143000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Thermo-Optic Mach-Zehnder interferometer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F7A3E-2E3D-4C61-A97C-543BBF818F80}"/>
              </a:ext>
            </a:extLst>
          </p:cNvPr>
          <p:cNvSpPr txBox="1"/>
          <p:nvPr/>
        </p:nvSpPr>
        <p:spPr>
          <a:xfrm>
            <a:off x="105705" y="6189832"/>
            <a:ext cx="7774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Chen et al., “Integrated thermally tuned </a:t>
            </a:r>
            <a:r>
              <a:rPr lang="en-SG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mach-zehnder</a:t>
            </a:r>
            <a:r>
              <a:rPr lang="en-SG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interferometer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Z-cut lithium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niobate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thin film,”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Photonics</a:t>
            </a:r>
          </a:p>
          <a:p>
            <a:r>
              <a:rPr lang="en-SG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Technol. Lett.</a:t>
            </a:r>
            <a:r>
              <a:rPr lang="en-SG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33(13), 664–667 (2021).</a:t>
            </a:r>
            <a:endParaRPr lang="en-US" sz="105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A4A81-AE53-457E-AF8F-DB75F88FFB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4" y="748744"/>
            <a:ext cx="3925462" cy="2209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373605-D709-4CD5-9747-92963E90E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87" y="4052169"/>
            <a:ext cx="2761681" cy="1752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DB22E7-473E-4537-B842-52A9C6419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54" y="3777524"/>
            <a:ext cx="5937493" cy="2305590"/>
          </a:xfrm>
          <a:prstGeom prst="rect">
            <a:avLst/>
          </a:prstGeom>
        </p:spPr>
      </p:pic>
      <p:sp>
        <p:nvSpPr>
          <p:cNvPr id="9" name="文字方塊 24">
            <a:extLst>
              <a:ext uri="{FF2B5EF4-FFF2-40B4-BE49-F238E27FC236}">
                <a16:creationId xmlns:a16="http://schemas.microsoft.com/office/drawing/2014/main" id="{46356459-CF8E-42FD-91BB-917C18C718D5}"/>
              </a:ext>
            </a:extLst>
          </p:cNvPr>
          <p:cNvSpPr txBox="1"/>
          <p:nvPr/>
        </p:nvSpPr>
        <p:spPr>
          <a:xfrm>
            <a:off x="226289" y="3475875"/>
            <a:ext cx="2478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Tuning efficiency = 0.59 nm/V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DE9113-4B61-47DF-A927-FC86510277D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516991" y="836239"/>
            <a:ext cx="3140836" cy="25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43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E06B5-CCB2-4151-ACEA-337D20026B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1" y="3951130"/>
            <a:ext cx="5911040" cy="2011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A5488-A106-4DC1-9C67-C0FB9B0D067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1" y="1065315"/>
            <a:ext cx="4085759" cy="2299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2B3E4B-9E5B-4C82-9EDF-417579CA2ED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0" t="67739" b="3266"/>
          <a:stretch/>
        </p:blipFill>
        <p:spPr>
          <a:xfrm>
            <a:off x="6572000" y="3951130"/>
            <a:ext cx="2434942" cy="1915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6909C-6739-4E9D-8EEC-4AB4AF2A989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r="33107" b="39056"/>
          <a:stretch/>
        </p:blipFill>
        <p:spPr>
          <a:xfrm>
            <a:off x="4677241" y="1295865"/>
            <a:ext cx="4410583" cy="1915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0E45A7-EF2E-4F60-91FD-19D3E4E3319C}"/>
              </a:ext>
            </a:extLst>
          </p:cNvPr>
          <p:cNvSpPr txBox="1"/>
          <p:nvPr/>
        </p:nvSpPr>
        <p:spPr>
          <a:xfrm>
            <a:off x="68266" y="6189832"/>
            <a:ext cx="77748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kern="1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G. Chen, H.-L. Lin and A. J. Danner, "Highly Efficient Thermal Tuning Interferometer in Lithium Niobate Thin Film Using Air Bridge," </a:t>
            </a:r>
            <a:r>
              <a:rPr lang="en-US" sz="1000" i="1" kern="1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IEEE Photonics J.</a:t>
            </a:r>
            <a:r>
              <a:rPr lang="en-US" sz="1000" kern="1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vol. 13, no. 3, pp. 1-9, 2021.</a:t>
            </a:r>
          </a:p>
          <a:p>
            <a:pPr algn="just"/>
            <a:endParaRPr lang="en-US" sz="1000" dirty="0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B6BC9E3-5CC0-4D91-B8EF-FD65145AD8E5}"/>
              </a:ext>
            </a:extLst>
          </p:cNvPr>
          <p:cNvSpPr txBox="1">
            <a:spLocks/>
          </p:cNvSpPr>
          <p:nvPr/>
        </p:nvSpPr>
        <p:spPr bwMode="auto">
          <a:xfrm>
            <a:off x="105705" y="-73305"/>
            <a:ext cx="876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Thermo-Optic Mach-Zehnder interferometer with air bridges</a:t>
            </a:r>
            <a:endParaRPr lang="en-SG" sz="2400" kern="0" dirty="0"/>
          </a:p>
        </p:txBody>
      </p:sp>
    </p:spTree>
    <p:extLst>
      <p:ext uri="{BB962C8B-B14F-4D97-AF65-F5344CB8AC3E}">
        <p14:creationId xmlns:p14="http://schemas.microsoft.com/office/powerpoint/2010/main" val="3516430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1725E86-7AF1-48C7-87E8-31134660F998}"/>
              </a:ext>
            </a:extLst>
          </p:cNvPr>
          <p:cNvSpPr/>
          <p:nvPr/>
        </p:nvSpPr>
        <p:spPr>
          <a:xfrm>
            <a:off x="6907692" y="1367598"/>
            <a:ext cx="1779108" cy="1676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1364C-F021-4FE2-BDD4-34914237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Pockels</a:t>
            </a:r>
            <a:r>
              <a:rPr lang="en-US" dirty="0"/>
              <a:t> effect in lithium </a:t>
            </a:r>
            <a:r>
              <a:rPr lang="en-US" dirty="0" err="1"/>
              <a:t>niobate</a:t>
            </a:r>
            <a:endParaRPr lang="en-S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5972CE-2B5D-4B48-96B6-47E7F3DC49FC}"/>
              </a:ext>
            </a:extLst>
          </p:cNvPr>
          <p:cNvSpPr/>
          <p:nvPr/>
        </p:nvSpPr>
        <p:spPr>
          <a:xfrm>
            <a:off x="381000" y="1143000"/>
            <a:ext cx="8382000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</a:tabLst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a DC field in the z-direction:</a:t>
            </a:r>
            <a:endParaRPr lang="en-SG" u="sng" dirty="0"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EF844C9B-23E2-4E10-A6C0-3A6E9EEB4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8832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6">
                <a:extLst>
                  <a:ext uri="{FF2B5EF4-FFF2-40B4-BE49-F238E27FC236}">
                    <a16:creationId xmlns:a16="http://schemas.microsoft.com/office/drawing/2014/main" id="{B4A17529-5B34-4CD2-A260-30F684900919}"/>
                  </a:ext>
                </a:extLst>
              </p:cNvPr>
              <p:cNvSpPr txBox="1"/>
              <p:nvPr/>
            </p:nvSpPr>
            <p:spPr bwMode="auto">
              <a:xfrm>
                <a:off x="707106" y="1681075"/>
                <a:ext cx="6760494" cy="105641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𝛆</m:t>
                      </m:r>
                      <m:r>
                        <a:rPr lang="en-SG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SG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SG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Object 16">
                <a:extLst>
                  <a:ext uri="{FF2B5EF4-FFF2-40B4-BE49-F238E27FC236}">
                    <a16:creationId xmlns:a16="http://schemas.microsoft.com/office/drawing/2014/main" id="{B4A17529-5B34-4CD2-A260-30F684900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106" y="1681075"/>
                <a:ext cx="6760494" cy="10564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A9776B1B-DEF9-403E-ACBB-4C758C7994E3}"/>
              </a:ext>
            </a:extLst>
          </p:cNvPr>
          <p:cNvSpPr/>
          <p:nvPr/>
        </p:nvSpPr>
        <p:spPr>
          <a:xfrm>
            <a:off x="457200" y="2698128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where r</a:t>
            </a:r>
            <a:r>
              <a:rPr lang="en-US" baseline="-25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13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=8.6 pm/V, r</a:t>
            </a:r>
            <a:r>
              <a:rPr lang="en-US" baseline="-25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33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=30.8 pm/V, r</a:t>
            </a:r>
            <a:r>
              <a:rPr lang="en-US" baseline="-25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22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r</a:t>
            </a:r>
            <a:r>
              <a:rPr lang="en-US" baseline="-25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51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3.4 pm/V, r</a:t>
            </a:r>
            <a:r>
              <a:rPr lang="en-US" baseline="-25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61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-r</a:t>
            </a:r>
            <a:r>
              <a:rPr lang="en-US" baseline="-25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22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b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</a:t>
            </a:r>
            <a:r>
              <a:rPr lang="en-US" baseline="-25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=2.238 and n</a:t>
            </a:r>
            <a:r>
              <a:rPr lang="en-US" baseline="-25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=2.159.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849249-4F6A-4343-97A0-9502A4CAF261}"/>
              </a:ext>
            </a:extLst>
          </p:cNvPr>
          <p:cNvSpPr/>
          <p:nvPr/>
        </p:nvSpPr>
        <p:spPr>
          <a:xfrm>
            <a:off x="7816101" y="195348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33</a:t>
            </a:r>
            <a:endParaRPr lang="en-SG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49DC9C-F654-44AD-AAE7-C94A11E29301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7816101" y="2322814"/>
            <a:ext cx="207749" cy="3695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29F334B-08FA-495C-91A6-F588A4DDF1C0}"/>
              </a:ext>
            </a:extLst>
          </p:cNvPr>
          <p:cNvSpPr txBox="1"/>
          <p:nvPr/>
        </p:nvSpPr>
        <p:spPr>
          <a:xfrm>
            <a:off x="6999592" y="2686980"/>
            <a:ext cx="1595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affecting z-polarization</a:t>
            </a:r>
            <a:endParaRPr lang="en-SG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9AE17-73C7-4D19-B75A-07D492F531A3}"/>
              </a:ext>
            </a:extLst>
          </p:cNvPr>
          <p:cNvSpPr txBox="1"/>
          <p:nvPr/>
        </p:nvSpPr>
        <p:spPr>
          <a:xfrm>
            <a:off x="6999592" y="1514095"/>
            <a:ext cx="16450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An applied field along z</a:t>
            </a:r>
            <a:endParaRPr lang="en-SG" sz="11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C9874D-8CD3-4E1C-BAA5-7E86F51BD2B0}"/>
              </a:ext>
            </a:extLst>
          </p:cNvPr>
          <p:cNvCxnSpPr>
            <a:cxnSpLocks/>
          </p:cNvCxnSpPr>
          <p:nvPr/>
        </p:nvCxnSpPr>
        <p:spPr>
          <a:xfrm>
            <a:off x="7929967" y="1784088"/>
            <a:ext cx="172845" cy="3352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9DFDA-36E4-450D-BA33-96C004C4C833}"/>
              </a:ext>
            </a:extLst>
          </p:cNvPr>
          <p:cNvSpPr/>
          <p:nvPr/>
        </p:nvSpPr>
        <p:spPr>
          <a:xfrm>
            <a:off x="304800" y="3466294"/>
            <a:ext cx="8382000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</a:tabLst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a DC field in the x-direction:</a:t>
            </a:r>
            <a:endParaRPr lang="en-SG" u="sng" dirty="0"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16">
                <a:extLst>
                  <a:ext uri="{FF2B5EF4-FFF2-40B4-BE49-F238E27FC236}">
                    <a16:creationId xmlns:a16="http://schemas.microsoft.com/office/drawing/2014/main" id="{DAEAC24F-8CEC-4C8C-85C7-781BCC30A2CA}"/>
                  </a:ext>
                </a:extLst>
              </p:cNvPr>
              <p:cNvSpPr txBox="1"/>
              <p:nvPr/>
            </p:nvSpPr>
            <p:spPr bwMode="auto">
              <a:xfrm>
                <a:off x="707106" y="3994736"/>
                <a:ext cx="6760494" cy="105641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𝛆</m:t>
                      </m:r>
                      <m:r>
                        <a:rPr lang="en-SG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SG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SG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Sup>
                                      <m:sSubSupPr>
                                        <m:ctrlPr>
                                          <a:rPr lang="en-SG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SG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SG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  <m:sup>
                                        <m:r>
                                          <a:rPr lang="en-SG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Sup>
                                      <m:sSubSupPr>
                                        <m:ctrlPr>
                                          <a:rPr lang="en-SG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SG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SG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  <m:sup>
                                        <m:r>
                                          <a:rPr lang="en-SG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SG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en-SG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Object 16">
                <a:extLst>
                  <a:ext uri="{FF2B5EF4-FFF2-40B4-BE49-F238E27FC236}">
                    <a16:creationId xmlns:a16="http://schemas.microsoft.com/office/drawing/2014/main" id="{DAEAC24F-8CEC-4C8C-85C7-781BCC30A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106" y="3994736"/>
                <a:ext cx="6760494" cy="10564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293E78-F57E-4ABF-BFCC-C2329FB35BFF}"/>
                  </a:ext>
                </a:extLst>
              </p:cNvPr>
              <p:cNvSpPr txBox="1"/>
              <p:nvPr/>
            </p:nvSpPr>
            <p:spPr>
              <a:xfrm>
                <a:off x="2065924" y="5194232"/>
                <a:ext cx="5310236" cy="1256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6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5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6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5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293E78-F57E-4ABF-BFCC-C2329FB35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924" y="5194232"/>
                <a:ext cx="5310236" cy="12568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BB45CEDB-558A-4B6B-94CF-35E3183140BE}"/>
              </a:ext>
            </a:extLst>
          </p:cNvPr>
          <p:cNvSpPr/>
          <p:nvPr/>
        </p:nvSpPr>
        <p:spPr>
          <a:xfrm>
            <a:off x="304800" y="4826603"/>
            <a:ext cx="8382000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</a:tabLst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case:</a:t>
            </a:r>
            <a:endParaRPr lang="en-SG" u="sng" dirty="0"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8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5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811D-219B-4169-B084-570E947D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"/>
            <a:ext cx="8229600" cy="1282045"/>
          </a:xfrm>
        </p:spPr>
        <p:txBody>
          <a:bodyPr/>
          <a:lstStyle/>
          <a:p>
            <a:r>
              <a:rPr lang="en-US" dirty="0"/>
              <a:t>Z-cut modulator</a:t>
            </a:r>
            <a:endParaRPr lang="en-S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5FE818-478D-4BED-9254-5B80DB777819}"/>
              </a:ext>
            </a:extLst>
          </p:cNvPr>
          <p:cNvSpPr/>
          <p:nvPr/>
        </p:nvSpPr>
        <p:spPr>
          <a:xfrm>
            <a:off x="102124" y="6121698"/>
            <a:ext cx="7963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kern="1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G. Chen, H. -L. Lin, J. D. Ng and A. J. Danner, "Integrated Electro-Optic Modulator in Z-Cut Lithium Niobate Thin Film With Vertical Structure," </a:t>
            </a:r>
            <a:r>
              <a:rPr lang="en-US" sz="1200" i="1" kern="1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IEEE Photonics Technol. Lett</a:t>
            </a:r>
            <a:r>
              <a:rPr lang="en-US" sz="1200" kern="1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., vol. 33, no. 23, pp. 1285-1288, 2021.</a:t>
            </a:r>
            <a:endParaRPr lang="en-US" sz="1200" dirty="0"/>
          </a:p>
        </p:txBody>
      </p:sp>
      <p:pic>
        <p:nvPicPr>
          <p:cNvPr id="5" name="圖片 6">
            <a:extLst>
              <a:ext uri="{FF2B5EF4-FFF2-40B4-BE49-F238E27FC236}">
                <a16:creationId xmlns:a16="http://schemas.microsoft.com/office/drawing/2014/main" id="{4D684F93-A22B-4F04-BC37-F62707738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4" t="8306" b="2181"/>
          <a:stretch/>
        </p:blipFill>
        <p:spPr>
          <a:xfrm>
            <a:off x="968101" y="1274399"/>
            <a:ext cx="3582406" cy="2511196"/>
          </a:xfrm>
          <a:prstGeom prst="rect">
            <a:avLst/>
          </a:prstGeom>
        </p:spPr>
      </p:pic>
      <p:pic>
        <p:nvPicPr>
          <p:cNvPr id="6" name="圖片 9">
            <a:extLst>
              <a:ext uri="{FF2B5EF4-FFF2-40B4-BE49-F238E27FC236}">
                <a16:creationId xmlns:a16="http://schemas.microsoft.com/office/drawing/2014/main" id="{FA01AACC-CF4F-447D-B49F-3F485B87E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608" y="402498"/>
            <a:ext cx="3900734" cy="3680974"/>
          </a:xfrm>
          <a:prstGeom prst="rect">
            <a:avLst/>
          </a:prstGeom>
        </p:spPr>
      </p:pic>
      <p:pic>
        <p:nvPicPr>
          <p:cNvPr id="7" name="Picture 36">
            <a:extLst>
              <a:ext uri="{FF2B5EF4-FFF2-40B4-BE49-F238E27FC236}">
                <a16:creationId xmlns:a16="http://schemas.microsoft.com/office/drawing/2014/main" id="{E3D4DAC1-4211-4605-BFF9-57745C78F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56"/>
          <a:stretch/>
        </p:blipFill>
        <p:spPr>
          <a:xfrm>
            <a:off x="287290" y="4152496"/>
            <a:ext cx="2530206" cy="186469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FCF00D86-3296-43F6-A58B-ABABE1C0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71" b="53451"/>
          <a:stretch/>
        </p:blipFill>
        <p:spPr>
          <a:xfrm>
            <a:off x="2906628" y="3965223"/>
            <a:ext cx="2664613" cy="2100503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318D4194-CB62-41B2-B6B6-152348A45A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" t="52343" r="53468" b="7533"/>
          <a:stretch/>
        </p:blipFill>
        <p:spPr>
          <a:xfrm>
            <a:off x="5727664" y="4242980"/>
            <a:ext cx="2338036" cy="17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98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49CF0A-EF13-4850-AC9F-F3C16CD64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154" y="476250"/>
                <a:ext cx="8020271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0"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en-US" alt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Example 4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 </a:t>
                </a:r>
                <a:r>
                  <a:rPr lang="en-US" altLang="en-US" sz="2000" dirty="0">
                    <a:solidFill>
                      <a:srgbClr val="000000"/>
                    </a:solidFill>
                  </a:rPr>
                  <a:t>A DC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is applied to barium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</a:rPr>
                  <a:t>titanate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</a:rPr>
                  <a:t>, a </a:t>
                </a:r>
                <a:r>
                  <a:rPr lang="pt-BR" sz="1800" dirty="0">
                    <a:latin typeface="+mj-lt"/>
                  </a:rPr>
                  <a:t>4</a:t>
                </a:r>
                <a:r>
                  <a:rPr lang="pt-BR" sz="1800" i="1" dirty="0">
                    <a:latin typeface="+mj-lt"/>
                  </a:rPr>
                  <a:t>mm</a:t>
                </a:r>
                <a:r>
                  <a:rPr lang="pt-BR" sz="1800" dirty="0">
                    <a:latin typeface="+mj-lt"/>
                  </a:rPr>
                  <a:t> crystal with r</a:t>
                </a:r>
                <a:r>
                  <a:rPr lang="pt-BR" sz="1800" baseline="-25000" dirty="0">
                    <a:latin typeface="+mj-lt"/>
                  </a:rPr>
                  <a:t>13</a:t>
                </a:r>
                <a:r>
                  <a:rPr lang="pt-BR" sz="1800" dirty="0">
                    <a:latin typeface="+mj-lt"/>
                  </a:rPr>
                  <a:t> = </a:t>
                </a:r>
                <a:r>
                  <a:rPr lang="pt-BR" sz="1800" dirty="0"/>
                  <a:t>r</a:t>
                </a:r>
                <a:r>
                  <a:rPr lang="pt-BR" sz="1800" baseline="-25000" dirty="0"/>
                  <a:t>23</a:t>
                </a:r>
                <a:r>
                  <a:rPr lang="pt-BR" sz="1800" dirty="0"/>
                  <a:t> = </a:t>
                </a:r>
                <a:r>
                  <a:rPr lang="pt-BR" sz="1800" dirty="0">
                    <a:latin typeface="+mj-lt"/>
                  </a:rPr>
                  <a:t>19.5 pm/V, r</a:t>
                </a:r>
                <a:r>
                  <a:rPr lang="pt-BR" sz="1800" baseline="-25000" dirty="0">
                    <a:latin typeface="+mj-lt"/>
                  </a:rPr>
                  <a:t>33</a:t>
                </a:r>
                <a:r>
                  <a:rPr lang="pt-BR" sz="1800" dirty="0">
                    <a:latin typeface="+mj-lt"/>
                  </a:rPr>
                  <a:t> = 97 pm/V, r</a:t>
                </a:r>
                <a:r>
                  <a:rPr lang="pt-BR" sz="1800" baseline="-25000" dirty="0">
                    <a:latin typeface="+mj-lt"/>
                  </a:rPr>
                  <a:t>42</a:t>
                </a:r>
                <a:r>
                  <a:rPr lang="pt-BR" sz="1800" dirty="0">
                    <a:latin typeface="+mj-lt"/>
                  </a:rPr>
                  <a:t> = </a:t>
                </a:r>
                <a:r>
                  <a:rPr lang="pt-BR" sz="1800" dirty="0"/>
                  <a:t>r</a:t>
                </a:r>
                <a:r>
                  <a:rPr lang="pt-BR" sz="1800" baseline="-25000" dirty="0"/>
                  <a:t>51</a:t>
                </a:r>
                <a:r>
                  <a:rPr lang="pt-BR" sz="1800" dirty="0"/>
                  <a:t> =</a:t>
                </a:r>
                <a:r>
                  <a:rPr lang="pt-BR" sz="1800" dirty="0">
                    <a:latin typeface="+mj-lt"/>
                  </a:rPr>
                  <a:t>1640 pm/V. </a:t>
                </a:r>
                <a:br>
                  <a:rPr lang="pt-BR" sz="1800" dirty="0">
                    <a:latin typeface="+mj-lt"/>
                  </a:rPr>
                </a:br>
                <a:r>
                  <a:rPr lang="pt-BR" sz="1800" dirty="0">
                    <a:latin typeface="+mj-lt"/>
                  </a:rPr>
                  <a:t>n</a:t>
                </a:r>
                <a:r>
                  <a:rPr lang="pt-BR" sz="1800" baseline="-25000" dirty="0">
                    <a:latin typeface="+mj-lt"/>
                  </a:rPr>
                  <a:t>o</a:t>
                </a:r>
                <a:r>
                  <a:rPr lang="pt-BR" sz="1800" dirty="0">
                    <a:latin typeface="+mj-lt"/>
                  </a:rPr>
                  <a:t> = 2.488 n</a:t>
                </a:r>
                <a:r>
                  <a:rPr lang="pt-BR" sz="1800" baseline="-25000" dirty="0">
                    <a:latin typeface="+mj-lt"/>
                  </a:rPr>
                  <a:t>e</a:t>
                </a:r>
                <a:r>
                  <a:rPr lang="pt-BR" sz="1800" dirty="0">
                    <a:latin typeface="+mj-lt"/>
                  </a:rPr>
                  <a:t> = 2.424</a:t>
                </a:r>
                <a:r>
                  <a:rPr kumimoji="0" lang="en-US" altLang="en-US" sz="1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</a:rPr>
                  <a:t>. 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𝛜</m:t>
                        </m:r>
                      </m:e>
                      <m:sub>
                        <m:r>
                          <a:rPr lang="en-US" sz="18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kumimoji="0" lang="en-US" altLang="en-US" sz="1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</a:rPr>
                  <a:t>.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49CF0A-EF13-4850-AC9F-F3C16CD64B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154" y="476250"/>
                <a:ext cx="8020271" cy="954107"/>
              </a:xfrm>
              <a:prstGeom prst="rect">
                <a:avLst/>
              </a:prstGeom>
              <a:blipFill>
                <a:blip r:embed="rId2"/>
                <a:stretch>
                  <a:fillRect l="-837" t="-2548" r="-1293" b="-89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82D750A-388E-4C7D-8927-7646B47B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5FCC83-C4BE-4DB3-B3A5-25B26C74D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7882" y="4625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591A8B-A984-4662-BAE2-B217E016B1D3}"/>
                  </a:ext>
                </a:extLst>
              </p:cNvPr>
              <p:cNvSpPr txBox="1"/>
              <p:nvPr/>
            </p:nvSpPr>
            <p:spPr>
              <a:xfrm>
                <a:off x="333154" y="1564480"/>
                <a:ext cx="5310236" cy="1256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6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5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6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5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591A8B-A984-4662-BAE2-B217E016B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54" y="1564480"/>
                <a:ext cx="5310236" cy="1256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A58D12-F49E-41A1-9D02-30467C2E32E6}"/>
                  </a:ext>
                </a:extLst>
              </p:cNvPr>
              <p:cNvSpPr txBox="1"/>
              <p:nvPr/>
            </p:nvSpPr>
            <p:spPr>
              <a:xfrm>
                <a:off x="487549" y="3168469"/>
                <a:ext cx="4674613" cy="919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A58D12-F49E-41A1-9D02-30467C2E3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49" y="3168469"/>
                <a:ext cx="4674613" cy="919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E99022-A947-4738-8340-283CF18EE5A7}"/>
                  </a:ext>
                </a:extLst>
              </p:cNvPr>
              <p:cNvSpPr txBox="1"/>
              <p:nvPr/>
            </p:nvSpPr>
            <p:spPr>
              <a:xfrm>
                <a:off x="5243332" y="3168469"/>
                <a:ext cx="3532057" cy="8280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E99022-A947-4738-8340-283CF18EE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332" y="3168469"/>
                <a:ext cx="3532057" cy="8280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44B224-6FD7-4804-964B-BF14EEAC75EF}"/>
                  </a:ext>
                </a:extLst>
              </p:cNvPr>
              <p:cNvSpPr txBox="1"/>
              <p:nvPr/>
            </p:nvSpPr>
            <p:spPr>
              <a:xfrm>
                <a:off x="487549" y="4489911"/>
                <a:ext cx="3570914" cy="8288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44B224-6FD7-4804-964B-BF14EEAC7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49" y="4489911"/>
                <a:ext cx="3570914" cy="8288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29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35" name="Group 703">
            <a:extLst>
              <a:ext uri="{FF2B5EF4-FFF2-40B4-BE49-F238E27FC236}">
                <a16:creationId xmlns:a16="http://schemas.microsoft.com/office/drawing/2014/main" id="{A59B9E52-C319-4507-B086-994261C2A9EF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066800"/>
          <a:ext cx="6781800" cy="4810236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Material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Δn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(“birefringence”)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beryl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1.602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1.557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-0.045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calcite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1.658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1.486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-0.172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calomel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1.973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2.656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0.683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1.313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0.014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59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lithium niobate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2.272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2.187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-0.085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59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magnesium fluoride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1.38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1.385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0.006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quartz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1.544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1.553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ruby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1.77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1.762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-0.008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rutile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2.616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2.903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0.287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59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peridot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1.654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-0.036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sapphire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1.768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1.76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-0.008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759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sodium nitrate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1.587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1.336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-0.251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187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tourmaline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1.669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1.638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-0.031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2063" name="Text Box 702">
            <a:extLst>
              <a:ext uri="{FF2B5EF4-FFF2-40B4-BE49-F238E27FC236}">
                <a16:creationId xmlns:a16="http://schemas.microsoft.com/office/drawing/2014/main" id="{CD395B09-D9EF-4DEB-80B9-3749D3578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33400"/>
            <a:ext cx="36306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COMMON UNIAXIAL CRYSTALS</a:t>
            </a:r>
          </a:p>
        </p:txBody>
      </p:sp>
    </p:spTree>
    <p:extLst>
      <p:ext uri="{BB962C8B-B14F-4D97-AF65-F5344CB8AC3E}">
        <p14:creationId xmlns:p14="http://schemas.microsoft.com/office/powerpoint/2010/main" val="3064025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B295-7D37-44DB-AFC6-9DC00397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other crystals give diagonal elements?</a:t>
            </a:r>
            <a:endParaRPr lang="en-SG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98AB40-731F-4253-BE42-46B1607D8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62" y="991520"/>
            <a:ext cx="5578323" cy="54106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714DE3-19CE-4F5F-B643-36B032D12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29" y="1238846"/>
            <a:ext cx="2358950" cy="177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581097E-C619-4E50-AE90-15431A7F6E9B}"/>
                  </a:ext>
                </a:extLst>
              </p:cNvPr>
              <p:cNvSpPr txBox="1"/>
              <p:nvPr/>
            </p:nvSpPr>
            <p:spPr>
              <a:xfrm>
                <a:off x="6847305" y="3221452"/>
                <a:ext cx="1856277" cy="323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581097E-C619-4E50-AE90-15431A7F6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305" y="3221452"/>
                <a:ext cx="1856277" cy="323294"/>
              </a:xfrm>
              <a:prstGeom prst="rect">
                <a:avLst/>
              </a:prstGeom>
              <a:blipFill>
                <a:blip r:embed="rId4"/>
                <a:stretch>
                  <a:fillRect l="-1967" r="-1311" b="-2452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7" name="Group 43">
            <a:extLst>
              <a:ext uri="{FF2B5EF4-FFF2-40B4-BE49-F238E27FC236}">
                <a16:creationId xmlns:a16="http://schemas.microsoft.com/office/drawing/2014/main" id="{7E500CD1-3576-44AD-A4A1-285B01AF3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126711"/>
              </p:ext>
            </p:extLst>
          </p:nvPr>
        </p:nvGraphicFramePr>
        <p:xfrm>
          <a:off x="6432550" y="4129905"/>
          <a:ext cx="2438400" cy="192024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jk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xx or 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yy or 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zz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or 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yz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zy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23 or 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xz, zx, 13 or 31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xy, yx, 12 or 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bject 39">
                <a:extLst>
                  <a:ext uri="{FF2B5EF4-FFF2-40B4-BE49-F238E27FC236}">
                    <a16:creationId xmlns:a16="http://schemas.microsoft.com/office/drawing/2014/main" id="{2992C42B-80C1-48E8-B28C-4EB4E58C66C9}"/>
                  </a:ext>
                </a:extLst>
              </p:cNvPr>
              <p:cNvSpPr txBox="1"/>
              <p:nvPr/>
            </p:nvSpPr>
            <p:spPr bwMode="auto">
              <a:xfrm>
                <a:off x="6935223" y="3640592"/>
                <a:ext cx="1427163" cy="4437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SG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  <m:r>
                        <a:rPr lang="en-SG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SG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48" name="Object 39">
                <a:extLst>
                  <a:ext uri="{FF2B5EF4-FFF2-40B4-BE49-F238E27FC236}">
                    <a16:creationId xmlns:a16="http://schemas.microsoft.com/office/drawing/2014/main" id="{2992C42B-80C1-48E8-B28C-4EB4E58C6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5223" y="3640592"/>
                <a:ext cx="1427163" cy="4437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627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2D746-76C0-447E-A652-8990A200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1520"/>
            <a:ext cx="5616427" cy="41380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6EBC7A-2325-4830-8B7B-E4BE4B289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/>
              <a:t>What other crystals give diagonal elements?</a:t>
            </a:r>
            <a:endParaRPr lang="en-S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053912-12B6-4214-B22B-610EA4E23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29" y="1238846"/>
            <a:ext cx="2358950" cy="177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A114ED-4EEE-49DB-830C-4A97BE72CEBA}"/>
                  </a:ext>
                </a:extLst>
              </p:cNvPr>
              <p:cNvSpPr txBox="1"/>
              <p:nvPr/>
            </p:nvSpPr>
            <p:spPr>
              <a:xfrm>
                <a:off x="6847305" y="3221452"/>
                <a:ext cx="1856277" cy="323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A114ED-4EEE-49DB-830C-4A97BE72C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305" y="3221452"/>
                <a:ext cx="1856277" cy="323294"/>
              </a:xfrm>
              <a:prstGeom prst="rect">
                <a:avLst/>
              </a:prstGeom>
              <a:blipFill>
                <a:blip r:embed="rId4"/>
                <a:stretch>
                  <a:fillRect l="-1967" r="-1311" b="-2452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Group 43">
            <a:extLst>
              <a:ext uri="{FF2B5EF4-FFF2-40B4-BE49-F238E27FC236}">
                <a16:creationId xmlns:a16="http://schemas.microsoft.com/office/drawing/2014/main" id="{27446D97-0900-4EBF-9126-C1981E958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347866"/>
              </p:ext>
            </p:extLst>
          </p:nvPr>
        </p:nvGraphicFramePr>
        <p:xfrm>
          <a:off x="6432550" y="4129905"/>
          <a:ext cx="2438400" cy="192024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jk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xx or 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yy or 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zz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or 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yz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zy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23 or 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xz, zx, 13 or 31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xy, yx, 12 or 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39">
                <a:extLst>
                  <a:ext uri="{FF2B5EF4-FFF2-40B4-BE49-F238E27FC236}">
                    <a16:creationId xmlns:a16="http://schemas.microsoft.com/office/drawing/2014/main" id="{B62A9347-0244-47BD-9EA5-FE24F3933C6F}"/>
                  </a:ext>
                </a:extLst>
              </p:cNvPr>
              <p:cNvSpPr txBox="1"/>
              <p:nvPr/>
            </p:nvSpPr>
            <p:spPr bwMode="auto">
              <a:xfrm>
                <a:off x="6935223" y="3640592"/>
                <a:ext cx="1427163" cy="4437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SG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  <m:r>
                        <a:rPr lang="en-SG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SG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SG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3" name="Object 39">
                <a:extLst>
                  <a:ext uri="{FF2B5EF4-FFF2-40B4-BE49-F238E27FC236}">
                    <a16:creationId xmlns:a16="http://schemas.microsoft.com/office/drawing/2014/main" id="{B62A9347-0244-47BD-9EA5-FE24F3933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5223" y="3640592"/>
                <a:ext cx="1427163" cy="4437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6545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6EC0-B7E6-491F-9A81-793EF9C4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NUS Solar Quadcopter Team (2018)</a:t>
            </a:r>
            <a:endParaRPr lang="en-SG" dirty="0"/>
          </a:p>
        </p:txBody>
      </p:sp>
      <p:pic>
        <p:nvPicPr>
          <p:cNvPr id="1026" name="Picture 2" descr="https://danner.group/inflight100solar.jpg">
            <a:extLst>
              <a:ext uri="{FF2B5EF4-FFF2-40B4-BE49-F238E27FC236}">
                <a16:creationId xmlns:a16="http://schemas.microsoft.com/office/drawing/2014/main" id="{D400B1DD-11BF-452A-A44B-AAB390C6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5" y="1816698"/>
            <a:ext cx="4447895" cy="333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anner.group/groupphotodayofrecord_smallsize.jpg">
            <a:extLst>
              <a:ext uri="{FF2B5EF4-FFF2-40B4-BE49-F238E27FC236}">
                <a16:creationId xmlns:a16="http://schemas.microsoft.com/office/drawing/2014/main" id="{E91FC1E1-9FC5-4DD3-B36B-BFD5313BBB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16698"/>
            <a:ext cx="4447895" cy="333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031BD5-0567-4C8A-B7C2-2C63985FD1D9}"/>
              </a:ext>
            </a:extLst>
          </p:cNvPr>
          <p:cNvSpPr/>
          <p:nvPr/>
        </p:nvSpPr>
        <p:spPr>
          <a:xfrm>
            <a:off x="1900517" y="5293223"/>
            <a:ext cx="5342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/>
              <a:t>https://www.youtube.com/watch?v=bJPplmWb-vI</a:t>
            </a:r>
          </a:p>
        </p:txBody>
      </p:sp>
    </p:spTree>
    <p:extLst>
      <p:ext uri="{BB962C8B-B14F-4D97-AF65-F5344CB8AC3E}">
        <p14:creationId xmlns:p14="http://schemas.microsoft.com/office/powerpoint/2010/main" val="3795511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2240257-376F-4924-9BBD-2EB7F811E4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93125" cy="715962"/>
          </a:xfrm>
        </p:spPr>
        <p:txBody>
          <a:bodyPr/>
          <a:lstStyle/>
          <a:p>
            <a:pPr eaLnBrk="1" hangingPunct="1"/>
            <a:r>
              <a:rPr lang="en-US" altLang="en-US" dirty="0"/>
              <a:t>In some composite materials, n &lt; 1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FDEC44D4-84BD-464E-BEDF-B356E0C8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"/>
          <a:stretch>
            <a:fillRect/>
          </a:stretch>
        </p:blipFill>
        <p:spPr bwMode="auto">
          <a:xfrm>
            <a:off x="411163" y="1322388"/>
            <a:ext cx="335121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4">
            <a:extLst>
              <a:ext uri="{FF2B5EF4-FFF2-40B4-BE49-F238E27FC236}">
                <a16:creationId xmlns:a16="http://schemas.microsoft.com/office/drawing/2014/main" id="{6B394348-A1E2-4472-B530-AE38B2580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975" y="6126163"/>
            <a:ext cx="7483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Notomi et al., PRB, 62, 10696 (2000)                        Hoffman et al, Nature Mat., 6, 946 (2007)</a:t>
            </a:r>
          </a:p>
        </p:txBody>
      </p:sp>
      <p:grpSp>
        <p:nvGrpSpPr>
          <p:cNvPr id="33797" name="Group 5">
            <a:extLst>
              <a:ext uri="{FF2B5EF4-FFF2-40B4-BE49-F238E27FC236}">
                <a16:creationId xmlns:a16="http://schemas.microsoft.com/office/drawing/2014/main" id="{240A925D-2710-4429-8751-3909C1B4BD6A}"/>
              </a:ext>
            </a:extLst>
          </p:cNvPr>
          <p:cNvGrpSpPr>
            <a:grpSpLocks/>
          </p:cNvGrpSpPr>
          <p:nvPr/>
        </p:nvGrpSpPr>
        <p:grpSpPr bwMode="auto">
          <a:xfrm>
            <a:off x="1701800" y="2024063"/>
            <a:ext cx="977900" cy="977900"/>
            <a:chOff x="3360" y="2664"/>
            <a:chExt cx="816" cy="816"/>
          </a:xfrm>
        </p:grpSpPr>
        <p:sp>
          <p:nvSpPr>
            <p:cNvPr id="33801" name="Oval 6">
              <a:extLst>
                <a:ext uri="{FF2B5EF4-FFF2-40B4-BE49-F238E27FC236}">
                  <a16:creationId xmlns:a16="http://schemas.microsoft.com/office/drawing/2014/main" id="{38219EB7-8107-4717-BC68-094829650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52"/>
              <a:ext cx="240" cy="24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02" name="Oval 7">
              <a:extLst>
                <a:ext uri="{FF2B5EF4-FFF2-40B4-BE49-F238E27FC236}">
                  <a16:creationId xmlns:a16="http://schemas.microsoft.com/office/drawing/2014/main" id="{C69F0919-C0CC-42FB-9ECF-D397D7EA8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3239"/>
              <a:ext cx="240" cy="24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03" name="Oval 8">
              <a:extLst>
                <a:ext uri="{FF2B5EF4-FFF2-40B4-BE49-F238E27FC236}">
                  <a16:creationId xmlns:a16="http://schemas.microsoft.com/office/drawing/2014/main" id="{194F6453-8D55-4613-B0D3-6A4035C5A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3240"/>
              <a:ext cx="240" cy="24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04" name="Oval 9">
              <a:extLst>
                <a:ext uri="{FF2B5EF4-FFF2-40B4-BE49-F238E27FC236}">
                  <a16:creationId xmlns:a16="http://schemas.microsoft.com/office/drawing/2014/main" id="{E028FD46-0490-407C-80C6-1B909F062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952"/>
              <a:ext cx="240" cy="24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05" name="Oval 10">
              <a:extLst>
                <a:ext uri="{FF2B5EF4-FFF2-40B4-BE49-F238E27FC236}">
                  <a16:creationId xmlns:a16="http://schemas.microsoft.com/office/drawing/2014/main" id="{CEC54829-D93E-4964-8745-E9144D323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52"/>
              <a:ext cx="240" cy="24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06" name="Oval 11">
              <a:extLst>
                <a:ext uri="{FF2B5EF4-FFF2-40B4-BE49-F238E27FC236}">
                  <a16:creationId xmlns:a16="http://schemas.microsoft.com/office/drawing/2014/main" id="{2BB89632-EBA5-407F-B1FB-E189B93D6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2664"/>
              <a:ext cx="240" cy="24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07" name="Oval 12">
              <a:extLst>
                <a:ext uri="{FF2B5EF4-FFF2-40B4-BE49-F238E27FC236}">
                  <a16:creationId xmlns:a16="http://schemas.microsoft.com/office/drawing/2014/main" id="{0BD2C06D-87B0-4734-99AE-41BA43A94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2664"/>
              <a:ext cx="240" cy="24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3798" name="Text Box 13">
            <a:extLst>
              <a:ext uri="{FF2B5EF4-FFF2-40B4-BE49-F238E27FC236}">
                <a16:creationId xmlns:a16="http://schemas.microsoft.com/office/drawing/2014/main" id="{F3F4CAD8-4623-4A59-B9B3-E7C37B1CC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1258888"/>
            <a:ext cx="2960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GaAs rods in air (TE, d=0.7a)</a:t>
            </a:r>
            <a:endParaRPr lang="en-GB" altLang="en-US" sz="1600" b="1"/>
          </a:p>
        </p:txBody>
      </p:sp>
      <p:pic>
        <p:nvPicPr>
          <p:cNvPr id="33799" name="Picture 14">
            <a:extLst>
              <a:ext uri="{FF2B5EF4-FFF2-40B4-BE49-F238E27FC236}">
                <a16:creationId xmlns:a16="http://schemas.microsoft.com/office/drawing/2014/main" id="{E23CC263-CE6A-4DBA-8243-B9C39CB2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1863725"/>
            <a:ext cx="4594225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0" name="Text Box 15">
            <a:extLst>
              <a:ext uri="{FF2B5EF4-FFF2-40B4-BE49-F238E27FC236}">
                <a16:creationId xmlns:a16="http://schemas.microsoft.com/office/drawing/2014/main" id="{435D9FC1-D56C-41CD-8E13-124F753C4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725" y="1271588"/>
            <a:ext cx="3951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InGaAs/AlInAs 80 nm, 10</a:t>
            </a:r>
            <a:r>
              <a:rPr lang="en-US" altLang="en-US" sz="1600" b="1" baseline="30000"/>
              <a:t>18</a:t>
            </a:r>
            <a:r>
              <a:rPr lang="en-US" altLang="en-US" sz="1600" b="1"/>
              <a:t> (FOM~1000)</a:t>
            </a:r>
            <a:endParaRPr lang="en-GB" altLang="en-US" sz="1600" b="1"/>
          </a:p>
        </p:txBody>
      </p:sp>
    </p:spTree>
    <p:extLst>
      <p:ext uri="{BB962C8B-B14F-4D97-AF65-F5344CB8AC3E}">
        <p14:creationId xmlns:p14="http://schemas.microsoft.com/office/powerpoint/2010/main" val="321145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B42ED2B-CE54-441C-A7B3-F3BDCEA97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Lithium </a:t>
            </a:r>
            <a:r>
              <a:rPr lang="en-US" altLang="en-US" dirty="0" err="1"/>
              <a:t>niobate</a:t>
            </a:r>
            <a:r>
              <a:rPr lang="en-US" altLang="en-US" dirty="0"/>
              <a:t> vs. fruit tea</a:t>
            </a:r>
          </a:p>
        </p:txBody>
      </p:sp>
      <p:pic>
        <p:nvPicPr>
          <p:cNvPr id="6147" name="Picture 3" descr="n1">
            <a:extLst>
              <a:ext uri="{FF2B5EF4-FFF2-40B4-BE49-F238E27FC236}">
                <a16:creationId xmlns:a16="http://schemas.microsoft.com/office/drawing/2014/main" id="{4FE528D1-54F2-4E80-9B25-5800843F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2"/>
          <a:stretch>
            <a:fillRect/>
          </a:stretch>
        </p:blipFill>
        <p:spPr bwMode="auto">
          <a:xfrm>
            <a:off x="3687763" y="1508125"/>
            <a:ext cx="4570412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diamond">
            <a:extLst>
              <a:ext uri="{FF2B5EF4-FFF2-40B4-BE49-F238E27FC236}">
                <a16:creationId xmlns:a16="http://schemas.microsoft.com/office/drawing/2014/main" id="{A84431AB-D7D0-493D-8DD3-B8F67C36C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r="14368"/>
          <a:stretch>
            <a:fillRect/>
          </a:stretch>
        </p:blipFill>
        <p:spPr bwMode="auto">
          <a:xfrm>
            <a:off x="923925" y="1508125"/>
            <a:ext cx="360997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868B1FD3-2130-4E28-8CA0-4AD105389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464" y="5632450"/>
            <a:ext cx="12636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LITHIUM NIOBATE</a:t>
            </a:r>
          </a:p>
          <a:p>
            <a:pPr algn="ctr" eaLnBrk="1" hangingPunct="1"/>
            <a:r>
              <a:rPr lang="en-US" altLang="en-US" dirty="0"/>
              <a:t>n </a:t>
            </a:r>
            <a:r>
              <a:rPr lang="en-US" altLang="en-US" dirty="0">
                <a:sym typeface="Symbol" panose="05050102010706020507" pitchFamily="18" charset="2"/>
              </a:rPr>
              <a:t></a:t>
            </a:r>
            <a:r>
              <a:rPr lang="en-US" altLang="en-US" dirty="0"/>
              <a:t> 2.4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3C3649C6-8A8E-439E-B272-A906196BE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627469"/>
            <a:ext cx="23564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FRUIT TEA</a:t>
            </a:r>
          </a:p>
          <a:p>
            <a:pPr algn="ctr" eaLnBrk="1" hangingPunct="1"/>
            <a:r>
              <a:rPr lang="en-US" altLang="en-US" dirty="0"/>
              <a:t>n = 1.3</a:t>
            </a:r>
          </a:p>
        </p:txBody>
      </p:sp>
      <p:pic>
        <p:nvPicPr>
          <p:cNvPr id="6151" name="Picture 7" descr="glass_overview">
            <a:extLst>
              <a:ext uri="{FF2B5EF4-FFF2-40B4-BE49-F238E27FC236}">
                <a16:creationId xmlns:a16="http://schemas.microsoft.com/office/drawing/2014/main" id="{1F249374-BDCE-4D50-B056-EA2EE14B5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4" r="25505"/>
          <a:stretch>
            <a:fillRect/>
          </a:stretch>
        </p:blipFill>
        <p:spPr bwMode="auto">
          <a:xfrm>
            <a:off x="914400" y="1508125"/>
            <a:ext cx="302577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4B6C-D4E2-473A-9C14-24CC2656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124675"/>
            <a:ext cx="8229600" cy="607162"/>
          </a:xfrm>
        </p:spPr>
        <p:txBody>
          <a:bodyPr/>
          <a:lstStyle/>
          <a:p>
            <a:r>
              <a:rPr lang="en-US" sz="2400" dirty="0"/>
              <a:t>Lithium </a:t>
            </a:r>
            <a:r>
              <a:rPr lang="en-US" sz="2400" dirty="0" err="1"/>
              <a:t>niobate</a:t>
            </a:r>
            <a:r>
              <a:rPr lang="en-US" sz="2400" dirty="0"/>
              <a:t> gemstones exist</a:t>
            </a:r>
            <a:endParaRPr lang="en-SG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DB481-0E45-4186-A696-CC5907D3C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1CA3E-3A0E-4D0F-8FC2-1A932A6EE3FF}"/>
              </a:ext>
            </a:extLst>
          </p:cNvPr>
          <p:cNvSpPr txBox="1"/>
          <p:nvPr/>
        </p:nvSpPr>
        <p:spPr>
          <a:xfrm>
            <a:off x="0" y="6146387"/>
            <a:ext cx="727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Example (May 8, 2025) </a:t>
            </a:r>
          </a:p>
          <a:p>
            <a:r>
              <a:rPr lang="en-SG" sz="8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https://www.etsy.com/sg-en/listing/1496550454/lithium-niobate-square-cut-loose-faceted?ref=nla_rv-2&amp;sts=1&amp;logging_key=9df04a6e8f76047e403ba472406097889e4c3761%3A1496550454</a:t>
            </a:r>
            <a:endParaRPr lang="en-SG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SG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9BBE5-4608-4AF8-8EBA-A5860A77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30"/>
            <a:ext cx="9144000" cy="55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05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DDD1A-EE0A-4F69-A5DD-AAA83B6A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/>
              <a:t>Positive versus negative water</a:t>
            </a:r>
            <a:endParaRPr lang="en-SG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003D903-53EC-46D3-A300-64B61B342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5192310"/>
            <a:ext cx="27428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NEGATIVE INDEX WATER</a:t>
            </a:r>
          </a:p>
          <a:p>
            <a:pPr algn="ctr" eaLnBrk="1" hangingPunct="1"/>
            <a:r>
              <a:rPr lang="en-US" altLang="en-US" dirty="0"/>
              <a:t>n = -1.33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2CF1D-DA1E-4968-B1CA-EB1BFB073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33628" b="24501"/>
          <a:stretch/>
        </p:blipFill>
        <p:spPr>
          <a:xfrm>
            <a:off x="4693360" y="931118"/>
            <a:ext cx="3445875" cy="3537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A2C65-786D-4331-86B2-EC3ABB61DC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7" r="33481" b="24501"/>
          <a:stretch/>
        </p:blipFill>
        <p:spPr>
          <a:xfrm>
            <a:off x="1153440" y="931117"/>
            <a:ext cx="3445876" cy="3537255"/>
          </a:xfrm>
          <a:prstGeom prst="rect">
            <a:avLst/>
          </a:prstGeom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600BDBC8-D229-485F-8865-FEF66FD2CB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74404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1F4DB17A-BF1A-461A-A30C-4C171B4FBE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74404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88B78D14-9AA0-410E-91E7-88C063B4D5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642044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B5A40A2C-9A3D-45D0-A114-F57799036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125040"/>
            <a:ext cx="990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36AFA9DD-9F62-4F68-A53D-AF2A4EE1E4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512504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C1604E33-CE35-403A-BFD7-9F7D8DDC07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504884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280BC-5149-4422-9F5F-B644D6B36262}"/>
              </a:ext>
            </a:extLst>
          </p:cNvPr>
          <p:cNvSpPr txBox="1"/>
          <p:nvPr/>
        </p:nvSpPr>
        <p:spPr>
          <a:xfrm rot="16200000">
            <a:off x="-181116" y="3198017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Everything simulated in POV-Ray</a:t>
            </a:r>
          </a:p>
          <a:p>
            <a:r>
              <a:rPr lang="en-US" sz="900" dirty="0"/>
              <a:t>Inspired by </a:t>
            </a:r>
          </a:p>
          <a:p>
            <a:r>
              <a:rPr lang="en-US" sz="900" dirty="0"/>
              <a:t>Friedrich </a:t>
            </a:r>
            <a:r>
              <a:rPr lang="en-US" sz="900" dirty="0" err="1"/>
              <a:t>Lohmuller</a:t>
            </a:r>
            <a:r>
              <a:rPr lang="en-US" sz="900" dirty="0"/>
              <a:t>, 2013</a:t>
            </a:r>
          </a:p>
          <a:p>
            <a:r>
              <a:rPr lang="en-US" sz="900" dirty="0"/>
              <a:t>www.f-lohmueller.de</a:t>
            </a:r>
            <a:endParaRPr lang="en-SG" sz="900" dirty="0"/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366CFDE9-447F-4B0F-A462-42A2DFFB7E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1823" y="474404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9" name="Line 6">
            <a:extLst>
              <a:ext uri="{FF2B5EF4-FFF2-40B4-BE49-F238E27FC236}">
                <a16:creationId xmlns:a16="http://schemas.microsoft.com/office/drawing/2014/main" id="{F3849728-EB4A-4E10-8267-D0DAFF2DD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2423" y="474404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642ABE95-4C3F-4E45-BCC9-B3C5DADAC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1823" y="642044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53AC6B35-866C-4A70-BCE8-6DA1DA70C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823" y="5125040"/>
            <a:ext cx="990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9FF964B4-B5E4-4AC2-8236-62B2CFBB84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77623" y="5810839"/>
            <a:ext cx="304799" cy="6095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73A2DC09-3D8A-43DE-B8A1-42246AAD38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82423" y="504884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43659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18842</TotalTime>
  <Words>3082</Words>
  <Application>Microsoft Office PowerPoint</Application>
  <PresentationFormat>On-screen Show (4:3)</PresentationFormat>
  <Paragraphs>596</Paragraphs>
  <Slides>52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等线</vt:lpstr>
      <vt:lpstr>MS Mincho</vt:lpstr>
      <vt:lpstr>PMingLiU</vt:lpstr>
      <vt:lpstr>Arial</vt:lpstr>
      <vt:lpstr>Arial Narrow</vt:lpstr>
      <vt:lpstr>Calibri</vt:lpstr>
      <vt:lpstr>Cambria</vt:lpstr>
      <vt:lpstr>Cambria Math</vt:lpstr>
      <vt:lpstr>Courier New</vt:lpstr>
      <vt:lpstr>Open Sans</vt:lpstr>
      <vt:lpstr>Symbol</vt:lpstr>
      <vt:lpstr>Times New Roman</vt:lpstr>
      <vt:lpstr>verdana</vt:lpstr>
      <vt:lpstr>Default Design</vt:lpstr>
      <vt:lpstr>Lithium Niobate on Insulator Integrated Photonics from Fabrication to Classical and Quantum Applications</vt:lpstr>
      <vt:lpstr>What’s in the glass?</vt:lpstr>
      <vt:lpstr>Birefringence in lithium niobate</vt:lpstr>
      <vt:lpstr>Birefringence:  when n_x≠n_z</vt:lpstr>
      <vt:lpstr>PowerPoint Presentation</vt:lpstr>
      <vt:lpstr>In some composite materials, n &lt; 1</vt:lpstr>
      <vt:lpstr>Lithium niobate vs. fruit tea</vt:lpstr>
      <vt:lpstr>Lithium niobate gemstones exist</vt:lpstr>
      <vt:lpstr>Positive versus negative water</vt:lpstr>
      <vt:lpstr>PowerPoint Presentation</vt:lpstr>
      <vt:lpstr>A simple cubic crystal will have isotropic properties.</vt:lpstr>
      <vt:lpstr>Why is the refractive index the same when you rotate a cubic crystal to any angle?</vt:lpstr>
      <vt:lpstr>A primitive cell of silicon: Is it really isotropic?</vt:lpstr>
      <vt:lpstr>Why silicon is still isotropic</vt:lpstr>
      <vt:lpstr>Primitive unit cell of LN</vt:lpstr>
      <vt:lpstr>Primitive unit cell of LN</vt:lpstr>
      <vt:lpstr>Primitive unit cell of LN</vt:lpstr>
      <vt:lpstr>Primitive unit cell of LN</vt:lpstr>
      <vt:lpstr>Top view of lithium niobate (crystal class 3m)</vt:lpstr>
      <vt:lpstr>PowerPoint Presentation</vt:lpstr>
      <vt:lpstr>PowerPoint Presentation</vt:lpstr>
      <vt:lpstr>Lithium niobate can be oriented along z</vt:lpstr>
      <vt:lpstr>Atomic motion during poling</vt:lpstr>
      <vt:lpstr>Periodic poling of barium titanate</vt:lpstr>
      <vt:lpstr>What causes refractive index?</vt:lpstr>
      <vt:lpstr>Refractive indices of a few materials</vt:lpstr>
      <vt:lpstr>An empty swimming pool (air, n = 1)</vt:lpstr>
      <vt:lpstr>Water (n = +1.33)</vt:lpstr>
      <vt:lpstr>n = 0.9 (field of view near critical angle)</vt:lpstr>
      <vt:lpstr>n = -1.33</vt:lpstr>
      <vt:lpstr>PowerPoint Presentation</vt:lpstr>
      <vt:lpstr>A review of Maxwell’s variables: Free space</vt:lpstr>
      <vt:lpstr>A review of Maxwell’s variables: Free space</vt:lpstr>
      <vt:lpstr>A review of Maxwell’s variables: Dielectric</vt:lpstr>
      <vt:lpstr>The situation between the plates with dielectric</vt:lpstr>
      <vt:lpstr>Atomic forces versus force from light</vt:lpstr>
      <vt:lpstr>Forces inside a solid</vt:lpstr>
      <vt:lpstr>Linear model</vt:lpstr>
      <vt:lpstr>What if you have both DC and AC fields?</vt:lpstr>
      <vt:lpstr>Electron movement and refractive index</vt:lpstr>
      <vt:lpstr>Electrically changing the refractive index </vt:lpstr>
      <vt:lpstr>A more realistic potential</vt:lpstr>
      <vt:lpstr>PowerPoint Presentation</vt:lpstr>
      <vt:lpstr>PowerPoint Presentation</vt:lpstr>
      <vt:lpstr>Thermo-Optic Mach-Zehnder interferometer</vt:lpstr>
      <vt:lpstr>PowerPoint Presentation</vt:lpstr>
      <vt:lpstr>Pockels effect in lithium niobate</vt:lpstr>
      <vt:lpstr>Z-cut modulator</vt:lpstr>
      <vt:lpstr>PowerPoint Presentation</vt:lpstr>
      <vt:lpstr>What other crystals give diagonal elements?</vt:lpstr>
      <vt:lpstr>What other crystals give diagonal elements?</vt:lpstr>
      <vt:lpstr>NUS Solar Quadcopter Team (2018)</vt:lpstr>
    </vt:vector>
  </TitlesOfParts>
  <Company>NUS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EE5519 Nonlinear Optical Devices</dc:title>
  <dc:creator>eleadj</dc:creator>
  <cp:lastModifiedBy>Aaron Danner</cp:lastModifiedBy>
  <cp:revision>310</cp:revision>
  <dcterms:created xsi:type="dcterms:W3CDTF">2007-08-13T05:32:48Z</dcterms:created>
  <dcterms:modified xsi:type="dcterms:W3CDTF">2025-05-15T06:25:27Z</dcterms:modified>
</cp:coreProperties>
</file>