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fif" ContentType="image/jpe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 id="2147483685" r:id="rId2"/>
    <p:sldMasterId id="2147483698" r:id="rId3"/>
    <p:sldMasterId id="2147483710" r:id="rId4"/>
    <p:sldMasterId id="2147483735" r:id="rId5"/>
    <p:sldMasterId id="2147483760" r:id="rId6"/>
  </p:sldMasterIdLst>
  <p:notesMasterIdLst>
    <p:notesMasterId r:id="rId58"/>
  </p:notesMasterIdLst>
  <p:sldIdLst>
    <p:sldId id="2147480837" r:id="rId7"/>
    <p:sldId id="2147480848" r:id="rId8"/>
    <p:sldId id="3889" r:id="rId9"/>
    <p:sldId id="3890" r:id="rId10"/>
    <p:sldId id="3891" r:id="rId11"/>
    <p:sldId id="3888" r:id="rId12"/>
    <p:sldId id="3893" r:id="rId13"/>
    <p:sldId id="2147480836" r:id="rId14"/>
    <p:sldId id="2147480845" r:id="rId15"/>
    <p:sldId id="3896" r:id="rId16"/>
    <p:sldId id="596" r:id="rId17"/>
    <p:sldId id="580" r:id="rId18"/>
    <p:sldId id="606" r:id="rId19"/>
    <p:sldId id="2147480847" r:id="rId20"/>
    <p:sldId id="256" r:id="rId21"/>
    <p:sldId id="524" r:id="rId22"/>
    <p:sldId id="584" r:id="rId23"/>
    <p:sldId id="257" r:id="rId24"/>
    <p:sldId id="258" r:id="rId25"/>
    <p:sldId id="259" r:id="rId26"/>
    <p:sldId id="4646" r:id="rId27"/>
    <p:sldId id="260" r:id="rId28"/>
    <p:sldId id="261" r:id="rId29"/>
    <p:sldId id="2147480844" r:id="rId30"/>
    <p:sldId id="3886" r:id="rId31"/>
    <p:sldId id="291" r:id="rId32"/>
    <p:sldId id="3898" r:id="rId33"/>
    <p:sldId id="302" r:id="rId34"/>
    <p:sldId id="3897" r:id="rId35"/>
    <p:sldId id="2147480840" r:id="rId36"/>
    <p:sldId id="3906" r:id="rId37"/>
    <p:sldId id="3884" r:id="rId38"/>
    <p:sldId id="2147480841" r:id="rId39"/>
    <p:sldId id="3901" r:id="rId40"/>
    <p:sldId id="2147480846" r:id="rId41"/>
    <p:sldId id="264" r:id="rId42"/>
    <p:sldId id="265" r:id="rId43"/>
    <p:sldId id="271" r:id="rId44"/>
    <p:sldId id="267" r:id="rId45"/>
    <p:sldId id="3910" r:id="rId46"/>
    <p:sldId id="2147480839" r:id="rId47"/>
    <p:sldId id="289" r:id="rId48"/>
    <p:sldId id="3880" r:id="rId49"/>
    <p:sldId id="3882" r:id="rId50"/>
    <p:sldId id="293" r:id="rId51"/>
    <p:sldId id="3908" r:id="rId52"/>
    <p:sldId id="283" r:id="rId53"/>
    <p:sldId id="3909" r:id="rId54"/>
    <p:sldId id="284" r:id="rId55"/>
    <p:sldId id="2147480842" r:id="rId56"/>
    <p:sldId id="595" r:id="rId5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82"/>
    <a:srgbClr val="ED7F0D"/>
    <a:srgbClr val="006DB7"/>
    <a:srgbClr val="006DC9"/>
    <a:srgbClr val="001A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02" autoAdjust="0"/>
    <p:restoredTop sz="94671"/>
  </p:normalViewPr>
  <p:slideViewPr>
    <p:cSldViewPr snapToGrid="0" snapToObjects="1">
      <p:cViewPr varScale="1">
        <p:scale>
          <a:sx n="107" d="100"/>
          <a:sy n="107" d="100"/>
        </p:scale>
        <p:origin x="168" y="72"/>
      </p:cViewPr>
      <p:guideLst/>
    </p:cSldViewPr>
  </p:slideViewPr>
  <p:notesTextViewPr>
    <p:cViewPr>
      <p:scale>
        <a:sx n="1" d="1"/>
        <a:sy n="1" d="1"/>
      </p:scale>
      <p:origin x="0" y="0"/>
    </p:cViewPr>
  </p:notesTextViewPr>
  <p:sorterViewPr>
    <p:cViewPr varScale="1">
      <p:scale>
        <a:sx n="100" d="100"/>
        <a:sy n="100" d="100"/>
      </p:scale>
      <p:origin x="0" y="-95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SG"/>
              <a:t>"Thin film lithium niobate" publications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numRef>
              <c:f>Sheet1!$A$1:$A$21</c:f>
              <c:numCache>
                <c:formatCode>General</c:formatCode>
                <c:ptCount val="21"/>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numCache>
            </c:numRef>
          </c:cat>
          <c:val>
            <c:numRef>
              <c:f>Sheet1!$B$1:$B$21</c:f>
              <c:numCache>
                <c:formatCode>General</c:formatCode>
                <c:ptCount val="21"/>
                <c:pt idx="0">
                  <c:v>8</c:v>
                </c:pt>
                <c:pt idx="1">
                  <c:v>10</c:v>
                </c:pt>
                <c:pt idx="2">
                  <c:v>12</c:v>
                </c:pt>
                <c:pt idx="3">
                  <c:v>15</c:v>
                </c:pt>
                <c:pt idx="4">
                  <c:v>13</c:v>
                </c:pt>
                <c:pt idx="5">
                  <c:v>16</c:v>
                </c:pt>
                <c:pt idx="6">
                  <c:v>15</c:v>
                </c:pt>
                <c:pt idx="7">
                  <c:v>24</c:v>
                </c:pt>
                <c:pt idx="8">
                  <c:v>21</c:v>
                </c:pt>
                <c:pt idx="9">
                  <c:v>35</c:v>
                </c:pt>
                <c:pt idx="10">
                  <c:v>48</c:v>
                </c:pt>
                <c:pt idx="11">
                  <c:v>79</c:v>
                </c:pt>
                <c:pt idx="12">
                  <c:v>111</c:v>
                </c:pt>
                <c:pt idx="13">
                  <c:v>158</c:v>
                </c:pt>
                <c:pt idx="14">
                  <c:v>239</c:v>
                </c:pt>
                <c:pt idx="15">
                  <c:v>385</c:v>
                </c:pt>
                <c:pt idx="16">
                  <c:v>637</c:v>
                </c:pt>
                <c:pt idx="17">
                  <c:v>1080</c:v>
                </c:pt>
                <c:pt idx="18">
                  <c:v>1400</c:v>
                </c:pt>
                <c:pt idx="19">
                  <c:v>1830</c:v>
                </c:pt>
                <c:pt idx="20">
                  <c:v>932</c:v>
                </c:pt>
              </c:numCache>
            </c:numRef>
          </c:val>
          <c:extLst>
            <c:ext xmlns:c16="http://schemas.microsoft.com/office/drawing/2014/chart" uri="{C3380CC4-5D6E-409C-BE32-E72D297353CC}">
              <c16:uniqueId val="{00000000-CBE8-47FD-93F6-8DEFB6FBFCCB}"/>
            </c:ext>
          </c:extLst>
        </c:ser>
        <c:dLbls>
          <c:showLegendKey val="0"/>
          <c:showVal val="0"/>
          <c:showCatName val="0"/>
          <c:showSerName val="0"/>
          <c:showPercent val="0"/>
          <c:showBubbleSize val="0"/>
        </c:dLbls>
        <c:gapWidth val="219"/>
        <c:overlap val="-27"/>
        <c:axId val="1005661248"/>
        <c:axId val="1005394144"/>
      </c:barChart>
      <c:catAx>
        <c:axId val="1005661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5394144"/>
        <c:crosses val="autoZero"/>
        <c:auto val="1"/>
        <c:lblAlgn val="ctr"/>
        <c:lblOffset val="100"/>
        <c:noMultiLvlLbl val="0"/>
      </c:catAx>
      <c:valAx>
        <c:axId val="1005394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5661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image" Target="../media/image124.jfif"/><Relationship Id="rId5" Type="http://schemas.openxmlformats.org/officeDocument/2006/relationships/image" Target="../media/image128.jpeg"/><Relationship Id="rId4" Type="http://schemas.openxmlformats.org/officeDocument/2006/relationships/image" Target="../media/image12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image" Target="../media/image124.jfif"/><Relationship Id="rId5" Type="http://schemas.openxmlformats.org/officeDocument/2006/relationships/image" Target="../media/image128.jpeg"/><Relationship Id="rId4" Type="http://schemas.openxmlformats.org/officeDocument/2006/relationships/image" Target="../media/image12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350A18-4D73-43B5-AC2D-8C36412329A2}"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SG"/>
        </a:p>
      </dgm:t>
    </dgm:pt>
    <dgm:pt modelId="{12147ADC-2396-49CC-9733-5EA43BB9AF6E}">
      <dgm:prSet phldrT="[Text]" custT="1"/>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r>
            <a:rPr lang="en-SG" sz="105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Quantum Annealing </a:t>
          </a:r>
        </a:p>
      </dgm:t>
    </dgm:pt>
    <dgm:pt modelId="{C2F80BA2-92B8-49D9-B850-0C733092452A}" type="parTrans" cxnId="{A612970B-C9AA-4EB0-8549-E511B36E68DB}">
      <dgm:prSet/>
      <dgm:spPr/>
      <dgm:t>
        <a:bodyPr/>
        <a:lstStyle/>
        <a:p>
          <a:endParaRPr lang="en-SG" sz="1100">
            <a:latin typeface="Open Sans" panose="020B0606030504020204" pitchFamily="34" charset="0"/>
            <a:ea typeface="Open Sans" panose="020B0606030504020204" pitchFamily="34" charset="0"/>
            <a:cs typeface="Open Sans" panose="020B0606030504020204" pitchFamily="34" charset="0"/>
          </a:endParaRPr>
        </a:p>
      </dgm:t>
    </dgm:pt>
    <dgm:pt modelId="{E897F71B-E6DD-4B20-AF3E-D16C8DA7EC68}" type="sibTrans" cxnId="{A612970B-C9AA-4EB0-8549-E511B36E68DB}">
      <dgm:prSet/>
      <dgm:spPr/>
      <dgm:t>
        <a:bodyPr/>
        <a:lstStyle/>
        <a:p>
          <a:endParaRPr lang="en-SG" sz="1100">
            <a:latin typeface="Open Sans" panose="020B0606030504020204" pitchFamily="34" charset="0"/>
            <a:ea typeface="Open Sans" panose="020B0606030504020204" pitchFamily="34" charset="0"/>
            <a:cs typeface="Open Sans" panose="020B0606030504020204" pitchFamily="34" charset="0"/>
          </a:endParaRPr>
        </a:p>
      </dgm:t>
    </dgm:pt>
    <dgm:pt modelId="{FB7D19F4-7275-4150-A3FE-5FC9BF9635C3}">
      <dgm:prSet phldrT="[Text]" custT="1"/>
      <dgm:spPr>
        <a:effectLst>
          <a:glow rad="63500">
            <a:schemeClr val="accent2">
              <a:satMod val="175000"/>
              <a:alpha val="40000"/>
            </a:schemeClr>
          </a:glow>
        </a:effectLst>
      </dgm:spPr>
      <dgm:t>
        <a:bodyPr/>
        <a:lstStyle/>
        <a:p>
          <a:pPr algn="ctr"/>
          <a:r>
            <a:rPr lang="en-SG" sz="1100" dirty="0">
              <a:latin typeface="Open Sans" panose="020B0606030504020204" pitchFamily="34" charset="0"/>
              <a:ea typeface="Open Sans" panose="020B0606030504020204" pitchFamily="34" charset="0"/>
              <a:cs typeface="Open Sans" panose="020B0606030504020204" pitchFamily="34" charset="0"/>
            </a:rPr>
            <a:t>Machine Learning and Computer Science    </a:t>
          </a:r>
        </a:p>
      </dgm:t>
    </dgm:pt>
    <dgm:pt modelId="{F1C1E892-20EC-45CF-8147-86D0A2F5803B}" type="sibTrans" cxnId="{B2734588-8697-4C49-93F1-4F4F06B6B8A9}">
      <dgm:prSet/>
      <dgm:spPr/>
      <dgm:t>
        <a:bodyPr/>
        <a:lstStyle/>
        <a:p>
          <a:endParaRPr lang="en-SG" sz="1100">
            <a:latin typeface="Open Sans" panose="020B0606030504020204" pitchFamily="34" charset="0"/>
            <a:ea typeface="Open Sans" panose="020B0606030504020204" pitchFamily="34" charset="0"/>
            <a:cs typeface="Open Sans" panose="020B0606030504020204" pitchFamily="34" charset="0"/>
          </a:endParaRPr>
        </a:p>
      </dgm:t>
    </dgm:pt>
    <dgm:pt modelId="{FD3E38EB-E966-45D5-8BC1-B6A1B99CC350}" type="parTrans" cxnId="{B2734588-8697-4C49-93F1-4F4F06B6B8A9}">
      <dgm:prSet/>
      <dgm:spPr/>
      <dgm:t>
        <a:bodyPr/>
        <a:lstStyle/>
        <a:p>
          <a:endParaRPr lang="en-SG" sz="1100">
            <a:latin typeface="Open Sans" panose="020B0606030504020204" pitchFamily="34" charset="0"/>
            <a:ea typeface="Open Sans" panose="020B0606030504020204" pitchFamily="34" charset="0"/>
            <a:cs typeface="Open Sans" panose="020B0606030504020204" pitchFamily="34" charset="0"/>
          </a:endParaRPr>
        </a:p>
      </dgm:t>
    </dgm:pt>
    <dgm:pt modelId="{47573EC2-ECBF-4F2A-ABAB-E43D249ED4E8}">
      <dgm:prSet phldrT="[Text]" custT="1"/>
      <dgm:spPr/>
      <dgm:t>
        <a:bodyPr/>
        <a:lstStyle/>
        <a:p>
          <a:r>
            <a:rPr lang="en-SG" sz="1100" dirty="0">
              <a:latin typeface="Open Sans" panose="020B0606030504020204" pitchFamily="34" charset="0"/>
              <a:ea typeface="Open Sans" panose="020B0606030504020204" pitchFamily="34" charset="0"/>
              <a:cs typeface="Open Sans" panose="020B0606030504020204" pitchFamily="34" charset="0"/>
            </a:rPr>
            <a:t>Healthcare &amp; </a:t>
          </a:r>
        </a:p>
        <a:p>
          <a:r>
            <a:rPr lang="en-SG" sz="1100" dirty="0">
              <a:latin typeface="Open Sans" panose="020B0606030504020204" pitchFamily="34" charset="0"/>
              <a:ea typeface="Open Sans" panose="020B0606030504020204" pitchFamily="34" charset="0"/>
              <a:cs typeface="Open Sans" panose="020B0606030504020204" pitchFamily="34" charset="0"/>
            </a:rPr>
            <a:t>Medicine</a:t>
          </a:r>
        </a:p>
      </dgm:t>
    </dgm:pt>
    <dgm:pt modelId="{18A756F8-441E-45A2-834C-1C39037EF086}" type="sibTrans" cxnId="{D389AE21-1528-4288-99D6-DED32A5500FE}">
      <dgm:prSet/>
      <dgm:spPr/>
      <dgm:t>
        <a:bodyPr/>
        <a:lstStyle/>
        <a:p>
          <a:endParaRPr lang="en-SG" sz="1100">
            <a:latin typeface="Open Sans" panose="020B0606030504020204" pitchFamily="34" charset="0"/>
            <a:ea typeface="Open Sans" panose="020B0606030504020204" pitchFamily="34" charset="0"/>
            <a:cs typeface="Open Sans" panose="020B0606030504020204" pitchFamily="34" charset="0"/>
          </a:endParaRPr>
        </a:p>
      </dgm:t>
    </dgm:pt>
    <dgm:pt modelId="{09922B8B-46C3-481E-A2BA-3B811C426769}" type="parTrans" cxnId="{D389AE21-1528-4288-99D6-DED32A5500FE}">
      <dgm:prSet/>
      <dgm:spPr/>
      <dgm:t>
        <a:bodyPr/>
        <a:lstStyle/>
        <a:p>
          <a:endParaRPr lang="en-SG" sz="1100">
            <a:latin typeface="Open Sans" panose="020B0606030504020204" pitchFamily="34" charset="0"/>
            <a:ea typeface="Open Sans" panose="020B0606030504020204" pitchFamily="34" charset="0"/>
            <a:cs typeface="Open Sans" panose="020B0606030504020204" pitchFamily="34" charset="0"/>
          </a:endParaRPr>
        </a:p>
      </dgm:t>
    </dgm:pt>
    <dgm:pt modelId="{DAE10A7C-6D88-437D-8EF1-DD9DB64326FD}">
      <dgm:prSet phldrT="[Text]" custT="1"/>
      <dgm:spPr/>
      <dgm:t>
        <a:bodyPr/>
        <a:lstStyle/>
        <a:p>
          <a:r>
            <a:rPr lang="en-SG" sz="1100" dirty="0">
              <a:latin typeface="Open Sans" panose="020B0606030504020204" pitchFamily="34" charset="0"/>
              <a:ea typeface="Open Sans" panose="020B0606030504020204" pitchFamily="34" charset="0"/>
              <a:cs typeface="Open Sans" panose="020B0606030504020204" pitchFamily="34" charset="0"/>
            </a:rPr>
            <a:t>Optimisation</a:t>
          </a:r>
        </a:p>
      </dgm:t>
    </dgm:pt>
    <dgm:pt modelId="{5D527D7E-B6E1-4547-B222-4B8E2ECFD677}" type="sibTrans" cxnId="{CE3F998C-B97C-4AFA-A7D0-DD5907633FA2}">
      <dgm:prSet/>
      <dgm:spPr/>
      <dgm:t>
        <a:bodyPr/>
        <a:lstStyle/>
        <a:p>
          <a:endParaRPr lang="en-SG" sz="1100">
            <a:latin typeface="Open Sans" panose="020B0606030504020204" pitchFamily="34" charset="0"/>
            <a:ea typeface="Open Sans" panose="020B0606030504020204" pitchFamily="34" charset="0"/>
            <a:cs typeface="Open Sans" panose="020B0606030504020204" pitchFamily="34" charset="0"/>
          </a:endParaRPr>
        </a:p>
      </dgm:t>
    </dgm:pt>
    <dgm:pt modelId="{B0040FCB-4BDB-4932-AE89-275C7A22725C}" type="parTrans" cxnId="{CE3F998C-B97C-4AFA-A7D0-DD5907633FA2}">
      <dgm:prSet/>
      <dgm:spPr/>
      <dgm:t>
        <a:bodyPr/>
        <a:lstStyle/>
        <a:p>
          <a:endParaRPr lang="en-SG" sz="1100">
            <a:latin typeface="Open Sans" panose="020B0606030504020204" pitchFamily="34" charset="0"/>
            <a:ea typeface="Open Sans" panose="020B0606030504020204" pitchFamily="34" charset="0"/>
            <a:cs typeface="Open Sans" panose="020B0606030504020204" pitchFamily="34" charset="0"/>
          </a:endParaRPr>
        </a:p>
      </dgm:t>
    </dgm:pt>
    <dgm:pt modelId="{A38B6227-28C5-4D05-9B55-B7AFA157A80B}">
      <dgm:prSet phldrT="[Text]" custT="1"/>
      <dgm:spPr/>
      <dgm:t>
        <a:bodyPr/>
        <a:lstStyle/>
        <a:p>
          <a:pPr algn="ctr"/>
          <a:r>
            <a:rPr lang="en-SG" sz="1100" dirty="0">
              <a:latin typeface="Open Sans" panose="020B0606030504020204" pitchFamily="34" charset="0"/>
              <a:ea typeface="Open Sans" panose="020B0606030504020204" pitchFamily="34" charset="0"/>
              <a:cs typeface="Open Sans" panose="020B0606030504020204" pitchFamily="34" charset="0"/>
            </a:rPr>
            <a:t>Financial Modelling</a:t>
          </a:r>
        </a:p>
      </dgm:t>
    </dgm:pt>
    <dgm:pt modelId="{043243F4-9701-4B69-8D12-C4B4CCF5ADD9}" type="sibTrans" cxnId="{5B880ADD-C2E9-4393-8E52-5F99B748175D}">
      <dgm:prSet/>
      <dgm:spPr/>
      <dgm:t>
        <a:bodyPr/>
        <a:lstStyle/>
        <a:p>
          <a:endParaRPr lang="en-SG" sz="1100">
            <a:latin typeface="Open Sans" panose="020B0606030504020204" pitchFamily="34" charset="0"/>
            <a:ea typeface="Open Sans" panose="020B0606030504020204" pitchFamily="34" charset="0"/>
            <a:cs typeface="Open Sans" panose="020B0606030504020204" pitchFamily="34" charset="0"/>
          </a:endParaRPr>
        </a:p>
      </dgm:t>
    </dgm:pt>
    <dgm:pt modelId="{103A290B-A8E5-46BA-9ADE-E62E280429C4}" type="parTrans" cxnId="{5B880ADD-C2E9-4393-8E52-5F99B748175D}">
      <dgm:prSet/>
      <dgm:spPr/>
      <dgm:t>
        <a:bodyPr/>
        <a:lstStyle/>
        <a:p>
          <a:endParaRPr lang="en-SG" sz="1100">
            <a:latin typeface="Open Sans" panose="020B0606030504020204" pitchFamily="34" charset="0"/>
            <a:ea typeface="Open Sans" panose="020B0606030504020204" pitchFamily="34" charset="0"/>
            <a:cs typeface="Open Sans" panose="020B0606030504020204" pitchFamily="34" charset="0"/>
          </a:endParaRPr>
        </a:p>
      </dgm:t>
    </dgm:pt>
    <dgm:pt modelId="{F769B5A4-1ED7-4C6C-8743-11BB497E97A5}" type="pres">
      <dgm:prSet presAssocID="{5D350A18-4D73-43B5-AC2D-8C36412329A2}" presName="Name0" presStyleCnt="0">
        <dgm:presLayoutVars>
          <dgm:chMax val="1"/>
          <dgm:chPref val="1"/>
          <dgm:dir/>
          <dgm:resizeHandles/>
        </dgm:presLayoutVars>
      </dgm:prSet>
      <dgm:spPr/>
    </dgm:pt>
    <dgm:pt modelId="{BE300BDF-9E3F-4652-B755-28890663D987}" type="pres">
      <dgm:prSet presAssocID="{12147ADC-2396-49CC-9733-5EA43BB9AF6E}" presName="Parent" presStyleLbl="node1" presStyleIdx="0" presStyleCnt="2" custLinFactNeighborX="-8959" custLinFactNeighborY="-10174">
        <dgm:presLayoutVars>
          <dgm:chMax val="4"/>
          <dgm:chPref val="3"/>
        </dgm:presLayoutVars>
      </dgm:prSet>
      <dgm:spPr/>
    </dgm:pt>
    <dgm:pt modelId="{FE36DF78-DEB7-4DD5-9100-BCF02984201F}" type="pres">
      <dgm:prSet presAssocID="{FB7D19F4-7275-4150-A3FE-5FC9BF9635C3}" presName="Accent" presStyleLbl="node1" presStyleIdx="1" presStyleCnt="2"/>
      <dgm:spPr/>
    </dgm:pt>
    <dgm:pt modelId="{A6BCBB38-7442-4094-A975-2CAE91FDC8C9}" type="pres">
      <dgm:prSet presAssocID="{FB7D19F4-7275-4150-A3FE-5FC9BF9635C3}" presName="Image1" presStyleLbl="fgImgPlace1" presStyleIdx="0" presStyleCnt="4" custLinFactNeighborX="2735" custLinFactNeighborY="-7350"/>
      <dgm:spPr>
        <a:blipFill dpi="0" rotWithShape="1">
          <a:blip xmlns:r="http://schemas.openxmlformats.org/officeDocument/2006/relationships" r:embed="rId2">
            <a:alphaModFix amt="50000"/>
            <a:extLst>
              <a:ext uri="{28A0092B-C50C-407E-A947-70E740481C1C}">
                <a14:useLocalDpi xmlns:a14="http://schemas.microsoft.com/office/drawing/2010/main" val="0"/>
              </a:ext>
            </a:extLst>
          </a:blip>
          <a:srcRect/>
          <a:stretch>
            <a:fillRect/>
          </a:stretch>
        </a:blipFill>
        <a:effectLst>
          <a:glow rad="635000">
            <a:schemeClr val="accent1">
              <a:alpha val="50000"/>
            </a:schemeClr>
          </a:glow>
        </a:effectLst>
      </dgm:spPr>
    </dgm:pt>
    <dgm:pt modelId="{33C73FF5-1789-40E4-AA85-A5A3D4C3D6E5}" type="pres">
      <dgm:prSet presAssocID="{FB7D19F4-7275-4150-A3FE-5FC9BF9635C3}" presName="Child1" presStyleLbl="revTx" presStyleIdx="0" presStyleCnt="4" custScaleX="156358" custLinFactNeighborX="31869" custLinFactNeighborY="-16554">
        <dgm:presLayoutVars>
          <dgm:chMax val="0"/>
          <dgm:chPref val="0"/>
          <dgm:bulletEnabled val="1"/>
        </dgm:presLayoutVars>
      </dgm:prSet>
      <dgm:spPr/>
    </dgm:pt>
    <dgm:pt modelId="{D32DE34C-4BFC-4C19-8AB3-1DEEB564FC2B}" type="pres">
      <dgm:prSet presAssocID="{A38B6227-28C5-4D05-9B55-B7AFA157A80B}" presName="Image2" presStyleCnt="0"/>
      <dgm:spPr/>
    </dgm:pt>
    <dgm:pt modelId="{B1A91B54-3EA8-408E-8DC8-5A61060D5E72}" type="pres">
      <dgm:prSet presAssocID="{A38B6227-28C5-4D05-9B55-B7AFA157A80B}" presName="Image" presStyleLbl="fgImgPlace1" presStyleIdx="1" presStyleCnt="4" custLinFactNeighborX="6499" custLinFactNeighborY="-1854"/>
      <dgm:spPr>
        <a:blipFill dpi="0" rotWithShape="1">
          <a:blip xmlns:r="http://schemas.openxmlformats.org/officeDocument/2006/relationships" r:embed="rId3">
            <a:alphaModFix amt="70000"/>
            <a:extLst>
              <a:ext uri="{28A0092B-C50C-407E-A947-70E740481C1C}">
                <a14:useLocalDpi xmlns:a14="http://schemas.microsoft.com/office/drawing/2010/main" val="0"/>
              </a:ext>
            </a:extLst>
          </a:blip>
          <a:srcRect/>
          <a:stretch>
            <a:fillRect/>
          </a:stretch>
        </a:blipFill>
        <a:effectLst>
          <a:glow rad="635000">
            <a:schemeClr val="accent2">
              <a:alpha val="70000"/>
            </a:schemeClr>
          </a:glow>
        </a:effectLst>
      </dgm:spPr>
    </dgm:pt>
    <dgm:pt modelId="{698F07E7-2988-4487-B473-E3E6F9BF5B1E}" type="pres">
      <dgm:prSet presAssocID="{A38B6227-28C5-4D05-9B55-B7AFA157A80B}" presName="Child2" presStyleLbl="revTx" presStyleIdx="1" presStyleCnt="4" custScaleX="92491" custLinFactNeighborX="-5823" custLinFactNeighborY="5381">
        <dgm:presLayoutVars>
          <dgm:chMax val="0"/>
          <dgm:chPref val="0"/>
          <dgm:bulletEnabled val="1"/>
        </dgm:presLayoutVars>
      </dgm:prSet>
      <dgm:spPr/>
    </dgm:pt>
    <dgm:pt modelId="{CE425781-A819-41C1-A6C3-F6380A7240C6}" type="pres">
      <dgm:prSet presAssocID="{DAE10A7C-6D88-437D-8EF1-DD9DB64326FD}" presName="Image3" presStyleCnt="0"/>
      <dgm:spPr/>
    </dgm:pt>
    <dgm:pt modelId="{E3F6194C-118A-4504-9494-B8B0518B7616}" type="pres">
      <dgm:prSet presAssocID="{DAE10A7C-6D88-437D-8EF1-DD9DB64326FD}" presName="Image" presStyleLbl="fgImgPlace1" presStyleIdx="2"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effectLst>
          <a:glow rad="635000">
            <a:schemeClr val="accent4">
              <a:alpha val="50000"/>
            </a:schemeClr>
          </a:glow>
        </a:effectLst>
      </dgm:spPr>
    </dgm:pt>
    <dgm:pt modelId="{51BB6C4B-A28A-4E18-A720-39DA26B0A470}" type="pres">
      <dgm:prSet presAssocID="{DAE10A7C-6D88-437D-8EF1-DD9DB64326FD}" presName="Child3" presStyleLbl="revTx" presStyleIdx="2" presStyleCnt="4" custScaleX="125312" custLinFactNeighborX="10211">
        <dgm:presLayoutVars>
          <dgm:chMax val="0"/>
          <dgm:chPref val="0"/>
          <dgm:bulletEnabled val="1"/>
        </dgm:presLayoutVars>
      </dgm:prSet>
      <dgm:spPr/>
    </dgm:pt>
    <dgm:pt modelId="{0ACCF5ED-3CD1-49FB-AA39-DC4F46BFCE8B}" type="pres">
      <dgm:prSet presAssocID="{47573EC2-ECBF-4F2A-ABAB-E43D249ED4E8}" presName="Image4" presStyleCnt="0"/>
      <dgm:spPr/>
    </dgm:pt>
    <dgm:pt modelId="{2FF1260B-272F-41F9-A61A-51846B10D6BF}" type="pres">
      <dgm:prSet presAssocID="{47573EC2-ECBF-4F2A-ABAB-E43D249ED4E8}" presName="Image" presStyleLbl="fgImgPlace1" presStyleIdx="3" presStyleCnt="4"/>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effectLst>
          <a:glow rad="635000">
            <a:schemeClr val="accent5">
              <a:lumMod val="50000"/>
              <a:alpha val="50000"/>
            </a:schemeClr>
          </a:glow>
        </a:effectLst>
      </dgm:spPr>
    </dgm:pt>
    <dgm:pt modelId="{287489E9-4EB3-46CA-8C88-E8ADDF124B36}" type="pres">
      <dgm:prSet presAssocID="{47573EC2-ECBF-4F2A-ABAB-E43D249ED4E8}" presName="Child4" presStyleLbl="revTx" presStyleIdx="3" presStyleCnt="4" custScaleX="162846" custLinFactNeighborX="41551" custLinFactNeighborY="16875">
        <dgm:presLayoutVars>
          <dgm:chMax val="0"/>
          <dgm:chPref val="0"/>
          <dgm:bulletEnabled val="1"/>
        </dgm:presLayoutVars>
      </dgm:prSet>
      <dgm:spPr/>
    </dgm:pt>
  </dgm:ptLst>
  <dgm:cxnLst>
    <dgm:cxn modelId="{A612970B-C9AA-4EB0-8549-E511B36E68DB}" srcId="{5D350A18-4D73-43B5-AC2D-8C36412329A2}" destId="{12147ADC-2396-49CC-9733-5EA43BB9AF6E}" srcOrd="0" destOrd="0" parTransId="{C2F80BA2-92B8-49D9-B850-0C733092452A}" sibTransId="{E897F71B-E6DD-4B20-AF3E-D16C8DA7EC68}"/>
    <dgm:cxn modelId="{48066D1A-FB0F-4158-92B1-B8A26E96D78B}" type="presOf" srcId="{FB7D19F4-7275-4150-A3FE-5FC9BF9635C3}" destId="{33C73FF5-1789-40E4-AA85-A5A3D4C3D6E5}" srcOrd="0" destOrd="0" presId="urn:microsoft.com/office/officeart/2011/layout/RadialPictureList"/>
    <dgm:cxn modelId="{D389AE21-1528-4288-99D6-DED32A5500FE}" srcId="{12147ADC-2396-49CC-9733-5EA43BB9AF6E}" destId="{47573EC2-ECBF-4F2A-ABAB-E43D249ED4E8}" srcOrd="3" destOrd="0" parTransId="{09922B8B-46C3-481E-A2BA-3B811C426769}" sibTransId="{18A756F8-441E-45A2-834C-1C39037EF086}"/>
    <dgm:cxn modelId="{0EFAFD52-D47B-4847-9EF3-AF87AF3A3F32}" type="presOf" srcId="{12147ADC-2396-49CC-9733-5EA43BB9AF6E}" destId="{BE300BDF-9E3F-4652-B755-28890663D987}" srcOrd="0" destOrd="0" presId="urn:microsoft.com/office/officeart/2011/layout/RadialPictureList"/>
    <dgm:cxn modelId="{D6069C75-4A22-4C51-9D81-5FE4228F5329}" type="presOf" srcId="{5D350A18-4D73-43B5-AC2D-8C36412329A2}" destId="{F769B5A4-1ED7-4C6C-8743-11BB497E97A5}" srcOrd="0" destOrd="0" presId="urn:microsoft.com/office/officeart/2011/layout/RadialPictureList"/>
    <dgm:cxn modelId="{B2734588-8697-4C49-93F1-4F4F06B6B8A9}" srcId="{12147ADC-2396-49CC-9733-5EA43BB9AF6E}" destId="{FB7D19F4-7275-4150-A3FE-5FC9BF9635C3}" srcOrd="0" destOrd="0" parTransId="{FD3E38EB-E966-45D5-8BC1-B6A1B99CC350}" sibTransId="{F1C1E892-20EC-45CF-8147-86D0A2F5803B}"/>
    <dgm:cxn modelId="{CE3F998C-B97C-4AFA-A7D0-DD5907633FA2}" srcId="{12147ADC-2396-49CC-9733-5EA43BB9AF6E}" destId="{DAE10A7C-6D88-437D-8EF1-DD9DB64326FD}" srcOrd="2" destOrd="0" parTransId="{B0040FCB-4BDB-4932-AE89-275C7A22725C}" sibTransId="{5D527D7E-B6E1-4547-B222-4B8E2ECFD677}"/>
    <dgm:cxn modelId="{41CC709A-6CC0-40DF-A914-6D0286193587}" type="presOf" srcId="{DAE10A7C-6D88-437D-8EF1-DD9DB64326FD}" destId="{51BB6C4B-A28A-4E18-A720-39DA26B0A470}" srcOrd="0" destOrd="0" presId="urn:microsoft.com/office/officeart/2011/layout/RadialPictureList"/>
    <dgm:cxn modelId="{337FF3A8-4893-4A9B-9447-6723CFA78B5F}" type="presOf" srcId="{47573EC2-ECBF-4F2A-ABAB-E43D249ED4E8}" destId="{287489E9-4EB3-46CA-8C88-E8ADDF124B36}" srcOrd="0" destOrd="0" presId="urn:microsoft.com/office/officeart/2011/layout/RadialPictureList"/>
    <dgm:cxn modelId="{EA1293C5-42B3-45DB-99C9-EC5CD934C15E}" type="presOf" srcId="{A38B6227-28C5-4D05-9B55-B7AFA157A80B}" destId="{698F07E7-2988-4487-B473-E3E6F9BF5B1E}" srcOrd="0" destOrd="0" presId="urn:microsoft.com/office/officeart/2011/layout/RadialPictureList"/>
    <dgm:cxn modelId="{5B880ADD-C2E9-4393-8E52-5F99B748175D}" srcId="{12147ADC-2396-49CC-9733-5EA43BB9AF6E}" destId="{A38B6227-28C5-4D05-9B55-B7AFA157A80B}" srcOrd="1" destOrd="0" parTransId="{103A290B-A8E5-46BA-9ADE-E62E280429C4}" sibTransId="{043243F4-9701-4B69-8D12-C4B4CCF5ADD9}"/>
    <dgm:cxn modelId="{7049317B-4090-430B-A9A7-340185AA43A7}" type="presParOf" srcId="{F769B5A4-1ED7-4C6C-8743-11BB497E97A5}" destId="{BE300BDF-9E3F-4652-B755-28890663D987}" srcOrd="0" destOrd="0" presId="urn:microsoft.com/office/officeart/2011/layout/RadialPictureList"/>
    <dgm:cxn modelId="{DF885FA5-63E5-4E0A-B411-B5E7D2375FC9}" type="presParOf" srcId="{F769B5A4-1ED7-4C6C-8743-11BB497E97A5}" destId="{FE36DF78-DEB7-4DD5-9100-BCF02984201F}" srcOrd="1" destOrd="0" presId="urn:microsoft.com/office/officeart/2011/layout/RadialPictureList"/>
    <dgm:cxn modelId="{9F1E2BBE-CC2F-41C7-B890-6EE03A9457F2}" type="presParOf" srcId="{F769B5A4-1ED7-4C6C-8743-11BB497E97A5}" destId="{A6BCBB38-7442-4094-A975-2CAE91FDC8C9}" srcOrd="2" destOrd="0" presId="urn:microsoft.com/office/officeart/2011/layout/RadialPictureList"/>
    <dgm:cxn modelId="{3733EAFF-4F46-4422-8481-C56F2B702709}" type="presParOf" srcId="{F769B5A4-1ED7-4C6C-8743-11BB497E97A5}" destId="{33C73FF5-1789-40E4-AA85-A5A3D4C3D6E5}" srcOrd="3" destOrd="0" presId="urn:microsoft.com/office/officeart/2011/layout/RadialPictureList"/>
    <dgm:cxn modelId="{4F4286C2-99E4-4C85-BC81-284B3E64C236}" type="presParOf" srcId="{F769B5A4-1ED7-4C6C-8743-11BB497E97A5}" destId="{D32DE34C-4BFC-4C19-8AB3-1DEEB564FC2B}" srcOrd="4" destOrd="0" presId="urn:microsoft.com/office/officeart/2011/layout/RadialPictureList"/>
    <dgm:cxn modelId="{BFB3E21D-4858-4E47-AE90-89D7D59E93EE}" type="presParOf" srcId="{D32DE34C-4BFC-4C19-8AB3-1DEEB564FC2B}" destId="{B1A91B54-3EA8-408E-8DC8-5A61060D5E72}" srcOrd="0" destOrd="0" presId="urn:microsoft.com/office/officeart/2011/layout/RadialPictureList"/>
    <dgm:cxn modelId="{B52E6C25-E169-4689-A2D8-BEEBCF866539}" type="presParOf" srcId="{F769B5A4-1ED7-4C6C-8743-11BB497E97A5}" destId="{698F07E7-2988-4487-B473-E3E6F9BF5B1E}" srcOrd="5" destOrd="0" presId="urn:microsoft.com/office/officeart/2011/layout/RadialPictureList"/>
    <dgm:cxn modelId="{09EF1BBD-26CE-4F3E-99F9-E581A93490E4}" type="presParOf" srcId="{F769B5A4-1ED7-4C6C-8743-11BB497E97A5}" destId="{CE425781-A819-41C1-A6C3-F6380A7240C6}" srcOrd="6" destOrd="0" presId="urn:microsoft.com/office/officeart/2011/layout/RadialPictureList"/>
    <dgm:cxn modelId="{17EA333C-F50C-4284-B688-79B073EBAB6D}" type="presParOf" srcId="{CE425781-A819-41C1-A6C3-F6380A7240C6}" destId="{E3F6194C-118A-4504-9494-B8B0518B7616}" srcOrd="0" destOrd="0" presId="urn:microsoft.com/office/officeart/2011/layout/RadialPictureList"/>
    <dgm:cxn modelId="{3B41961D-CDF5-4EF9-820B-77EC607F2F7E}" type="presParOf" srcId="{F769B5A4-1ED7-4C6C-8743-11BB497E97A5}" destId="{51BB6C4B-A28A-4E18-A720-39DA26B0A470}" srcOrd="7" destOrd="0" presId="urn:microsoft.com/office/officeart/2011/layout/RadialPictureList"/>
    <dgm:cxn modelId="{A68BA759-94CA-4924-8535-994E8292E8A2}" type="presParOf" srcId="{F769B5A4-1ED7-4C6C-8743-11BB497E97A5}" destId="{0ACCF5ED-3CD1-49FB-AA39-DC4F46BFCE8B}" srcOrd="8" destOrd="0" presId="urn:microsoft.com/office/officeart/2011/layout/RadialPictureList"/>
    <dgm:cxn modelId="{36C2D34B-4E0F-4C22-A2D0-8341A6C66330}" type="presParOf" srcId="{0ACCF5ED-3CD1-49FB-AA39-DC4F46BFCE8B}" destId="{2FF1260B-272F-41F9-A61A-51846B10D6BF}" srcOrd="0" destOrd="0" presId="urn:microsoft.com/office/officeart/2011/layout/RadialPictureList"/>
    <dgm:cxn modelId="{6EE83FAD-8854-4D97-9306-FA740D33D3E3}" type="presParOf" srcId="{F769B5A4-1ED7-4C6C-8743-11BB497E97A5}" destId="{287489E9-4EB3-46CA-8C88-E8ADDF124B36}" srcOrd="9" destOrd="0" presId="urn:microsoft.com/office/officeart/2011/layout/RadialPictureList"/>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300BDF-9E3F-4652-B755-28890663D987}">
      <dsp:nvSpPr>
        <dsp:cNvPr id="0" name=""/>
        <dsp:cNvSpPr/>
      </dsp:nvSpPr>
      <dsp:spPr>
        <a:xfrm>
          <a:off x="538293" y="590300"/>
          <a:ext cx="1099712" cy="1099614"/>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SG" sz="105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Quantum Annealing </a:t>
          </a:r>
        </a:p>
      </dsp:txBody>
      <dsp:txXfrm>
        <a:off x="699342" y="751335"/>
        <a:ext cx="777614" cy="777544"/>
      </dsp:txXfrm>
    </dsp:sp>
    <dsp:sp modelId="{FE36DF78-DEB7-4DD5-9100-BCF02984201F}">
      <dsp:nvSpPr>
        <dsp:cNvPr id="0" name=""/>
        <dsp:cNvSpPr/>
      </dsp:nvSpPr>
      <dsp:spPr>
        <a:xfrm>
          <a:off x="69848" y="90692"/>
          <a:ext cx="2216536" cy="2310520"/>
        </a:xfrm>
        <a:prstGeom prst="blockArc">
          <a:avLst>
            <a:gd name="adj1" fmla="val 16509444"/>
            <a:gd name="adj2" fmla="val 5088054"/>
            <a:gd name="adj3" fmla="val 52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BCBB38-7442-4094-A975-2CAE91FDC8C9}">
      <dsp:nvSpPr>
        <dsp:cNvPr id="0" name=""/>
        <dsp:cNvSpPr/>
      </dsp:nvSpPr>
      <dsp:spPr>
        <a:xfrm>
          <a:off x="1458182" y="0"/>
          <a:ext cx="589246" cy="589123"/>
        </a:xfrm>
        <a:prstGeom prst="ellipse">
          <a:avLst/>
        </a:prstGeom>
        <a:blipFill dpi="0" rotWithShape="1">
          <a:blip xmlns:r="http://schemas.openxmlformats.org/officeDocument/2006/relationships" r:embed="rId2">
            <a:alphaModFix amt="50000"/>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a:glow rad="635000">
            <a:schemeClr val="accent1">
              <a:alpha val="50000"/>
            </a:schemeClr>
          </a:glow>
        </a:effectLst>
      </dsp:spPr>
      <dsp:style>
        <a:lnRef idx="2">
          <a:scrgbClr r="0" g="0" b="0"/>
        </a:lnRef>
        <a:fillRef idx="1">
          <a:scrgbClr r="0" g="0" b="0"/>
        </a:fillRef>
        <a:effectRef idx="0">
          <a:scrgbClr r="0" g="0" b="0"/>
        </a:effectRef>
        <a:fontRef idx="minor"/>
      </dsp:style>
    </dsp:sp>
    <dsp:sp modelId="{33C73FF5-1789-40E4-AA85-A5A3D4C3D6E5}">
      <dsp:nvSpPr>
        <dsp:cNvPr id="0" name=""/>
        <dsp:cNvSpPr/>
      </dsp:nvSpPr>
      <dsp:spPr>
        <a:xfrm>
          <a:off x="2105299" y="0"/>
          <a:ext cx="1233326" cy="570281"/>
        </a:xfrm>
        <a:prstGeom prst="rect">
          <a:avLst/>
        </a:prstGeom>
        <a:noFill/>
        <a:ln>
          <a:noFill/>
        </a:ln>
        <a:effectLst>
          <a:glow rad="63500">
            <a:schemeClr val="accent2">
              <a:satMod val="175000"/>
              <a:alpha val="40000"/>
            </a:schemeClr>
          </a:glow>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10000"/>
            </a:spcAft>
            <a:buNone/>
          </a:pPr>
          <a:r>
            <a:rPr lang="en-SG" sz="1100" kern="1200" dirty="0">
              <a:latin typeface="Open Sans" panose="020B0606030504020204" pitchFamily="34" charset="0"/>
              <a:ea typeface="Open Sans" panose="020B0606030504020204" pitchFamily="34" charset="0"/>
              <a:cs typeface="Open Sans" panose="020B0606030504020204" pitchFamily="34" charset="0"/>
            </a:rPr>
            <a:t>Machine Learning and Computer Science    </a:t>
          </a:r>
        </a:p>
      </dsp:txBody>
      <dsp:txXfrm>
        <a:off x="2105299" y="0"/>
        <a:ext cx="1233326" cy="570281"/>
      </dsp:txXfrm>
    </dsp:sp>
    <dsp:sp modelId="{B1A91B54-3EA8-408E-8DC8-5A61060D5E72}">
      <dsp:nvSpPr>
        <dsp:cNvPr id="0" name=""/>
        <dsp:cNvSpPr/>
      </dsp:nvSpPr>
      <dsp:spPr>
        <a:xfrm>
          <a:off x="1915597" y="537754"/>
          <a:ext cx="589246" cy="589123"/>
        </a:xfrm>
        <a:prstGeom prst="ellipse">
          <a:avLst/>
        </a:prstGeom>
        <a:blipFill dpi="0" rotWithShape="1">
          <a:blip xmlns:r="http://schemas.openxmlformats.org/officeDocument/2006/relationships" r:embed="rId3">
            <a:alphaModFix amt="70000"/>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a:glow rad="635000">
            <a:schemeClr val="accent2">
              <a:alpha val="70000"/>
            </a:schemeClr>
          </a:glow>
        </a:effectLst>
      </dsp:spPr>
      <dsp:style>
        <a:lnRef idx="2">
          <a:scrgbClr r="0" g="0" b="0"/>
        </a:lnRef>
        <a:fillRef idx="1">
          <a:scrgbClr r="0" g="0" b="0"/>
        </a:fillRef>
        <a:effectRef idx="0">
          <a:scrgbClr r="0" g="0" b="0"/>
        </a:effectRef>
        <a:fontRef idx="minor"/>
      </dsp:style>
    </dsp:sp>
    <dsp:sp modelId="{698F07E7-2988-4487-B473-E3E6F9BF5B1E}">
      <dsp:nvSpPr>
        <dsp:cNvPr id="0" name=""/>
        <dsp:cNvSpPr/>
      </dsp:nvSpPr>
      <dsp:spPr>
        <a:xfrm>
          <a:off x="2493498" y="589663"/>
          <a:ext cx="729553" cy="57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10000"/>
            </a:spcAft>
            <a:buNone/>
          </a:pPr>
          <a:r>
            <a:rPr lang="en-SG" sz="1100" kern="1200" dirty="0">
              <a:latin typeface="Open Sans" panose="020B0606030504020204" pitchFamily="34" charset="0"/>
              <a:ea typeface="Open Sans" panose="020B0606030504020204" pitchFamily="34" charset="0"/>
              <a:cs typeface="Open Sans" panose="020B0606030504020204" pitchFamily="34" charset="0"/>
            </a:rPr>
            <a:t>Financial Modelling</a:t>
          </a:r>
        </a:p>
      </dsp:txBody>
      <dsp:txXfrm>
        <a:off x="2493498" y="589663"/>
        <a:ext cx="729553" cy="570281"/>
      </dsp:txXfrm>
    </dsp:sp>
    <dsp:sp modelId="{E3F6194C-118A-4504-9494-B8B0518B7616}">
      <dsp:nvSpPr>
        <dsp:cNvPr id="0" name=""/>
        <dsp:cNvSpPr/>
      </dsp:nvSpPr>
      <dsp:spPr>
        <a:xfrm>
          <a:off x="1875042" y="1355361"/>
          <a:ext cx="589246" cy="589123"/>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a:glow rad="635000">
            <a:schemeClr val="accent4">
              <a:alpha val="50000"/>
            </a:schemeClr>
          </a:glow>
        </a:effectLst>
      </dsp:spPr>
      <dsp:style>
        <a:lnRef idx="2">
          <a:scrgbClr r="0" g="0" b="0"/>
        </a:lnRef>
        <a:fillRef idx="1">
          <a:scrgbClr r="0" g="0" b="0"/>
        </a:fillRef>
        <a:effectRef idx="0">
          <a:scrgbClr r="0" g="0" b="0"/>
        </a:effectRef>
        <a:fontRef idx="minor"/>
      </dsp:style>
    </dsp:sp>
    <dsp:sp modelId="{51BB6C4B-A28A-4E18-A720-39DA26B0A470}">
      <dsp:nvSpPr>
        <dsp:cNvPr id="0" name=""/>
        <dsp:cNvSpPr/>
      </dsp:nvSpPr>
      <dsp:spPr>
        <a:xfrm>
          <a:off x="2479834" y="1364908"/>
          <a:ext cx="988440" cy="57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l" defTabSz="488950">
            <a:lnSpc>
              <a:spcPct val="90000"/>
            </a:lnSpc>
            <a:spcBef>
              <a:spcPct val="0"/>
            </a:spcBef>
            <a:spcAft>
              <a:spcPct val="10000"/>
            </a:spcAft>
            <a:buNone/>
          </a:pPr>
          <a:r>
            <a:rPr lang="en-SG" sz="1100" kern="1200" dirty="0">
              <a:latin typeface="Open Sans" panose="020B0606030504020204" pitchFamily="34" charset="0"/>
              <a:ea typeface="Open Sans" panose="020B0606030504020204" pitchFamily="34" charset="0"/>
              <a:cs typeface="Open Sans" panose="020B0606030504020204" pitchFamily="34" charset="0"/>
            </a:rPr>
            <a:t>Optimisation</a:t>
          </a:r>
        </a:p>
      </dsp:txBody>
      <dsp:txXfrm>
        <a:off x="2479834" y="1364908"/>
        <a:ext cx="988440" cy="570281"/>
      </dsp:txXfrm>
    </dsp:sp>
    <dsp:sp modelId="{2FF1260B-272F-41F9-A61A-51846B10D6BF}">
      <dsp:nvSpPr>
        <dsp:cNvPr id="0" name=""/>
        <dsp:cNvSpPr/>
      </dsp:nvSpPr>
      <dsp:spPr>
        <a:xfrm>
          <a:off x="1442067" y="1923131"/>
          <a:ext cx="589246" cy="589123"/>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a:glow rad="635000">
            <a:schemeClr val="accent5">
              <a:lumMod val="50000"/>
              <a:alpha val="50000"/>
            </a:schemeClr>
          </a:glow>
        </a:effectLst>
      </dsp:spPr>
      <dsp:style>
        <a:lnRef idx="2">
          <a:scrgbClr r="0" g="0" b="0"/>
        </a:lnRef>
        <a:fillRef idx="1">
          <a:scrgbClr r="0" g="0" b="0"/>
        </a:fillRef>
        <a:effectRef idx="0">
          <a:scrgbClr r="0" g="0" b="0"/>
        </a:effectRef>
        <a:fontRef idx="minor"/>
      </dsp:style>
    </dsp:sp>
    <dsp:sp modelId="{287489E9-4EB3-46CA-8C88-E8ADDF124B36}">
      <dsp:nvSpPr>
        <dsp:cNvPr id="0" name=""/>
        <dsp:cNvSpPr/>
      </dsp:nvSpPr>
      <dsp:spPr>
        <a:xfrm>
          <a:off x="2156081" y="1941973"/>
          <a:ext cx="1284502" cy="57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l" defTabSz="488950">
            <a:lnSpc>
              <a:spcPct val="90000"/>
            </a:lnSpc>
            <a:spcBef>
              <a:spcPct val="0"/>
            </a:spcBef>
            <a:spcAft>
              <a:spcPct val="10000"/>
            </a:spcAft>
            <a:buNone/>
          </a:pPr>
          <a:r>
            <a:rPr lang="en-SG" sz="1100" kern="1200" dirty="0">
              <a:latin typeface="Open Sans" panose="020B0606030504020204" pitchFamily="34" charset="0"/>
              <a:ea typeface="Open Sans" panose="020B0606030504020204" pitchFamily="34" charset="0"/>
              <a:cs typeface="Open Sans" panose="020B0606030504020204" pitchFamily="34" charset="0"/>
            </a:rPr>
            <a:t>Healthcare &amp; </a:t>
          </a:r>
        </a:p>
        <a:p>
          <a:pPr marL="0" lvl="0" indent="0" algn="l" defTabSz="488950">
            <a:lnSpc>
              <a:spcPct val="90000"/>
            </a:lnSpc>
            <a:spcBef>
              <a:spcPct val="0"/>
            </a:spcBef>
            <a:spcAft>
              <a:spcPct val="10000"/>
            </a:spcAft>
            <a:buNone/>
          </a:pPr>
          <a:r>
            <a:rPr lang="en-SG" sz="1100" kern="1200" dirty="0">
              <a:latin typeface="Open Sans" panose="020B0606030504020204" pitchFamily="34" charset="0"/>
              <a:ea typeface="Open Sans" panose="020B0606030504020204" pitchFamily="34" charset="0"/>
              <a:cs typeface="Open Sans" panose="020B0606030504020204" pitchFamily="34" charset="0"/>
            </a:rPr>
            <a:t>Medicine</a:t>
          </a:r>
        </a:p>
      </dsp:txBody>
      <dsp:txXfrm>
        <a:off x="2156081" y="1941973"/>
        <a:ext cx="1284502" cy="570281"/>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B2D284-EEA1-41B3-A966-F8E46DBEBEE0}" type="datetimeFigureOut">
              <a:rPr lang="zh-CN" altLang="en-US" smtClean="0"/>
              <a:t>2025/5/16</a:t>
            </a:fld>
            <a:endParaRPr lang="zh-CN"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9EA558-227E-49FB-B078-86609229B32B}" type="slidenum">
              <a:rPr lang="zh-CN" altLang="en-US" smtClean="0"/>
              <a:t>‹#›</a:t>
            </a:fld>
            <a:endParaRPr lang="zh-CN" altLang="en-US"/>
          </a:p>
        </p:txBody>
      </p:sp>
    </p:spTree>
    <p:extLst>
      <p:ext uri="{BB962C8B-B14F-4D97-AF65-F5344CB8AC3E}">
        <p14:creationId xmlns:p14="http://schemas.microsoft.com/office/powerpoint/2010/main" val="2665764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C64F7-50A0-427D-B53B-CD38D0830006}"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343015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Finite-Difference Time-Domain method</a:t>
            </a:r>
          </a:p>
          <a:p>
            <a:r>
              <a:rPr lang="en-US" dirty="0"/>
              <a:t>Then I did Lumerical simulation for this structure to verify the theory.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C9442-009D-4531-9AD1-2C869D23231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950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B7F3D9-07A7-49FE-898E-ECA0A9337361}"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1237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60B4EE-911F-4BAA-BBD6-CB0A6871C09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7514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Ising machine is widely studied and constructed on various physical system.</a:t>
            </a: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6A52F-9DA5-4E8E-A4F2-7BFE51D144D8}"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1340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photonic area, it is also widely studied like……</a:t>
            </a:r>
          </a:p>
          <a:p>
            <a:endParaRPr lang="en-US" dirty="0"/>
          </a:p>
          <a:p>
            <a:r>
              <a:rPr lang="en-US" dirty="0"/>
              <a:t>For more photonic Ising machines, we recently published a review about them for your reference. </a:t>
            </a: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6A52F-9DA5-4E8E-A4F2-7BFE51D144D8}"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6388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C9442-009D-4531-9AD1-2C869D23231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7605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B7F3D9-07A7-49FE-898E-ECA0A9337361}"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0264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Iteration Speed per round: 0.6 second</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B7F3D9-07A7-49FE-898E-ECA0A9337361}"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3625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50,000 spins are places as a 222x222 arrays. Each spin has a antiferromagnetic interaction with its four </a:t>
            </a:r>
            <a:r>
              <a:rPr lang="en-US" dirty="0" err="1"/>
              <a:t>neighbours</a:t>
            </a:r>
            <a:r>
              <a:rPr lang="en-US" dirty="0"/>
              <a:t>.</a:t>
            </a:r>
          </a:p>
          <a:p>
            <a:endParaRPr lang="en-US" dirty="0"/>
          </a:p>
          <a:p>
            <a:r>
              <a:rPr lang="en-US" dirty="0"/>
              <a:t>The graph in the middle illustrate the energy landscape of our system. Where we can it start from a random state, and gradually reach 97 percent of the global minimum. </a:t>
            </a:r>
          </a:p>
          <a:p>
            <a:endParaRPr lang="en-US" dirty="0"/>
          </a:p>
          <a:p>
            <a:r>
              <a:rPr lang="en-US" dirty="0"/>
              <a:t>If we compare the efficiency, both in 440 </a:t>
            </a:r>
            <a:r>
              <a:rPr lang="en-US" dirty="0" err="1"/>
              <a:t>iteations</a:t>
            </a:r>
            <a:r>
              <a:rPr lang="en-US" dirty="0"/>
              <a:t>, we reached 200x lower energy.</a:t>
            </a:r>
          </a:p>
          <a:p>
            <a:r>
              <a:rPr lang="en-US" dirty="0"/>
              <a:t>If we compare the speed, in 150 mins, we also reach 9 times lower energy.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6A52F-9DA5-4E8E-A4F2-7BFE51D144D8}"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1549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solve two 100-node MAXCUT problems with different complexity. </a:t>
            </a: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6A52F-9DA5-4E8E-A4F2-7BFE51D144D8}"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161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C64F7-50A0-427D-B53B-CD38D08300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860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table comparing our system with the best </a:t>
            </a:r>
            <a:r>
              <a:rPr lang="en-US" dirty="0" err="1"/>
              <a:t>ising</a:t>
            </a:r>
            <a:r>
              <a:rPr lang="en-US" dirty="0"/>
              <a:t> machines, no matter it is </a:t>
            </a:r>
            <a:r>
              <a:rPr lang="en-US" dirty="0" err="1"/>
              <a:t>cmos</a:t>
            </a:r>
            <a:r>
              <a:rPr lang="en-US" dirty="0"/>
              <a:t> or photonic based. Specifically, our system has the smallest reported footprint since we need a 2x2 MZI only. Meanwhile, we have the second best experimental spin count due to our great </a:t>
            </a:r>
            <a:r>
              <a:rPr lang="en-US" dirty="0" err="1"/>
              <a:t>scability</a:t>
            </a:r>
            <a:r>
              <a:rPr lang="en-US" dirty="0"/>
              <a:t>. The only one beat us is a fiber-optics based </a:t>
            </a:r>
            <a:r>
              <a:rPr lang="en-US" dirty="0" err="1"/>
              <a:t>ising</a:t>
            </a:r>
            <a:r>
              <a:rPr lang="en-US" dirty="0"/>
              <a:t> machine and they use a 5km fiber, but we are a small photonic chip. Comparing with the </a:t>
            </a:r>
            <a:r>
              <a:rPr lang="en-US" dirty="0" err="1"/>
              <a:t>ising</a:t>
            </a:r>
            <a:r>
              <a:rPr lang="en-US" dirty="0"/>
              <a:t> chip, we have the most spin count.</a:t>
            </a: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6A52F-9DA5-4E8E-A4F2-7BFE51D144D8}"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2740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MgO have a relatively small lattice mismatch with BTO. Normally BTO electro- optic modulators are fabricated on MgO. However, MgO has comparably large lattice mismatch with BTO and MgO is </a:t>
            </a:r>
            <a:r>
              <a:rPr lang="en-US" dirty="0" err="1"/>
              <a:t>hydrophilous</a:t>
            </a:r>
            <a:r>
              <a:rPr lang="en-US" dirty="0"/>
              <a:t> thus having a poor surface. Therefore BTO either grow a-c domains or single crystals but orientation wide spread.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3AE22-9918-4B1D-BC6E-B0A5E106EB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813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really large r value achieved for multi-domain BTO thin film.</a:t>
            </a:r>
          </a:p>
        </p:txBody>
      </p:sp>
      <p:sp>
        <p:nvSpPr>
          <p:cNvPr id="4" name="Slide Number Placeholder 3"/>
          <p:cNvSpPr>
            <a:spLocks noGrp="1"/>
          </p:cNvSpPr>
          <p:nvPr>
            <p:ph type="sldNum" sz="quarter" idx="5"/>
          </p:nvPr>
        </p:nvSpPr>
        <p:spPr/>
        <p:txBody>
          <a:bodyPr/>
          <a:lstStyle/>
          <a:p>
            <a:fld id="{DFF362D4-5DD5-1441-A093-8EF5773AF7CF}" type="slidenum">
              <a:rPr lang="en-US" smtClean="0"/>
              <a:t>13</a:t>
            </a:fld>
            <a:endParaRPr lang="en-US"/>
          </a:p>
        </p:txBody>
      </p:sp>
    </p:spTree>
    <p:extLst>
      <p:ext uri="{BB962C8B-B14F-4D97-AF65-F5344CB8AC3E}">
        <p14:creationId xmlns:p14="http://schemas.microsoft.com/office/powerpoint/2010/main" val="3893802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rough surfaces scatters lights out from the waveguides, causing a lot of loss. Therefore, a smooth surface would be necessary. With the thickness of 600 nm of BTO films, the surface maintains flat and the AFM image show a small rms roughness of less than 1 nm.</a:t>
            </a:r>
          </a:p>
          <a:p>
            <a:r>
              <a:rPr lang="en-US" sz="1200" b="0" cap="none" spc="0" dirty="0">
                <a:ln w="0"/>
                <a:solidFill>
                  <a:schemeClr val="tx1"/>
                </a:solidFill>
                <a:effectLst>
                  <a:outerShdw blurRad="38100" dist="19050" dir="2700000" algn="tl" rotWithShape="0">
                    <a:schemeClr val="dk1">
                      <a:alpha val="40000"/>
                    </a:schemeClr>
                  </a:outerShdw>
                </a:effectLst>
              </a:rPr>
              <a:t>XRD 2</a:t>
            </a:r>
            <a:r>
              <a:rPr lang="el-GR" sz="1200" b="0" cap="none" spc="0" dirty="0">
                <a:ln w="0"/>
                <a:solidFill>
                  <a:schemeClr val="tx1"/>
                </a:solidFill>
                <a:effectLst>
                  <a:outerShdw blurRad="38100" dist="19050" dir="2700000" algn="tl" rotWithShape="0">
                    <a:schemeClr val="dk1">
                      <a:alpha val="40000"/>
                    </a:schemeClr>
                  </a:outerShdw>
                </a:effectLst>
              </a:rPr>
              <a:t>θ</a:t>
            </a:r>
            <a:r>
              <a:rPr lang="en-US" sz="1200" b="0" cap="none" spc="0" dirty="0">
                <a:ln w="0"/>
                <a:solidFill>
                  <a:schemeClr val="tx1"/>
                </a:solidFill>
                <a:effectLst>
                  <a:outerShdw blurRad="38100" dist="19050" dir="2700000" algn="tl" rotWithShape="0">
                    <a:schemeClr val="dk1">
                      <a:alpha val="40000"/>
                    </a:schemeClr>
                  </a:outerShdw>
                </a:effectLst>
              </a:rPr>
              <a:t>-</a:t>
            </a:r>
            <a:r>
              <a:rPr lang="el-GR" sz="1200" b="0" cap="none" spc="0" dirty="0">
                <a:ln w="0"/>
                <a:solidFill>
                  <a:schemeClr val="tx1"/>
                </a:solidFill>
                <a:effectLst>
                  <a:outerShdw blurRad="38100" dist="19050" dir="2700000" algn="tl" rotWithShape="0">
                    <a:schemeClr val="dk1">
                      <a:alpha val="40000"/>
                    </a:schemeClr>
                  </a:outerShdw>
                </a:effectLst>
              </a:rPr>
              <a:t>ω</a:t>
            </a:r>
            <a:r>
              <a:rPr lang="en-US" sz="1200" b="0" cap="none" spc="0" dirty="0">
                <a:ln w="0"/>
                <a:solidFill>
                  <a:schemeClr val="tx1"/>
                </a:solidFill>
                <a:effectLst>
                  <a:outerShdw blurRad="38100" dist="19050" dir="2700000" algn="tl" rotWithShape="0">
                    <a:schemeClr val="dk1">
                      <a:alpha val="40000"/>
                    </a:schemeClr>
                  </a:outerShdw>
                </a:effectLst>
              </a:rPr>
              <a:t> coupled scan shows that c-axis BTO single orientation, no other orientation out of plane is observed.</a:t>
            </a:r>
          </a:p>
          <a:p>
            <a:r>
              <a:rPr lang="en-US" sz="1200" b="0" cap="none" spc="0" dirty="0">
                <a:ln w="0"/>
                <a:solidFill>
                  <a:schemeClr val="tx1"/>
                </a:solidFill>
                <a:effectLst>
                  <a:outerShdw blurRad="38100" dist="19050" dir="2700000" algn="tl" rotWithShape="0">
                    <a:schemeClr val="dk1">
                      <a:alpha val="40000"/>
                    </a:schemeClr>
                  </a:outerShdw>
                </a:effectLst>
              </a:rPr>
              <a:t>XRD Rocking curve scan show the distribution of c-orientation, FWHM of 0.075</a:t>
            </a:r>
            <a:r>
              <a:rPr lang="en-US" sz="1200" b="0" cap="none" spc="0" baseline="30000" dirty="0">
                <a:ln w="0"/>
                <a:solidFill>
                  <a:schemeClr val="tx1"/>
                </a:solidFill>
                <a:effectLst>
                  <a:outerShdw blurRad="38100" dist="19050" dir="2700000" algn="tl" rotWithShape="0">
                    <a:schemeClr val="dk1">
                      <a:alpha val="40000"/>
                    </a:schemeClr>
                  </a:outerShdw>
                </a:effectLst>
              </a:rPr>
              <a:t>o</a:t>
            </a:r>
            <a:r>
              <a:rPr lang="en-US" sz="1200" b="0" cap="none" spc="0" dirty="0">
                <a:ln w="0"/>
                <a:solidFill>
                  <a:schemeClr val="tx1"/>
                </a:solidFill>
                <a:effectLst>
                  <a:outerShdw blurRad="38100" dist="19050" dir="2700000" algn="tl" rotWithShape="0">
                    <a:schemeClr val="dk1">
                      <a:alpha val="40000"/>
                    </a:schemeClr>
                  </a:outerShdw>
                </a:effectLst>
              </a:rPr>
              <a:t> at the BTO (002) indicates high crystal quality.</a:t>
            </a:r>
          </a:p>
          <a:p>
            <a:r>
              <a:rPr lang="en-US" sz="1200" b="0" cap="none" spc="0" dirty="0">
                <a:ln w="0"/>
                <a:solidFill>
                  <a:schemeClr val="tx1"/>
                </a:solidFill>
                <a:effectLst>
                  <a:outerShdw blurRad="38100" dist="19050" dir="2700000" algn="tl" rotWithShape="0">
                    <a:schemeClr val="dk1">
                      <a:alpha val="40000"/>
                    </a:schemeClr>
                  </a:outerShdw>
                </a:effectLst>
              </a:rPr>
              <a:t>The XRD data comes from the fabricated device, it reflects our fabrication process did not lower the </a:t>
            </a:r>
            <a:r>
              <a:rPr lang="en-US" sz="1200" b="0" cap="none" spc="0">
                <a:ln w="0"/>
                <a:solidFill>
                  <a:schemeClr val="tx1"/>
                </a:solidFill>
                <a:effectLst>
                  <a:outerShdw blurRad="38100" dist="19050" dir="2700000" algn="tl" rotWithShape="0">
                    <a:schemeClr val="dk1">
                      <a:alpha val="40000"/>
                    </a:schemeClr>
                  </a:outerShdw>
                </a:effectLst>
              </a:rPr>
              <a:t>crystal quality.</a:t>
            </a:r>
          </a:p>
          <a:p>
            <a:endParaRPr lang="en-US" sz="1200" b="0" cap="none" spc="0" dirty="0">
              <a:ln w="0"/>
              <a:solidFill>
                <a:schemeClr val="tx1"/>
              </a:solidFill>
              <a:effectLst>
                <a:outerShdw blurRad="38100" dist="19050" dir="2700000" algn="tl" rotWithShape="0">
                  <a:schemeClr val="dk1">
                    <a:alpha val="40000"/>
                  </a:schemeClr>
                </a:outerShdw>
              </a:effectLst>
            </a:endParaRPr>
          </a:p>
          <a:p>
            <a:r>
              <a:rPr lang="en-US" sz="1200" b="0" cap="none" spc="0" dirty="0">
                <a:ln w="0"/>
                <a:solidFill>
                  <a:schemeClr val="tx1"/>
                </a:solidFill>
                <a:effectLst>
                  <a:outerShdw blurRad="38100" dist="19050" dir="2700000" algn="tl" rotWithShape="0">
                    <a:schemeClr val="dk1">
                      <a:alpha val="40000"/>
                    </a:schemeClr>
                  </a:outerShdw>
                </a:effectLst>
              </a:rPr>
              <a:t>(FYI, rocking curve FWHM at (001) is not comparable, and is normally half of it at (002).)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3AE22-9918-4B1D-BC6E-B0A5E106EB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8009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Volume V = a*b*c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7938B8-99AF-4E58-B67C-3E3A0E5B35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836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C9442-009D-4531-9AD1-2C869D23231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058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explaining the 2by2 interferometer, let’s move to the 3x3 condition. If we put three 2by2 interferometer in this way, we will get the 3x3 interferometer. And this structure could represent any unitary matrix.</a:t>
            </a:r>
          </a:p>
          <a:p>
            <a:r>
              <a:rPr lang="en-US" dirty="0"/>
              <a:t>Some additional structure is added to make up the difference of optical speed at different part of structure.</a:t>
            </a:r>
          </a:p>
          <a:p>
            <a:r>
              <a:rPr lang="en-US" dirty="0"/>
              <a:t>Total length is about 100 microns. For a 0.5cmx0.5cm wafer, 90x90 interferometer might be realized.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C9442-009D-4531-9AD1-2C869D23231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2453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Finite-Difference Time-Domain method</a:t>
            </a:r>
          </a:p>
          <a:p>
            <a:r>
              <a:rPr lang="en-US" dirty="0"/>
              <a:t>Then I did Lumerical simulation for this structure to verify the theory.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C9442-009D-4531-9AD1-2C869D23231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46760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428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3746" y="1347682"/>
            <a:ext cx="7861604" cy="1597741"/>
          </a:xfrm>
        </p:spPr>
        <p:txBody>
          <a:bodyPr anchor="t"/>
          <a:lstStyle>
            <a:lvl1pPr algn="l">
              <a:defRPr sz="45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53746" y="3138382"/>
            <a:ext cx="7861604" cy="804968"/>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C2E482B0-A764-7649-BFD8-7624B53F13A9}" type="slidenum">
              <a:rPr lang="en-GB" smtClean="0"/>
              <a:pPr/>
              <a:t>‹#›</a:t>
            </a:fld>
            <a:endParaRPr lang="en-GB" dirty="0"/>
          </a:p>
        </p:txBody>
      </p:sp>
      <p:sp>
        <p:nvSpPr>
          <p:cNvPr id="9" name="Rectangle 8"/>
          <p:cNvSpPr/>
          <p:nvPr userDrawn="1"/>
        </p:nvSpPr>
        <p:spPr>
          <a:xfrm>
            <a:off x="0" y="1391383"/>
            <a:ext cx="512064" cy="512064"/>
          </a:xfrm>
          <a:prstGeom prst="rect">
            <a:avLst/>
          </a:prstGeom>
          <a:solidFill>
            <a:srgbClr val="ED7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1746" y="234150"/>
            <a:ext cx="1330200" cy="607622"/>
          </a:xfrm>
          <a:prstGeom prst="rect">
            <a:avLst/>
          </a:prstGeom>
        </p:spPr>
      </p:pic>
    </p:spTree>
    <p:extLst>
      <p:ext uri="{BB962C8B-B14F-4D97-AF65-F5344CB8AC3E}">
        <p14:creationId xmlns:p14="http://schemas.microsoft.com/office/powerpoint/2010/main" val="1855888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C2E482B0-A764-7649-BFD8-7624B53F13A9}" type="slidenum">
              <a:rPr lang="en-GB" smtClean="0"/>
              <a:pPr/>
              <a:t>‹#›</a:t>
            </a:fld>
            <a:endParaRPr lang="en-GB" dirty="0"/>
          </a:p>
        </p:txBody>
      </p:sp>
      <p:sp>
        <p:nvSpPr>
          <p:cNvPr id="8" name="Rectangle 7"/>
          <p:cNvSpPr/>
          <p:nvPr userDrawn="1"/>
        </p:nvSpPr>
        <p:spPr>
          <a:xfrm>
            <a:off x="0" y="514898"/>
            <a:ext cx="512064" cy="512064"/>
          </a:xfrm>
          <a:prstGeom prst="rect">
            <a:avLst/>
          </a:prstGeom>
          <a:solidFill>
            <a:srgbClr val="ED7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4" name="Picture 3">
            <a:extLst>
              <a:ext uri="{FF2B5EF4-FFF2-40B4-BE49-F238E27FC236}">
                <a16:creationId xmlns:a16="http://schemas.microsoft.com/office/drawing/2014/main" id="{3A664364-EFEE-2D7A-278E-F8E7F1CCCD95}"/>
              </a:ext>
            </a:extLst>
          </p:cNvPr>
          <p:cNvPicPr>
            <a:picLocks noChangeAspect="1"/>
          </p:cNvPicPr>
          <p:nvPr userDrawn="1"/>
        </p:nvPicPr>
        <p:blipFill>
          <a:blip r:embed="rId2"/>
          <a:stretch>
            <a:fillRect/>
          </a:stretch>
        </p:blipFill>
        <p:spPr>
          <a:xfrm>
            <a:off x="256032" y="4783964"/>
            <a:ext cx="2621730" cy="257143"/>
          </a:xfrm>
          <a:prstGeom prst="rect">
            <a:avLst/>
          </a:prstGeom>
        </p:spPr>
      </p:pic>
    </p:spTree>
    <p:extLst>
      <p:ext uri="{BB962C8B-B14F-4D97-AF65-F5344CB8AC3E}">
        <p14:creationId xmlns:p14="http://schemas.microsoft.com/office/powerpoint/2010/main" val="56982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C2E482B0-A764-7649-BFD8-7624B53F13A9}" type="slidenum">
              <a:rPr lang="en-GB" smtClean="0"/>
              <a:pPr/>
              <a:t>‹#›</a:t>
            </a:fld>
            <a:endParaRPr lang="en-GB" dirty="0"/>
          </a:p>
        </p:txBody>
      </p:sp>
      <p:pic>
        <p:nvPicPr>
          <p:cNvPr id="4" name="Picture 3">
            <a:extLst>
              <a:ext uri="{FF2B5EF4-FFF2-40B4-BE49-F238E27FC236}">
                <a16:creationId xmlns:a16="http://schemas.microsoft.com/office/drawing/2014/main" id="{96D80851-99A1-5334-B703-CF464CC77E11}"/>
              </a:ext>
            </a:extLst>
          </p:cNvPr>
          <p:cNvPicPr>
            <a:picLocks noChangeAspect="1"/>
          </p:cNvPicPr>
          <p:nvPr userDrawn="1"/>
        </p:nvPicPr>
        <p:blipFill>
          <a:blip r:embed="rId2"/>
          <a:stretch>
            <a:fillRect/>
          </a:stretch>
        </p:blipFill>
        <p:spPr>
          <a:xfrm>
            <a:off x="256032" y="4783964"/>
            <a:ext cx="2621730" cy="257143"/>
          </a:xfrm>
          <a:prstGeom prst="rect">
            <a:avLst/>
          </a:prstGeom>
        </p:spPr>
      </p:pic>
    </p:spTree>
    <p:extLst>
      <p:ext uri="{BB962C8B-B14F-4D97-AF65-F5344CB8AC3E}">
        <p14:creationId xmlns:p14="http://schemas.microsoft.com/office/powerpoint/2010/main" val="1342233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13ADDF0-64C1-47BB-9194-109920CE5F34}" type="slidenum">
              <a:rPr lang="zh-CN" altLang="en-US" smtClean="0"/>
              <a:pPr/>
              <a:t>‹#›</a:t>
            </a:fld>
            <a:endParaRPr lang="zh-CN" altLang="en-US"/>
          </a:p>
        </p:txBody>
      </p:sp>
      <p:pic>
        <p:nvPicPr>
          <p:cNvPr id="11" name="Picture 20">
            <a:extLst>
              <a:ext uri="{FF2B5EF4-FFF2-40B4-BE49-F238E27FC236}">
                <a16:creationId xmlns:a16="http://schemas.microsoft.com/office/drawing/2014/main" id="{8FA4F8B2-9DD2-4308-BEC7-57C50B84D5F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27090" y="102394"/>
            <a:ext cx="1184152" cy="578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389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8B14B0-23F4-44FD-841A-904119F86C48}" type="datetime1">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64A95-0862-4B58-9908-69AC66CA32F7}" type="slidenum">
              <a:rPr lang="en-US" smtClean="0"/>
              <a:pPr/>
              <a:t>‹#›</a:t>
            </a:fld>
            <a:endParaRPr lang="en-US"/>
          </a:p>
        </p:txBody>
      </p:sp>
    </p:spTree>
    <p:extLst>
      <p:ext uri="{BB962C8B-B14F-4D97-AF65-F5344CB8AC3E}">
        <p14:creationId xmlns:p14="http://schemas.microsoft.com/office/powerpoint/2010/main" val="1597862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ED5333-D799-4CCB-81E4-6A0A1F60CFA3}" type="datetime1">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64A95-0862-4B58-9908-69AC66CA32F7}" type="slidenum">
              <a:rPr lang="en-US" smtClean="0"/>
              <a:pPr/>
              <a:t>‹#›</a:t>
            </a:fld>
            <a:endParaRPr lang="en-US"/>
          </a:p>
        </p:txBody>
      </p:sp>
    </p:spTree>
    <p:extLst>
      <p:ext uri="{BB962C8B-B14F-4D97-AF65-F5344CB8AC3E}">
        <p14:creationId xmlns:p14="http://schemas.microsoft.com/office/powerpoint/2010/main" val="439151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2568BC-84FB-412A-9098-EBBC773A20B4}" type="datetime1">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64A95-0862-4B58-9908-69AC66CA32F7}" type="slidenum">
              <a:rPr lang="en-US" smtClean="0"/>
              <a:pPr/>
              <a:t>‹#›</a:t>
            </a:fld>
            <a:endParaRPr lang="en-US"/>
          </a:p>
        </p:txBody>
      </p:sp>
    </p:spTree>
    <p:extLst>
      <p:ext uri="{BB962C8B-B14F-4D97-AF65-F5344CB8AC3E}">
        <p14:creationId xmlns:p14="http://schemas.microsoft.com/office/powerpoint/2010/main" val="1508681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54DF65-1502-49F4-9076-C2208C66D155}" type="datetime1">
              <a:rPr lang="en-US" smtClean="0"/>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64A95-0862-4B58-9908-69AC66CA32F7}" type="slidenum">
              <a:rPr lang="en-US" smtClean="0"/>
              <a:pPr/>
              <a:t>‹#›</a:t>
            </a:fld>
            <a:endParaRPr lang="en-US"/>
          </a:p>
        </p:txBody>
      </p:sp>
    </p:spTree>
    <p:extLst>
      <p:ext uri="{BB962C8B-B14F-4D97-AF65-F5344CB8AC3E}">
        <p14:creationId xmlns:p14="http://schemas.microsoft.com/office/powerpoint/2010/main" val="795378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23419D-620F-432A-8EE6-A9C20A82C24A}" type="datetime1">
              <a:rPr lang="en-US" smtClean="0"/>
              <a:t>5/16/2025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D64A95-0862-4B58-9908-69AC66CA32F7}" type="slidenum">
              <a:rPr lang="en-US" smtClean="0"/>
              <a:pPr/>
              <a:t>‹#›</a:t>
            </a:fld>
            <a:endParaRPr lang="en-US"/>
          </a:p>
        </p:txBody>
      </p:sp>
    </p:spTree>
    <p:extLst>
      <p:ext uri="{BB962C8B-B14F-4D97-AF65-F5344CB8AC3E}">
        <p14:creationId xmlns:p14="http://schemas.microsoft.com/office/powerpoint/2010/main" val="797614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9F82AF-5003-4B00-9413-170276BD905A}" type="datetime1">
              <a:rPr lang="en-US" smtClean="0"/>
              <a:t>5/16/2025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D64A95-0862-4B58-9908-69AC66CA32F7}" type="slidenum">
              <a:rPr lang="en-US" smtClean="0"/>
              <a:pPr/>
              <a:t>‹#›</a:t>
            </a:fld>
            <a:endParaRPr lang="en-US"/>
          </a:p>
        </p:txBody>
      </p:sp>
    </p:spTree>
    <p:extLst>
      <p:ext uri="{BB962C8B-B14F-4D97-AF65-F5344CB8AC3E}">
        <p14:creationId xmlns:p14="http://schemas.microsoft.com/office/powerpoint/2010/main" val="1354118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A39791-063F-4DAD-88D8-66780A901C7E}" type="datetime1">
              <a:rPr lang="en-US" smtClean="0"/>
              <a:t>5/16/2025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D64A95-0862-4B58-9908-69AC66CA32F7}" type="slidenum">
              <a:rPr lang="en-US" smtClean="0"/>
              <a:pPr/>
              <a:t>‹#›</a:t>
            </a:fld>
            <a:endParaRPr lang="en-US"/>
          </a:p>
        </p:txBody>
      </p:sp>
    </p:spTree>
    <p:extLst>
      <p:ext uri="{BB962C8B-B14F-4D97-AF65-F5344CB8AC3E}">
        <p14:creationId xmlns:p14="http://schemas.microsoft.com/office/powerpoint/2010/main" val="3770186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C2E482B0-A764-7649-BFD8-7624B53F13A9}" type="slidenum">
              <a:rPr lang="en-GB" smtClean="0"/>
              <a:pPr/>
              <a:t>‹#›</a:t>
            </a:fld>
            <a:endParaRPr lang="en-GB" dirty="0"/>
          </a:p>
        </p:txBody>
      </p:sp>
      <p:sp>
        <p:nvSpPr>
          <p:cNvPr id="8" name="Rectangle 7"/>
          <p:cNvSpPr/>
          <p:nvPr userDrawn="1"/>
        </p:nvSpPr>
        <p:spPr>
          <a:xfrm>
            <a:off x="0" y="123015"/>
            <a:ext cx="512064" cy="512064"/>
          </a:xfrm>
          <a:prstGeom prst="rect">
            <a:avLst/>
          </a:prstGeom>
          <a:solidFill>
            <a:srgbClr val="ED7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4" name="Picture 3">
            <a:extLst>
              <a:ext uri="{FF2B5EF4-FFF2-40B4-BE49-F238E27FC236}">
                <a16:creationId xmlns:a16="http://schemas.microsoft.com/office/drawing/2014/main" id="{DC88B410-D2EE-9EBE-0A52-0967D9ECB2E2}"/>
              </a:ext>
            </a:extLst>
          </p:cNvPr>
          <p:cNvPicPr>
            <a:picLocks noChangeAspect="1"/>
          </p:cNvPicPr>
          <p:nvPr userDrawn="1"/>
        </p:nvPicPr>
        <p:blipFill>
          <a:blip r:embed="rId2"/>
          <a:stretch>
            <a:fillRect/>
          </a:stretch>
        </p:blipFill>
        <p:spPr>
          <a:xfrm>
            <a:off x="256032" y="4783964"/>
            <a:ext cx="2621730" cy="257143"/>
          </a:xfrm>
          <a:prstGeom prst="rect">
            <a:avLst/>
          </a:prstGeom>
        </p:spPr>
      </p:pic>
    </p:spTree>
    <p:extLst>
      <p:ext uri="{BB962C8B-B14F-4D97-AF65-F5344CB8AC3E}">
        <p14:creationId xmlns:p14="http://schemas.microsoft.com/office/powerpoint/2010/main" val="1858320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5A0A6F1-7579-4ECF-BB66-0885644D7AC2}" type="datetime1">
              <a:rPr lang="en-US" smtClean="0"/>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64A95-0862-4B58-9908-69AC66CA32F7}" type="slidenum">
              <a:rPr lang="en-US" smtClean="0"/>
              <a:pPr/>
              <a:t>‹#›</a:t>
            </a:fld>
            <a:endParaRPr lang="en-US"/>
          </a:p>
        </p:txBody>
      </p:sp>
    </p:spTree>
    <p:extLst>
      <p:ext uri="{BB962C8B-B14F-4D97-AF65-F5344CB8AC3E}">
        <p14:creationId xmlns:p14="http://schemas.microsoft.com/office/powerpoint/2010/main" val="715102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FA16AEB-A0F8-4CA7-BEDF-45BBAF74812F}" type="datetime1">
              <a:rPr lang="en-US" smtClean="0"/>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64A95-0862-4B58-9908-69AC66CA32F7}" type="slidenum">
              <a:rPr lang="en-US" smtClean="0"/>
              <a:pPr/>
              <a:t>‹#›</a:t>
            </a:fld>
            <a:endParaRPr lang="en-US"/>
          </a:p>
        </p:txBody>
      </p:sp>
    </p:spTree>
    <p:extLst>
      <p:ext uri="{BB962C8B-B14F-4D97-AF65-F5344CB8AC3E}">
        <p14:creationId xmlns:p14="http://schemas.microsoft.com/office/powerpoint/2010/main" val="1808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7D95A8-1898-4EB4-A08D-03FDD2F1136B}" type="datetime1">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64A95-0862-4B58-9908-69AC66CA32F7}" type="slidenum">
              <a:rPr lang="en-US" smtClean="0"/>
              <a:pPr/>
              <a:t>‹#›</a:t>
            </a:fld>
            <a:endParaRPr lang="en-US"/>
          </a:p>
        </p:txBody>
      </p:sp>
    </p:spTree>
    <p:extLst>
      <p:ext uri="{BB962C8B-B14F-4D97-AF65-F5344CB8AC3E}">
        <p14:creationId xmlns:p14="http://schemas.microsoft.com/office/powerpoint/2010/main" val="41423830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29F617-DEDE-4CB5-9E63-422C26462DEF}" type="datetime1">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64A95-0862-4B58-9908-69AC66CA32F7}" type="slidenum">
              <a:rPr lang="en-US" smtClean="0"/>
              <a:pPr/>
              <a:t>‹#›</a:t>
            </a:fld>
            <a:endParaRPr lang="en-US"/>
          </a:p>
        </p:txBody>
      </p:sp>
    </p:spTree>
    <p:extLst>
      <p:ext uri="{BB962C8B-B14F-4D97-AF65-F5344CB8AC3E}">
        <p14:creationId xmlns:p14="http://schemas.microsoft.com/office/powerpoint/2010/main" val="4138286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baseline="0">
                <a:solidFill>
                  <a:srgbClr val="003D7A"/>
                </a:solidFill>
              </a:defRPr>
            </a:lvl1pPr>
          </a:lstStyle>
          <a:p>
            <a:r>
              <a:rPr lang="en-US" dirty="0"/>
              <a:t>Click to edit Master title style</a:t>
            </a:r>
          </a:p>
        </p:txBody>
      </p:sp>
      <p:sp>
        <p:nvSpPr>
          <p:cNvPr id="3" name="Content Placeholder 2"/>
          <p:cNvSpPr>
            <a:spLocks noGrp="1"/>
          </p:cNvSpPr>
          <p:nvPr>
            <p:ph idx="1" hasCustomPrompt="1"/>
          </p:nvPr>
        </p:nvSpPr>
        <p:spPr/>
        <p:txBody>
          <a:bodyPr/>
          <a:lstStyle>
            <a:lvl1pPr>
              <a:buClr>
                <a:srgbClr val="F07A01"/>
              </a:buClr>
              <a:defRPr/>
            </a:lvl1pPr>
            <a:lvl2pPr>
              <a:buClr>
                <a:srgbClr val="F07A01"/>
              </a:buClr>
              <a:defRPr/>
            </a:lvl2pPr>
            <a:lvl3pPr>
              <a:buClr>
                <a:srgbClr val="F07A01"/>
              </a:buClr>
              <a:defRPr/>
            </a:lvl3pPr>
            <a:lvl4pPr>
              <a:buClr>
                <a:srgbClr val="F07A01"/>
              </a:buClr>
              <a:defRPr/>
            </a:lvl4pPr>
            <a:lvl5pPr>
              <a:buClr>
                <a:srgbClr val="F07A0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1" y="576316"/>
            <a:ext cx="8753475" cy="461665"/>
          </a:xfrm>
        </p:spPr>
        <p:txBody>
          <a:bodyPr wrap="square" anchor="t">
            <a:spAutoFit/>
          </a:bodyPr>
          <a:lstStyle>
            <a:lvl1pPr marL="0" indent="0">
              <a:buFont typeface="Arial"/>
              <a:buNone/>
              <a:defRPr cap="none" baseline="0">
                <a:solidFill>
                  <a:schemeClr val="tx1"/>
                </a:solidFill>
              </a:defRPr>
            </a:lvl1pPr>
          </a:lstStyle>
          <a:p>
            <a:pPr lvl="0"/>
            <a:r>
              <a:rPr lang="nl-BE" dirty="0"/>
              <a:t>Click to edit Master Subtitle Style</a:t>
            </a:r>
            <a:endParaRPr lang="en-US" dirty="0"/>
          </a:p>
        </p:txBody>
      </p:sp>
      <p:pic>
        <p:nvPicPr>
          <p:cNvPr id="7" name="圖片 6" descr="一張含有 文字 的圖片&#10;&#10;自動產生的描述">
            <a:extLst>
              <a:ext uri="{FF2B5EF4-FFF2-40B4-BE49-F238E27FC236}">
                <a16:creationId xmlns:a16="http://schemas.microsoft.com/office/drawing/2014/main" id="{BB693208-B71C-4D8C-BDF5-C1576F4216B1}"/>
              </a:ext>
            </a:extLst>
          </p:cNvPr>
          <p:cNvPicPr>
            <a:picLocks noChangeAspect="1"/>
          </p:cNvPicPr>
          <p:nvPr userDrawn="1"/>
        </p:nvPicPr>
        <p:blipFill>
          <a:blip r:embed="rId2"/>
          <a:stretch>
            <a:fillRect/>
          </a:stretch>
        </p:blipFill>
        <p:spPr>
          <a:xfrm>
            <a:off x="0" y="4653205"/>
            <a:ext cx="2706624" cy="481584"/>
          </a:xfrm>
          <a:prstGeom prst="rect">
            <a:avLst/>
          </a:prstGeom>
        </p:spPr>
      </p:pic>
      <p:sp>
        <p:nvSpPr>
          <p:cNvPr id="8" name="矩形 7">
            <a:extLst>
              <a:ext uri="{FF2B5EF4-FFF2-40B4-BE49-F238E27FC236}">
                <a16:creationId xmlns:a16="http://schemas.microsoft.com/office/drawing/2014/main" id="{49728656-9123-4EAC-A0AB-7157DFC319C0}"/>
              </a:ext>
            </a:extLst>
          </p:cNvPr>
          <p:cNvSpPr/>
          <p:nvPr userDrawn="1"/>
        </p:nvSpPr>
        <p:spPr>
          <a:xfrm>
            <a:off x="8257522" y="4844226"/>
            <a:ext cx="746876" cy="219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53202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64663-AC7B-FC8D-0480-55D3456FB59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8CADC18-B514-633F-9A97-1513F45DAC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9669A99-58B0-E95C-CF24-928A173D0485}"/>
              </a:ext>
            </a:extLst>
          </p:cNvPr>
          <p:cNvSpPr>
            <a:spLocks noGrp="1"/>
          </p:cNvSpPr>
          <p:nvPr>
            <p:ph type="dt" sz="half" idx="10"/>
          </p:nvPr>
        </p:nvSpPr>
        <p:spPr/>
        <p:txBody>
          <a:bodyPr/>
          <a:lstStyle/>
          <a:p>
            <a:fld id="{B2CC7C67-649E-4B44-8E03-DB3F95FC6F8C}" type="datetimeFigureOut">
              <a:rPr lang="en-US" smtClean="0"/>
              <a:t>5/16/2025</a:t>
            </a:fld>
            <a:endParaRPr lang="en-US"/>
          </a:p>
        </p:txBody>
      </p:sp>
      <p:sp>
        <p:nvSpPr>
          <p:cNvPr id="5" name="Footer Placeholder 4">
            <a:extLst>
              <a:ext uri="{FF2B5EF4-FFF2-40B4-BE49-F238E27FC236}">
                <a16:creationId xmlns:a16="http://schemas.microsoft.com/office/drawing/2014/main" id="{3A19C7D0-4F20-AA8B-D6CF-8C0D706A0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7ED21A-AB5F-D60F-A459-41579F918AF5}"/>
              </a:ext>
            </a:extLst>
          </p:cNvPr>
          <p:cNvSpPr>
            <a:spLocks noGrp="1"/>
          </p:cNvSpPr>
          <p:nvPr>
            <p:ph type="sldNum" sz="quarter" idx="12"/>
          </p:nvPr>
        </p:nvSpPr>
        <p:spPr/>
        <p:txBody>
          <a:bodyPr/>
          <a:lstStyle/>
          <a:p>
            <a:fld id="{B564CF23-5C8F-4036-883B-E59093E8A733}" type="slidenum">
              <a:rPr lang="en-US" smtClean="0"/>
              <a:t>‹#›</a:t>
            </a:fld>
            <a:endParaRPr lang="en-US"/>
          </a:p>
        </p:txBody>
      </p:sp>
    </p:spTree>
    <p:extLst>
      <p:ext uri="{BB962C8B-B14F-4D97-AF65-F5344CB8AC3E}">
        <p14:creationId xmlns:p14="http://schemas.microsoft.com/office/powerpoint/2010/main" val="2515708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3E7E-68DC-A1BC-3D1E-6C2F8A627D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187792-FB63-7401-27C2-823E921201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410391-A4C5-4D3F-C7D6-55FD80BAEDDE}"/>
              </a:ext>
            </a:extLst>
          </p:cNvPr>
          <p:cNvSpPr>
            <a:spLocks noGrp="1"/>
          </p:cNvSpPr>
          <p:nvPr>
            <p:ph type="dt" sz="half" idx="10"/>
          </p:nvPr>
        </p:nvSpPr>
        <p:spPr/>
        <p:txBody>
          <a:bodyPr/>
          <a:lstStyle/>
          <a:p>
            <a:fld id="{B2CC7C67-649E-4B44-8E03-DB3F95FC6F8C}" type="datetimeFigureOut">
              <a:rPr lang="en-US" smtClean="0"/>
              <a:t>5/16/2025</a:t>
            </a:fld>
            <a:endParaRPr lang="en-US"/>
          </a:p>
        </p:txBody>
      </p:sp>
      <p:sp>
        <p:nvSpPr>
          <p:cNvPr id="5" name="Footer Placeholder 4">
            <a:extLst>
              <a:ext uri="{FF2B5EF4-FFF2-40B4-BE49-F238E27FC236}">
                <a16:creationId xmlns:a16="http://schemas.microsoft.com/office/drawing/2014/main" id="{FAC88D4F-EA7E-4A45-52EB-6E241BEFF5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703D8-0B03-B244-FC6F-ECFAE58CFDE0}"/>
              </a:ext>
            </a:extLst>
          </p:cNvPr>
          <p:cNvSpPr>
            <a:spLocks noGrp="1"/>
          </p:cNvSpPr>
          <p:nvPr>
            <p:ph type="sldNum" sz="quarter" idx="12"/>
          </p:nvPr>
        </p:nvSpPr>
        <p:spPr/>
        <p:txBody>
          <a:bodyPr/>
          <a:lstStyle/>
          <a:p>
            <a:fld id="{B564CF23-5C8F-4036-883B-E59093E8A733}" type="slidenum">
              <a:rPr lang="en-US" smtClean="0"/>
              <a:t>‹#›</a:t>
            </a:fld>
            <a:endParaRPr lang="en-US"/>
          </a:p>
        </p:txBody>
      </p:sp>
    </p:spTree>
    <p:extLst>
      <p:ext uri="{BB962C8B-B14F-4D97-AF65-F5344CB8AC3E}">
        <p14:creationId xmlns:p14="http://schemas.microsoft.com/office/powerpoint/2010/main" val="1477677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CA480-9F78-6222-87C9-A1882422EA1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199B228-A33F-AFCA-A343-1E72F5B27C3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56610A-6CBD-2847-9073-E4456A526097}"/>
              </a:ext>
            </a:extLst>
          </p:cNvPr>
          <p:cNvSpPr>
            <a:spLocks noGrp="1"/>
          </p:cNvSpPr>
          <p:nvPr>
            <p:ph type="dt" sz="half" idx="10"/>
          </p:nvPr>
        </p:nvSpPr>
        <p:spPr/>
        <p:txBody>
          <a:bodyPr/>
          <a:lstStyle/>
          <a:p>
            <a:fld id="{B2CC7C67-649E-4B44-8E03-DB3F95FC6F8C}" type="datetimeFigureOut">
              <a:rPr lang="en-US" smtClean="0"/>
              <a:t>5/16/2025</a:t>
            </a:fld>
            <a:endParaRPr lang="en-US"/>
          </a:p>
        </p:txBody>
      </p:sp>
      <p:sp>
        <p:nvSpPr>
          <p:cNvPr id="5" name="Footer Placeholder 4">
            <a:extLst>
              <a:ext uri="{FF2B5EF4-FFF2-40B4-BE49-F238E27FC236}">
                <a16:creationId xmlns:a16="http://schemas.microsoft.com/office/drawing/2014/main" id="{34B3757B-B2F8-42A7-C2F5-08A19C2176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835C8-C1B3-5F04-4382-6A489D9395B0}"/>
              </a:ext>
            </a:extLst>
          </p:cNvPr>
          <p:cNvSpPr>
            <a:spLocks noGrp="1"/>
          </p:cNvSpPr>
          <p:nvPr>
            <p:ph type="sldNum" sz="quarter" idx="12"/>
          </p:nvPr>
        </p:nvSpPr>
        <p:spPr/>
        <p:txBody>
          <a:bodyPr/>
          <a:lstStyle/>
          <a:p>
            <a:fld id="{B564CF23-5C8F-4036-883B-E59093E8A733}" type="slidenum">
              <a:rPr lang="en-US" smtClean="0"/>
              <a:t>‹#›</a:t>
            </a:fld>
            <a:endParaRPr lang="en-US"/>
          </a:p>
        </p:txBody>
      </p:sp>
    </p:spTree>
    <p:extLst>
      <p:ext uri="{BB962C8B-B14F-4D97-AF65-F5344CB8AC3E}">
        <p14:creationId xmlns:p14="http://schemas.microsoft.com/office/powerpoint/2010/main" val="1911659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5D030-0B48-7AFB-0B01-2879DFC5B6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B379C9-05EC-2004-FF91-7AB9449AE2A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7A2082-4AEB-9691-1B60-5D043FC08AE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1483A4-D4C5-DCBB-7371-BC0A0CBA977F}"/>
              </a:ext>
            </a:extLst>
          </p:cNvPr>
          <p:cNvSpPr>
            <a:spLocks noGrp="1"/>
          </p:cNvSpPr>
          <p:nvPr>
            <p:ph type="dt" sz="half" idx="10"/>
          </p:nvPr>
        </p:nvSpPr>
        <p:spPr/>
        <p:txBody>
          <a:bodyPr/>
          <a:lstStyle/>
          <a:p>
            <a:fld id="{B2CC7C67-649E-4B44-8E03-DB3F95FC6F8C}" type="datetimeFigureOut">
              <a:rPr lang="en-US" smtClean="0"/>
              <a:t>5/16/2025</a:t>
            </a:fld>
            <a:endParaRPr lang="en-US"/>
          </a:p>
        </p:txBody>
      </p:sp>
      <p:sp>
        <p:nvSpPr>
          <p:cNvPr id="6" name="Footer Placeholder 5">
            <a:extLst>
              <a:ext uri="{FF2B5EF4-FFF2-40B4-BE49-F238E27FC236}">
                <a16:creationId xmlns:a16="http://schemas.microsoft.com/office/drawing/2014/main" id="{AFA709EC-888E-ED38-6D34-EAB5EBA2C7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633F6-FA58-C357-18B0-40424AFB4F37}"/>
              </a:ext>
            </a:extLst>
          </p:cNvPr>
          <p:cNvSpPr>
            <a:spLocks noGrp="1"/>
          </p:cNvSpPr>
          <p:nvPr>
            <p:ph type="sldNum" sz="quarter" idx="12"/>
          </p:nvPr>
        </p:nvSpPr>
        <p:spPr/>
        <p:txBody>
          <a:bodyPr/>
          <a:lstStyle/>
          <a:p>
            <a:fld id="{B564CF23-5C8F-4036-883B-E59093E8A733}" type="slidenum">
              <a:rPr lang="en-US" smtClean="0"/>
              <a:t>‹#›</a:t>
            </a:fld>
            <a:endParaRPr lang="en-US"/>
          </a:p>
        </p:txBody>
      </p:sp>
    </p:spTree>
    <p:extLst>
      <p:ext uri="{BB962C8B-B14F-4D97-AF65-F5344CB8AC3E}">
        <p14:creationId xmlns:p14="http://schemas.microsoft.com/office/powerpoint/2010/main" val="856523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6D32B-2FBA-6BB7-3BAF-98379C1A77D7}"/>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58CF58-F7C6-AF0B-9717-79CB5A06798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FAF6625-25F1-3C23-0BC6-2D4B3C8FDE0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A5DCDA-DDE8-98FB-5ACC-B83C7D222CE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231A047-8FBC-3AFA-03A8-D7392EDC57C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8EEE3B-0CE3-4C9A-C525-BC2C39652E8A}"/>
              </a:ext>
            </a:extLst>
          </p:cNvPr>
          <p:cNvSpPr>
            <a:spLocks noGrp="1"/>
          </p:cNvSpPr>
          <p:nvPr>
            <p:ph type="dt" sz="half" idx="10"/>
          </p:nvPr>
        </p:nvSpPr>
        <p:spPr/>
        <p:txBody>
          <a:bodyPr/>
          <a:lstStyle/>
          <a:p>
            <a:fld id="{B2CC7C67-649E-4B44-8E03-DB3F95FC6F8C}" type="datetimeFigureOut">
              <a:rPr lang="en-US" smtClean="0"/>
              <a:t>5/16/2025</a:t>
            </a:fld>
            <a:endParaRPr lang="en-US"/>
          </a:p>
        </p:txBody>
      </p:sp>
      <p:sp>
        <p:nvSpPr>
          <p:cNvPr id="8" name="Footer Placeholder 7">
            <a:extLst>
              <a:ext uri="{FF2B5EF4-FFF2-40B4-BE49-F238E27FC236}">
                <a16:creationId xmlns:a16="http://schemas.microsoft.com/office/drawing/2014/main" id="{8E2F4A5B-BBF8-AFB6-EC0D-C7C9845D07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B19DEC-EA73-601E-2087-6DD3CFF2EE02}"/>
              </a:ext>
            </a:extLst>
          </p:cNvPr>
          <p:cNvSpPr>
            <a:spLocks noGrp="1"/>
          </p:cNvSpPr>
          <p:nvPr>
            <p:ph type="sldNum" sz="quarter" idx="12"/>
          </p:nvPr>
        </p:nvSpPr>
        <p:spPr/>
        <p:txBody>
          <a:bodyPr/>
          <a:lstStyle/>
          <a:p>
            <a:fld id="{B564CF23-5C8F-4036-883B-E59093E8A733}" type="slidenum">
              <a:rPr lang="en-US" smtClean="0"/>
              <a:t>‹#›</a:t>
            </a:fld>
            <a:endParaRPr lang="en-US"/>
          </a:p>
        </p:txBody>
      </p:sp>
    </p:spTree>
    <p:extLst>
      <p:ext uri="{BB962C8B-B14F-4D97-AF65-F5344CB8AC3E}">
        <p14:creationId xmlns:p14="http://schemas.microsoft.com/office/powerpoint/2010/main" val="295267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C2E482B0-A764-7649-BFD8-7624B53F13A9}" type="slidenum">
              <a:rPr lang="en-GB" smtClean="0"/>
              <a:pPr/>
              <a:t>‹#›</a:t>
            </a:fld>
            <a:endParaRPr lang="en-GB" dirty="0"/>
          </a:p>
        </p:txBody>
      </p:sp>
      <p:sp>
        <p:nvSpPr>
          <p:cNvPr id="8" name="Rectangle 7"/>
          <p:cNvSpPr/>
          <p:nvPr userDrawn="1"/>
        </p:nvSpPr>
        <p:spPr>
          <a:xfrm>
            <a:off x="0" y="2818482"/>
            <a:ext cx="512064" cy="512064"/>
          </a:xfrm>
          <a:prstGeom prst="rect">
            <a:avLst/>
          </a:prstGeom>
          <a:solidFill>
            <a:srgbClr val="ED7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4" name="Picture 3">
            <a:extLst>
              <a:ext uri="{FF2B5EF4-FFF2-40B4-BE49-F238E27FC236}">
                <a16:creationId xmlns:a16="http://schemas.microsoft.com/office/drawing/2014/main" id="{F422B67C-D5B4-00FE-24DC-B42EE72D309B}"/>
              </a:ext>
            </a:extLst>
          </p:cNvPr>
          <p:cNvPicPr>
            <a:picLocks noChangeAspect="1"/>
          </p:cNvPicPr>
          <p:nvPr userDrawn="1"/>
        </p:nvPicPr>
        <p:blipFill>
          <a:blip r:embed="rId2"/>
          <a:stretch>
            <a:fillRect/>
          </a:stretch>
        </p:blipFill>
        <p:spPr>
          <a:xfrm>
            <a:off x="256032" y="4783964"/>
            <a:ext cx="2621730" cy="257143"/>
          </a:xfrm>
          <a:prstGeom prst="rect">
            <a:avLst/>
          </a:prstGeom>
        </p:spPr>
      </p:pic>
    </p:spTree>
    <p:extLst>
      <p:ext uri="{BB962C8B-B14F-4D97-AF65-F5344CB8AC3E}">
        <p14:creationId xmlns:p14="http://schemas.microsoft.com/office/powerpoint/2010/main" val="1934082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C2EA2-512D-9872-DC2C-BD6D3CD6DD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08FDD6-2DC1-DE6C-4B1D-D52E5B1C3363}"/>
              </a:ext>
            </a:extLst>
          </p:cNvPr>
          <p:cNvSpPr>
            <a:spLocks noGrp="1"/>
          </p:cNvSpPr>
          <p:nvPr>
            <p:ph type="dt" sz="half" idx="10"/>
          </p:nvPr>
        </p:nvSpPr>
        <p:spPr/>
        <p:txBody>
          <a:bodyPr/>
          <a:lstStyle/>
          <a:p>
            <a:fld id="{B2CC7C67-649E-4B44-8E03-DB3F95FC6F8C}" type="datetimeFigureOut">
              <a:rPr lang="en-US" smtClean="0"/>
              <a:t>5/16/2025</a:t>
            </a:fld>
            <a:endParaRPr lang="en-US"/>
          </a:p>
        </p:txBody>
      </p:sp>
      <p:sp>
        <p:nvSpPr>
          <p:cNvPr id="4" name="Footer Placeholder 3">
            <a:extLst>
              <a:ext uri="{FF2B5EF4-FFF2-40B4-BE49-F238E27FC236}">
                <a16:creationId xmlns:a16="http://schemas.microsoft.com/office/drawing/2014/main" id="{060C54D5-35C2-E571-AC20-B5D65A8040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45B904-3F32-5EFE-3211-C30D58015BFA}"/>
              </a:ext>
            </a:extLst>
          </p:cNvPr>
          <p:cNvSpPr>
            <a:spLocks noGrp="1"/>
          </p:cNvSpPr>
          <p:nvPr>
            <p:ph type="sldNum" sz="quarter" idx="12"/>
          </p:nvPr>
        </p:nvSpPr>
        <p:spPr/>
        <p:txBody>
          <a:bodyPr/>
          <a:lstStyle/>
          <a:p>
            <a:fld id="{B564CF23-5C8F-4036-883B-E59093E8A733}" type="slidenum">
              <a:rPr lang="en-US" smtClean="0"/>
              <a:t>‹#›</a:t>
            </a:fld>
            <a:endParaRPr lang="en-US"/>
          </a:p>
        </p:txBody>
      </p:sp>
    </p:spTree>
    <p:extLst>
      <p:ext uri="{BB962C8B-B14F-4D97-AF65-F5344CB8AC3E}">
        <p14:creationId xmlns:p14="http://schemas.microsoft.com/office/powerpoint/2010/main" val="2520495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380EB9-1935-6B72-68D0-687C335406C5}"/>
              </a:ext>
            </a:extLst>
          </p:cNvPr>
          <p:cNvSpPr>
            <a:spLocks noGrp="1"/>
          </p:cNvSpPr>
          <p:nvPr>
            <p:ph type="dt" sz="half" idx="10"/>
          </p:nvPr>
        </p:nvSpPr>
        <p:spPr/>
        <p:txBody>
          <a:bodyPr/>
          <a:lstStyle/>
          <a:p>
            <a:fld id="{B2CC7C67-649E-4B44-8E03-DB3F95FC6F8C}" type="datetimeFigureOut">
              <a:rPr lang="en-US" smtClean="0"/>
              <a:t>5/16/2025</a:t>
            </a:fld>
            <a:endParaRPr lang="en-US"/>
          </a:p>
        </p:txBody>
      </p:sp>
      <p:sp>
        <p:nvSpPr>
          <p:cNvPr id="3" name="Footer Placeholder 2">
            <a:extLst>
              <a:ext uri="{FF2B5EF4-FFF2-40B4-BE49-F238E27FC236}">
                <a16:creationId xmlns:a16="http://schemas.microsoft.com/office/drawing/2014/main" id="{142F4E61-F856-8FF7-1D65-6D986B6797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83BB0E-5D8A-2D63-0D37-C2885FB78142}"/>
              </a:ext>
            </a:extLst>
          </p:cNvPr>
          <p:cNvSpPr>
            <a:spLocks noGrp="1"/>
          </p:cNvSpPr>
          <p:nvPr>
            <p:ph type="sldNum" sz="quarter" idx="12"/>
          </p:nvPr>
        </p:nvSpPr>
        <p:spPr/>
        <p:txBody>
          <a:bodyPr/>
          <a:lstStyle/>
          <a:p>
            <a:fld id="{B564CF23-5C8F-4036-883B-E59093E8A733}" type="slidenum">
              <a:rPr lang="en-US" smtClean="0"/>
              <a:t>‹#›</a:t>
            </a:fld>
            <a:endParaRPr lang="en-US"/>
          </a:p>
        </p:txBody>
      </p:sp>
    </p:spTree>
    <p:extLst>
      <p:ext uri="{BB962C8B-B14F-4D97-AF65-F5344CB8AC3E}">
        <p14:creationId xmlns:p14="http://schemas.microsoft.com/office/powerpoint/2010/main" val="247825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BA3A2-5075-F915-77C8-F0F03782F19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90E8281-9236-FD05-C896-3F8E824183F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5E971E-41EC-6F37-ADD1-7E5ED872E10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CE4795A-D5C3-59FF-DDB7-D34DD477984D}"/>
              </a:ext>
            </a:extLst>
          </p:cNvPr>
          <p:cNvSpPr>
            <a:spLocks noGrp="1"/>
          </p:cNvSpPr>
          <p:nvPr>
            <p:ph type="dt" sz="half" idx="10"/>
          </p:nvPr>
        </p:nvSpPr>
        <p:spPr/>
        <p:txBody>
          <a:bodyPr/>
          <a:lstStyle/>
          <a:p>
            <a:fld id="{B2CC7C67-649E-4B44-8E03-DB3F95FC6F8C}" type="datetimeFigureOut">
              <a:rPr lang="en-US" smtClean="0"/>
              <a:t>5/16/2025</a:t>
            </a:fld>
            <a:endParaRPr lang="en-US"/>
          </a:p>
        </p:txBody>
      </p:sp>
      <p:sp>
        <p:nvSpPr>
          <p:cNvPr id="6" name="Footer Placeholder 5">
            <a:extLst>
              <a:ext uri="{FF2B5EF4-FFF2-40B4-BE49-F238E27FC236}">
                <a16:creationId xmlns:a16="http://schemas.microsoft.com/office/drawing/2014/main" id="{470B575E-06C8-F09A-C6F4-FAF9141A4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DB3538-B0AE-7739-9281-DE281DF79DA2}"/>
              </a:ext>
            </a:extLst>
          </p:cNvPr>
          <p:cNvSpPr>
            <a:spLocks noGrp="1"/>
          </p:cNvSpPr>
          <p:nvPr>
            <p:ph type="sldNum" sz="quarter" idx="12"/>
          </p:nvPr>
        </p:nvSpPr>
        <p:spPr/>
        <p:txBody>
          <a:bodyPr/>
          <a:lstStyle/>
          <a:p>
            <a:fld id="{B564CF23-5C8F-4036-883B-E59093E8A733}" type="slidenum">
              <a:rPr lang="en-US" smtClean="0"/>
              <a:t>‹#›</a:t>
            </a:fld>
            <a:endParaRPr lang="en-US"/>
          </a:p>
        </p:txBody>
      </p:sp>
    </p:spTree>
    <p:extLst>
      <p:ext uri="{BB962C8B-B14F-4D97-AF65-F5344CB8AC3E}">
        <p14:creationId xmlns:p14="http://schemas.microsoft.com/office/powerpoint/2010/main" val="33625464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6B78D-FA86-A526-B4E5-19898739839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6ED41CB-20D5-1623-A1BE-305E67EA141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1AB52D0-385E-5DD6-77FA-E3EC93DD62A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F61ECB7-9A67-1B76-6D8F-A12C93BC5FE3}"/>
              </a:ext>
            </a:extLst>
          </p:cNvPr>
          <p:cNvSpPr>
            <a:spLocks noGrp="1"/>
          </p:cNvSpPr>
          <p:nvPr>
            <p:ph type="dt" sz="half" idx="10"/>
          </p:nvPr>
        </p:nvSpPr>
        <p:spPr/>
        <p:txBody>
          <a:bodyPr/>
          <a:lstStyle/>
          <a:p>
            <a:fld id="{B2CC7C67-649E-4B44-8E03-DB3F95FC6F8C}" type="datetimeFigureOut">
              <a:rPr lang="en-US" smtClean="0"/>
              <a:t>5/16/2025</a:t>
            </a:fld>
            <a:endParaRPr lang="en-US"/>
          </a:p>
        </p:txBody>
      </p:sp>
      <p:sp>
        <p:nvSpPr>
          <p:cNvPr id="6" name="Footer Placeholder 5">
            <a:extLst>
              <a:ext uri="{FF2B5EF4-FFF2-40B4-BE49-F238E27FC236}">
                <a16:creationId xmlns:a16="http://schemas.microsoft.com/office/drawing/2014/main" id="{3A43C822-D65E-B67D-9D85-5B859B9992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0E86FB-D7C9-CB84-C44D-87FB4AF83BB5}"/>
              </a:ext>
            </a:extLst>
          </p:cNvPr>
          <p:cNvSpPr>
            <a:spLocks noGrp="1"/>
          </p:cNvSpPr>
          <p:nvPr>
            <p:ph type="sldNum" sz="quarter" idx="12"/>
          </p:nvPr>
        </p:nvSpPr>
        <p:spPr/>
        <p:txBody>
          <a:bodyPr/>
          <a:lstStyle/>
          <a:p>
            <a:fld id="{B564CF23-5C8F-4036-883B-E59093E8A733}" type="slidenum">
              <a:rPr lang="en-US" smtClean="0"/>
              <a:t>‹#›</a:t>
            </a:fld>
            <a:endParaRPr lang="en-US"/>
          </a:p>
        </p:txBody>
      </p:sp>
    </p:spTree>
    <p:extLst>
      <p:ext uri="{BB962C8B-B14F-4D97-AF65-F5344CB8AC3E}">
        <p14:creationId xmlns:p14="http://schemas.microsoft.com/office/powerpoint/2010/main" val="1796222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6450-9EF3-F4E9-2338-F9B8B16473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7DB2FD-F2D2-E81D-4B8C-D675A7D172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42CB2-0478-073A-B945-38B4445F859A}"/>
              </a:ext>
            </a:extLst>
          </p:cNvPr>
          <p:cNvSpPr>
            <a:spLocks noGrp="1"/>
          </p:cNvSpPr>
          <p:nvPr>
            <p:ph type="dt" sz="half" idx="10"/>
          </p:nvPr>
        </p:nvSpPr>
        <p:spPr/>
        <p:txBody>
          <a:bodyPr/>
          <a:lstStyle/>
          <a:p>
            <a:fld id="{B2CC7C67-649E-4B44-8E03-DB3F95FC6F8C}" type="datetimeFigureOut">
              <a:rPr lang="en-US" smtClean="0"/>
              <a:t>5/16/2025</a:t>
            </a:fld>
            <a:endParaRPr lang="en-US"/>
          </a:p>
        </p:txBody>
      </p:sp>
      <p:sp>
        <p:nvSpPr>
          <p:cNvPr id="5" name="Footer Placeholder 4">
            <a:extLst>
              <a:ext uri="{FF2B5EF4-FFF2-40B4-BE49-F238E27FC236}">
                <a16:creationId xmlns:a16="http://schemas.microsoft.com/office/drawing/2014/main" id="{38F70D0B-1AB2-EEEA-1B9D-FF90FA909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3BDA2-3D91-DC3E-6533-020900BCF213}"/>
              </a:ext>
            </a:extLst>
          </p:cNvPr>
          <p:cNvSpPr>
            <a:spLocks noGrp="1"/>
          </p:cNvSpPr>
          <p:nvPr>
            <p:ph type="sldNum" sz="quarter" idx="12"/>
          </p:nvPr>
        </p:nvSpPr>
        <p:spPr/>
        <p:txBody>
          <a:bodyPr/>
          <a:lstStyle/>
          <a:p>
            <a:fld id="{B564CF23-5C8F-4036-883B-E59093E8A733}" type="slidenum">
              <a:rPr lang="en-US" smtClean="0"/>
              <a:t>‹#›</a:t>
            </a:fld>
            <a:endParaRPr lang="en-US"/>
          </a:p>
        </p:txBody>
      </p:sp>
    </p:spTree>
    <p:extLst>
      <p:ext uri="{BB962C8B-B14F-4D97-AF65-F5344CB8AC3E}">
        <p14:creationId xmlns:p14="http://schemas.microsoft.com/office/powerpoint/2010/main" val="34880338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03DCB7-B6EA-4516-2A1B-2680F8353A0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F731A9-C50D-00A6-23F1-484B5E4CDEFD}"/>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4672F-D948-9F93-6625-3A736784746E}"/>
              </a:ext>
            </a:extLst>
          </p:cNvPr>
          <p:cNvSpPr>
            <a:spLocks noGrp="1"/>
          </p:cNvSpPr>
          <p:nvPr>
            <p:ph type="dt" sz="half" idx="10"/>
          </p:nvPr>
        </p:nvSpPr>
        <p:spPr/>
        <p:txBody>
          <a:bodyPr/>
          <a:lstStyle/>
          <a:p>
            <a:fld id="{B2CC7C67-649E-4B44-8E03-DB3F95FC6F8C}" type="datetimeFigureOut">
              <a:rPr lang="en-US" smtClean="0"/>
              <a:t>5/16/2025</a:t>
            </a:fld>
            <a:endParaRPr lang="en-US"/>
          </a:p>
        </p:txBody>
      </p:sp>
      <p:sp>
        <p:nvSpPr>
          <p:cNvPr id="5" name="Footer Placeholder 4">
            <a:extLst>
              <a:ext uri="{FF2B5EF4-FFF2-40B4-BE49-F238E27FC236}">
                <a16:creationId xmlns:a16="http://schemas.microsoft.com/office/drawing/2014/main" id="{6A5A83D4-1C97-724F-9636-A89A92597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20B991-478B-472B-C492-4EB53CAF32AB}"/>
              </a:ext>
            </a:extLst>
          </p:cNvPr>
          <p:cNvSpPr>
            <a:spLocks noGrp="1"/>
          </p:cNvSpPr>
          <p:nvPr>
            <p:ph type="sldNum" sz="quarter" idx="12"/>
          </p:nvPr>
        </p:nvSpPr>
        <p:spPr/>
        <p:txBody>
          <a:bodyPr/>
          <a:lstStyle/>
          <a:p>
            <a:fld id="{B564CF23-5C8F-4036-883B-E59093E8A733}" type="slidenum">
              <a:rPr lang="en-US" smtClean="0"/>
              <a:t>‹#›</a:t>
            </a:fld>
            <a:endParaRPr lang="en-US"/>
          </a:p>
        </p:txBody>
      </p:sp>
    </p:spTree>
    <p:extLst>
      <p:ext uri="{BB962C8B-B14F-4D97-AF65-F5344CB8AC3E}">
        <p14:creationId xmlns:p14="http://schemas.microsoft.com/office/powerpoint/2010/main" val="21707825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BC94D-405E-4E10-923E-E65E627A604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SG"/>
          </a:p>
        </p:txBody>
      </p:sp>
      <p:sp>
        <p:nvSpPr>
          <p:cNvPr id="3" name="Subtitle 2">
            <a:extLst>
              <a:ext uri="{FF2B5EF4-FFF2-40B4-BE49-F238E27FC236}">
                <a16:creationId xmlns:a16="http://schemas.microsoft.com/office/drawing/2014/main" id="{8B9CE905-A5CB-4D2B-AC25-A3C8A32DA89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84DFC108-7091-491D-9C7A-1BF4E4DBCBCC}"/>
              </a:ext>
            </a:extLst>
          </p:cNvPr>
          <p:cNvSpPr>
            <a:spLocks noGrp="1"/>
          </p:cNvSpPr>
          <p:nvPr>
            <p:ph type="dt" sz="half" idx="10"/>
          </p:nvPr>
        </p:nvSpPr>
        <p:spPr/>
        <p:txBody>
          <a:bodyPr/>
          <a:lstStyle/>
          <a:p>
            <a:fld id="{5547E6D1-330E-41C4-8700-0226868A4044}" type="datetimeFigureOut">
              <a:rPr lang="en-SG" smtClean="0"/>
              <a:t>16/5/2025</a:t>
            </a:fld>
            <a:endParaRPr lang="en-SG"/>
          </a:p>
        </p:txBody>
      </p:sp>
      <p:sp>
        <p:nvSpPr>
          <p:cNvPr id="5" name="Footer Placeholder 4">
            <a:extLst>
              <a:ext uri="{FF2B5EF4-FFF2-40B4-BE49-F238E27FC236}">
                <a16:creationId xmlns:a16="http://schemas.microsoft.com/office/drawing/2014/main" id="{BA9704CF-938B-4FA1-8793-AF49FEEFF18D}"/>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F92F1343-FD0C-42AE-8F89-31C8377AFEFD}"/>
              </a:ext>
            </a:extLst>
          </p:cNvPr>
          <p:cNvSpPr>
            <a:spLocks noGrp="1"/>
          </p:cNvSpPr>
          <p:nvPr>
            <p:ph type="sldNum" sz="quarter" idx="12"/>
          </p:nvPr>
        </p:nvSpPr>
        <p:spPr/>
        <p:txBody>
          <a:bodyPr/>
          <a:lstStyle/>
          <a:p>
            <a:fld id="{965F5E9B-73DF-4DDE-9154-C3E0DEAD0DAB}" type="slidenum">
              <a:rPr lang="en-SG" smtClean="0"/>
              <a:t>‹#›</a:t>
            </a:fld>
            <a:endParaRPr lang="en-SG"/>
          </a:p>
        </p:txBody>
      </p:sp>
    </p:spTree>
    <p:extLst>
      <p:ext uri="{BB962C8B-B14F-4D97-AF65-F5344CB8AC3E}">
        <p14:creationId xmlns:p14="http://schemas.microsoft.com/office/powerpoint/2010/main" val="32327474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FAAFD-DC6F-4FB1-AAF7-5D378A14E5FD}"/>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394C0EEB-36B4-4607-8500-080575607E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438E2F9F-4F1F-4162-AED3-D3333EEDBDEB}"/>
              </a:ext>
            </a:extLst>
          </p:cNvPr>
          <p:cNvSpPr>
            <a:spLocks noGrp="1"/>
          </p:cNvSpPr>
          <p:nvPr>
            <p:ph type="dt" sz="half" idx="10"/>
          </p:nvPr>
        </p:nvSpPr>
        <p:spPr/>
        <p:txBody>
          <a:bodyPr/>
          <a:lstStyle/>
          <a:p>
            <a:fld id="{5547E6D1-330E-41C4-8700-0226868A4044}" type="datetimeFigureOut">
              <a:rPr lang="en-SG" smtClean="0"/>
              <a:t>16/5/2025</a:t>
            </a:fld>
            <a:endParaRPr lang="en-SG"/>
          </a:p>
        </p:txBody>
      </p:sp>
      <p:sp>
        <p:nvSpPr>
          <p:cNvPr id="5" name="Footer Placeholder 4">
            <a:extLst>
              <a:ext uri="{FF2B5EF4-FFF2-40B4-BE49-F238E27FC236}">
                <a16:creationId xmlns:a16="http://schemas.microsoft.com/office/drawing/2014/main" id="{B0B1430A-BD6E-4C51-9A8F-73ECBBDD9ED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4707C481-7406-4B2D-BB32-2705DC5C3A09}"/>
              </a:ext>
            </a:extLst>
          </p:cNvPr>
          <p:cNvSpPr>
            <a:spLocks noGrp="1"/>
          </p:cNvSpPr>
          <p:nvPr>
            <p:ph type="sldNum" sz="quarter" idx="12"/>
          </p:nvPr>
        </p:nvSpPr>
        <p:spPr/>
        <p:txBody>
          <a:bodyPr/>
          <a:lstStyle/>
          <a:p>
            <a:fld id="{965F5E9B-73DF-4DDE-9154-C3E0DEAD0DAB}" type="slidenum">
              <a:rPr lang="en-SG" smtClean="0"/>
              <a:t>‹#›</a:t>
            </a:fld>
            <a:endParaRPr lang="en-SG"/>
          </a:p>
        </p:txBody>
      </p:sp>
    </p:spTree>
    <p:extLst>
      <p:ext uri="{BB962C8B-B14F-4D97-AF65-F5344CB8AC3E}">
        <p14:creationId xmlns:p14="http://schemas.microsoft.com/office/powerpoint/2010/main" val="3245269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FFBDC-648D-43B7-82EA-AC798E2EC6D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DAB2CB50-C5BE-4E1D-B4C9-552FCCB3D23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FED282-6BE9-454B-B0EB-5B8DD8BFD3AE}"/>
              </a:ext>
            </a:extLst>
          </p:cNvPr>
          <p:cNvSpPr>
            <a:spLocks noGrp="1"/>
          </p:cNvSpPr>
          <p:nvPr>
            <p:ph type="dt" sz="half" idx="10"/>
          </p:nvPr>
        </p:nvSpPr>
        <p:spPr/>
        <p:txBody>
          <a:bodyPr/>
          <a:lstStyle/>
          <a:p>
            <a:fld id="{5547E6D1-330E-41C4-8700-0226868A4044}" type="datetimeFigureOut">
              <a:rPr lang="en-SG" smtClean="0"/>
              <a:t>16/5/2025</a:t>
            </a:fld>
            <a:endParaRPr lang="en-SG"/>
          </a:p>
        </p:txBody>
      </p:sp>
      <p:sp>
        <p:nvSpPr>
          <p:cNvPr id="5" name="Footer Placeholder 4">
            <a:extLst>
              <a:ext uri="{FF2B5EF4-FFF2-40B4-BE49-F238E27FC236}">
                <a16:creationId xmlns:a16="http://schemas.microsoft.com/office/drawing/2014/main" id="{038BC928-8880-4D7A-8C2A-0E04810E998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069D1AB-6834-46CB-A30B-A4AF011645E8}"/>
              </a:ext>
            </a:extLst>
          </p:cNvPr>
          <p:cNvSpPr>
            <a:spLocks noGrp="1"/>
          </p:cNvSpPr>
          <p:nvPr>
            <p:ph type="sldNum" sz="quarter" idx="12"/>
          </p:nvPr>
        </p:nvSpPr>
        <p:spPr/>
        <p:txBody>
          <a:bodyPr/>
          <a:lstStyle/>
          <a:p>
            <a:fld id="{965F5E9B-73DF-4DDE-9154-C3E0DEAD0DAB}" type="slidenum">
              <a:rPr lang="en-SG" smtClean="0"/>
              <a:t>‹#›</a:t>
            </a:fld>
            <a:endParaRPr lang="en-SG"/>
          </a:p>
        </p:txBody>
      </p:sp>
    </p:spTree>
    <p:extLst>
      <p:ext uri="{BB962C8B-B14F-4D97-AF65-F5344CB8AC3E}">
        <p14:creationId xmlns:p14="http://schemas.microsoft.com/office/powerpoint/2010/main" val="10388767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6CDE-97BF-40F5-812B-FCF6364F9597}"/>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1D1E4FF0-AAFE-4C5B-878C-174B7CBA8791}"/>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37547CF8-DE82-4343-92CC-7D333AA10571}"/>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53CDF236-3127-422B-8C9A-47C415161666}"/>
              </a:ext>
            </a:extLst>
          </p:cNvPr>
          <p:cNvSpPr>
            <a:spLocks noGrp="1"/>
          </p:cNvSpPr>
          <p:nvPr>
            <p:ph type="dt" sz="half" idx="10"/>
          </p:nvPr>
        </p:nvSpPr>
        <p:spPr/>
        <p:txBody>
          <a:bodyPr/>
          <a:lstStyle/>
          <a:p>
            <a:fld id="{5547E6D1-330E-41C4-8700-0226868A4044}" type="datetimeFigureOut">
              <a:rPr lang="en-SG" smtClean="0"/>
              <a:t>16/5/2025</a:t>
            </a:fld>
            <a:endParaRPr lang="en-SG"/>
          </a:p>
        </p:txBody>
      </p:sp>
      <p:sp>
        <p:nvSpPr>
          <p:cNvPr id="6" name="Footer Placeholder 5">
            <a:extLst>
              <a:ext uri="{FF2B5EF4-FFF2-40B4-BE49-F238E27FC236}">
                <a16:creationId xmlns:a16="http://schemas.microsoft.com/office/drawing/2014/main" id="{BC0A4A41-1E0E-4DDE-A7D4-7E6A33466A50}"/>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7D5831F4-B801-46A7-9B49-88DA5076143C}"/>
              </a:ext>
            </a:extLst>
          </p:cNvPr>
          <p:cNvSpPr>
            <a:spLocks noGrp="1"/>
          </p:cNvSpPr>
          <p:nvPr>
            <p:ph type="sldNum" sz="quarter" idx="12"/>
          </p:nvPr>
        </p:nvSpPr>
        <p:spPr/>
        <p:txBody>
          <a:bodyPr/>
          <a:lstStyle/>
          <a:p>
            <a:fld id="{965F5E9B-73DF-4DDE-9154-C3E0DEAD0DAB}" type="slidenum">
              <a:rPr lang="en-SG" smtClean="0"/>
              <a:t>‹#›</a:t>
            </a:fld>
            <a:endParaRPr lang="en-SG"/>
          </a:p>
        </p:txBody>
      </p:sp>
    </p:spTree>
    <p:extLst>
      <p:ext uri="{BB962C8B-B14F-4D97-AF65-F5344CB8AC3E}">
        <p14:creationId xmlns:p14="http://schemas.microsoft.com/office/powerpoint/2010/main" val="3515671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C2E482B0-A764-7649-BFD8-7624B53F13A9}" type="slidenum">
              <a:rPr lang="en-GB" smtClean="0"/>
              <a:pPr/>
              <a:t>‹#›</a:t>
            </a:fld>
            <a:endParaRPr lang="en-GB" dirty="0"/>
          </a:p>
        </p:txBody>
      </p:sp>
      <p:sp>
        <p:nvSpPr>
          <p:cNvPr id="9" name="Rectangle 8"/>
          <p:cNvSpPr/>
          <p:nvPr userDrawn="1"/>
        </p:nvSpPr>
        <p:spPr>
          <a:xfrm>
            <a:off x="0" y="514898"/>
            <a:ext cx="512064" cy="512064"/>
          </a:xfrm>
          <a:prstGeom prst="rect">
            <a:avLst/>
          </a:prstGeom>
          <a:solidFill>
            <a:srgbClr val="ED7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5" name="Picture 4">
            <a:extLst>
              <a:ext uri="{FF2B5EF4-FFF2-40B4-BE49-F238E27FC236}">
                <a16:creationId xmlns:a16="http://schemas.microsoft.com/office/drawing/2014/main" id="{3761EE20-AF22-E796-FC62-ECF18495EE1F}"/>
              </a:ext>
            </a:extLst>
          </p:cNvPr>
          <p:cNvPicPr>
            <a:picLocks noChangeAspect="1"/>
          </p:cNvPicPr>
          <p:nvPr userDrawn="1"/>
        </p:nvPicPr>
        <p:blipFill>
          <a:blip r:embed="rId2"/>
          <a:stretch>
            <a:fillRect/>
          </a:stretch>
        </p:blipFill>
        <p:spPr>
          <a:xfrm>
            <a:off x="256032" y="4783964"/>
            <a:ext cx="2621730" cy="257143"/>
          </a:xfrm>
          <a:prstGeom prst="rect">
            <a:avLst/>
          </a:prstGeom>
        </p:spPr>
      </p:pic>
    </p:spTree>
    <p:extLst>
      <p:ext uri="{BB962C8B-B14F-4D97-AF65-F5344CB8AC3E}">
        <p14:creationId xmlns:p14="http://schemas.microsoft.com/office/powerpoint/2010/main" val="18164999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556AF-C96E-44A4-A4E0-E7487E406A65}"/>
              </a:ext>
            </a:extLst>
          </p:cNvPr>
          <p:cNvSpPr>
            <a:spLocks noGrp="1"/>
          </p:cNvSpPr>
          <p:nvPr>
            <p:ph type="title"/>
          </p:nvPr>
        </p:nvSpPr>
        <p:spPr>
          <a:xfrm>
            <a:off x="629841" y="273844"/>
            <a:ext cx="7886700" cy="994172"/>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B82220E3-AE18-4429-9449-459C35438C4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D3AA0C0-DB7F-441A-9D81-DFBFA5EA42B7}"/>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B356BD9A-DC48-4E51-BC3E-8C97CBEF450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1DDACC49-A822-4F71-9560-EEC948EC0825}"/>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68092F23-BEBC-498D-A3CA-042446B9D813}"/>
              </a:ext>
            </a:extLst>
          </p:cNvPr>
          <p:cNvSpPr>
            <a:spLocks noGrp="1"/>
          </p:cNvSpPr>
          <p:nvPr>
            <p:ph type="dt" sz="half" idx="10"/>
          </p:nvPr>
        </p:nvSpPr>
        <p:spPr/>
        <p:txBody>
          <a:bodyPr/>
          <a:lstStyle/>
          <a:p>
            <a:fld id="{5547E6D1-330E-41C4-8700-0226868A4044}" type="datetimeFigureOut">
              <a:rPr lang="en-SG" smtClean="0"/>
              <a:t>16/5/2025</a:t>
            </a:fld>
            <a:endParaRPr lang="en-SG"/>
          </a:p>
        </p:txBody>
      </p:sp>
      <p:sp>
        <p:nvSpPr>
          <p:cNvPr id="8" name="Footer Placeholder 7">
            <a:extLst>
              <a:ext uri="{FF2B5EF4-FFF2-40B4-BE49-F238E27FC236}">
                <a16:creationId xmlns:a16="http://schemas.microsoft.com/office/drawing/2014/main" id="{286D4DEF-027B-45A7-848A-A7759AAAE509}"/>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67E9C1B0-2F6B-4577-B9D8-815C5A3545BC}"/>
              </a:ext>
            </a:extLst>
          </p:cNvPr>
          <p:cNvSpPr>
            <a:spLocks noGrp="1"/>
          </p:cNvSpPr>
          <p:nvPr>
            <p:ph type="sldNum" sz="quarter" idx="12"/>
          </p:nvPr>
        </p:nvSpPr>
        <p:spPr/>
        <p:txBody>
          <a:bodyPr/>
          <a:lstStyle/>
          <a:p>
            <a:fld id="{965F5E9B-73DF-4DDE-9154-C3E0DEAD0DAB}" type="slidenum">
              <a:rPr lang="en-SG" smtClean="0"/>
              <a:t>‹#›</a:t>
            </a:fld>
            <a:endParaRPr lang="en-SG"/>
          </a:p>
        </p:txBody>
      </p:sp>
    </p:spTree>
    <p:extLst>
      <p:ext uri="{BB962C8B-B14F-4D97-AF65-F5344CB8AC3E}">
        <p14:creationId xmlns:p14="http://schemas.microsoft.com/office/powerpoint/2010/main" val="675667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B804F-9420-4022-A67E-FE8C5307DA4A}"/>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1DBBF103-FF84-450B-84F1-CDEC23519AB8}"/>
              </a:ext>
            </a:extLst>
          </p:cNvPr>
          <p:cNvSpPr>
            <a:spLocks noGrp="1"/>
          </p:cNvSpPr>
          <p:nvPr>
            <p:ph type="dt" sz="half" idx="10"/>
          </p:nvPr>
        </p:nvSpPr>
        <p:spPr/>
        <p:txBody>
          <a:bodyPr/>
          <a:lstStyle/>
          <a:p>
            <a:fld id="{5547E6D1-330E-41C4-8700-0226868A4044}" type="datetimeFigureOut">
              <a:rPr lang="en-SG" smtClean="0"/>
              <a:t>16/5/2025</a:t>
            </a:fld>
            <a:endParaRPr lang="en-SG"/>
          </a:p>
        </p:txBody>
      </p:sp>
      <p:sp>
        <p:nvSpPr>
          <p:cNvPr id="4" name="Footer Placeholder 3">
            <a:extLst>
              <a:ext uri="{FF2B5EF4-FFF2-40B4-BE49-F238E27FC236}">
                <a16:creationId xmlns:a16="http://schemas.microsoft.com/office/drawing/2014/main" id="{B79C8DE4-C2AD-4EC1-91BD-F08E08B00540}"/>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E4637A63-5844-4CB2-A3EF-7EF814DA60E2}"/>
              </a:ext>
            </a:extLst>
          </p:cNvPr>
          <p:cNvSpPr>
            <a:spLocks noGrp="1"/>
          </p:cNvSpPr>
          <p:nvPr>
            <p:ph type="sldNum" sz="quarter" idx="12"/>
          </p:nvPr>
        </p:nvSpPr>
        <p:spPr/>
        <p:txBody>
          <a:bodyPr/>
          <a:lstStyle/>
          <a:p>
            <a:fld id="{965F5E9B-73DF-4DDE-9154-C3E0DEAD0DAB}" type="slidenum">
              <a:rPr lang="en-SG" smtClean="0"/>
              <a:t>‹#›</a:t>
            </a:fld>
            <a:endParaRPr lang="en-SG"/>
          </a:p>
        </p:txBody>
      </p:sp>
    </p:spTree>
    <p:extLst>
      <p:ext uri="{BB962C8B-B14F-4D97-AF65-F5344CB8AC3E}">
        <p14:creationId xmlns:p14="http://schemas.microsoft.com/office/powerpoint/2010/main" val="28153058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FD4797-AB06-43AD-B8FC-BD2568FB5103}"/>
              </a:ext>
            </a:extLst>
          </p:cNvPr>
          <p:cNvSpPr>
            <a:spLocks noGrp="1"/>
          </p:cNvSpPr>
          <p:nvPr>
            <p:ph type="dt" sz="half" idx="10"/>
          </p:nvPr>
        </p:nvSpPr>
        <p:spPr/>
        <p:txBody>
          <a:bodyPr/>
          <a:lstStyle/>
          <a:p>
            <a:fld id="{5547E6D1-330E-41C4-8700-0226868A4044}" type="datetimeFigureOut">
              <a:rPr lang="en-SG" smtClean="0"/>
              <a:t>16/5/2025</a:t>
            </a:fld>
            <a:endParaRPr lang="en-SG"/>
          </a:p>
        </p:txBody>
      </p:sp>
      <p:sp>
        <p:nvSpPr>
          <p:cNvPr id="3" name="Footer Placeholder 2">
            <a:extLst>
              <a:ext uri="{FF2B5EF4-FFF2-40B4-BE49-F238E27FC236}">
                <a16:creationId xmlns:a16="http://schemas.microsoft.com/office/drawing/2014/main" id="{AE53C6EA-F51C-405B-B88D-07A770643603}"/>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1371B0B-8A3C-47EE-A5D8-8CD2E25CC105}"/>
              </a:ext>
            </a:extLst>
          </p:cNvPr>
          <p:cNvSpPr>
            <a:spLocks noGrp="1"/>
          </p:cNvSpPr>
          <p:nvPr>
            <p:ph type="sldNum" sz="quarter" idx="12"/>
          </p:nvPr>
        </p:nvSpPr>
        <p:spPr/>
        <p:txBody>
          <a:bodyPr/>
          <a:lstStyle/>
          <a:p>
            <a:fld id="{965F5E9B-73DF-4DDE-9154-C3E0DEAD0DAB}" type="slidenum">
              <a:rPr lang="en-SG" smtClean="0"/>
              <a:t>‹#›</a:t>
            </a:fld>
            <a:endParaRPr lang="en-SG"/>
          </a:p>
        </p:txBody>
      </p:sp>
    </p:spTree>
    <p:extLst>
      <p:ext uri="{BB962C8B-B14F-4D97-AF65-F5344CB8AC3E}">
        <p14:creationId xmlns:p14="http://schemas.microsoft.com/office/powerpoint/2010/main" val="42780380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D0D21-03C4-49C2-8E4E-DD4554E3244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1632B258-EED3-4FE7-9218-860796C9444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1A0C7220-0CB1-4DD9-9911-CE3184F98CF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ACFEBE4-CA53-459E-8907-DC73E944BF47}"/>
              </a:ext>
            </a:extLst>
          </p:cNvPr>
          <p:cNvSpPr>
            <a:spLocks noGrp="1"/>
          </p:cNvSpPr>
          <p:nvPr>
            <p:ph type="dt" sz="half" idx="10"/>
          </p:nvPr>
        </p:nvSpPr>
        <p:spPr/>
        <p:txBody>
          <a:bodyPr/>
          <a:lstStyle/>
          <a:p>
            <a:fld id="{5547E6D1-330E-41C4-8700-0226868A4044}" type="datetimeFigureOut">
              <a:rPr lang="en-SG" smtClean="0"/>
              <a:t>16/5/2025</a:t>
            </a:fld>
            <a:endParaRPr lang="en-SG"/>
          </a:p>
        </p:txBody>
      </p:sp>
      <p:sp>
        <p:nvSpPr>
          <p:cNvPr id="6" name="Footer Placeholder 5">
            <a:extLst>
              <a:ext uri="{FF2B5EF4-FFF2-40B4-BE49-F238E27FC236}">
                <a16:creationId xmlns:a16="http://schemas.microsoft.com/office/drawing/2014/main" id="{BCB7CD79-8ACC-4743-AB16-BD2D0791039A}"/>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7D88D4B-819E-4C21-A772-2F5416EFD2E9}"/>
              </a:ext>
            </a:extLst>
          </p:cNvPr>
          <p:cNvSpPr>
            <a:spLocks noGrp="1"/>
          </p:cNvSpPr>
          <p:nvPr>
            <p:ph type="sldNum" sz="quarter" idx="12"/>
          </p:nvPr>
        </p:nvSpPr>
        <p:spPr/>
        <p:txBody>
          <a:bodyPr/>
          <a:lstStyle/>
          <a:p>
            <a:fld id="{965F5E9B-73DF-4DDE-9154-C3E0DEAD0DAB}" type="slidenum">
              <a:rPr lang="en-SG" smtClean="0"/>
              <a:t>‹#›</a:t>
            </a:fld>
            <a:endParaRPr lang="en-SG"/>
          </a:p>
        </p:txBody>
      </p:sp>
    </p:spTree>
    <p:extLst>
      <p:ext uri="{BB962C8B-B14F-4D97-AF65-F5344CB8AC3E}">
        <p14:creationId xmlns:p14="http://schemas.microsoft.com/office/powerpoint/2010/main" val="501866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A3277-3B1F-4F62-AE2A-8FA1D8A85CD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98716A3E-ACF5-4675-A32D-82CCC2CC7D6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SG"/>
          </a:p>
        </p:txBody>
      </p:sp>
      <p:sp>
        <p:nvSpPr>
          <p:cNvPr id="4" name="Text Placeholder 3">
            <a:extLst>
              <a:ext uri="{FF2B5EF4-FFF2-40B4-BE49-F238E27FC236}">
                <a16:creationId xmlns:a16="http://schemas.microsoft.com/office/drawing/2014/main" id="{6483B125-8FD9-485D-BC16-D2384E2BA06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69A3B50-D8C7-4216-9759-B38602FE848D}"/>
              </a:ext>
            </a:extLst>
          </p:cNvPr>
          <p:cNvSpPr>
            <a:spLocks noGrp="1"/>
          </p:cNvSpPr>
          <p:nvPr>
            <p:ph type="dt" sz="half" idx="10"/>
          </p:nvPr>
        </p:nvSpPr>
        <p:spPr/>
        <p:txBody>
          <a:bodyPr/>
          <a:lstStyle/>
          <a:p>
            <a:fld id="{5547E6D1-330E-41C4-8700-0226868A4044}" type="datetimeFigureOut">
              <a:rPr lang="en-SG" smtClean="0"/>
              <a:t>16/5/2025</a:t>
            </a:fld>
            <a:endParaRPr lang="en-SG"/>
          </a:p>
        </p:txBody>
      </p:sp>
      <p:sp>
        <p:nvSpPr>
          <p:cNvPr id="6" name="Footer Placeholder 5">
            <a:extLst>
              <a:ext uri="{FF2B5EF4-FFF2-40B4-BE49-F238E27FC236}">
                <a16:creationId xmlns:a16="http://schemas.microsoft.com/office/drawing/2014/main" id="{73C68304-E9CC-421E-B9BE-157848B2CAD2}"/>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7FB30975-4A8F-4BF6-BD1F-10EE7649C31A}"/>
              </a:ext>
            </a:extLst>
          </p:cNvPr>
          <p:cNvSpPr>
            <a:spLocks noGrp="1"/>
          </p:cNvSpPr>
          <p:nvPr>
            <p:ph type="sldNum" sz="quarter" idx="12"/>
          </p:nvPr>
        </p:nvSpPr>
        <p:spPr/>
        <p:txBody>
          <a:bodyPr/>
          <a:lstStyle/>
          <a:p>
            <a:fld id="{965F5E9B-73DF-4DDE-9154-C3E0DEAD0DAB}" type="slidenum">
              <a:rPr lang="en-SG" smtClean="0"/>
              <a:t>‹#›</a:t>
            </a:fld>
            <a:endParaRPr lang="en-SG"/>
          </a:p>
        </p:txBody>
      </p:sp>
    </p:spTree>
    <p:extLst>
      <p:ext uri="{BB962C8B-B14F-4D97-AF65-F5344CB8AC3E}">
        <p14:creationId xmlns:p14="http://schemas.microsoft.com/office/powerpoint/2010/main" val="3406010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0B64F-2DB2-4C06-A564-05FCA3277B32}"/>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1CF19F90-6F50-460A-A06B-C9E64918F9E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E63836BB-079C-4D62-92E0-6AF38DE12682}"/>
              </a:ext>
            </a:extLst>
          </p:cNvPr>
          <p:cNvSpPr>
            <a:spLocks noGrp="1"/>
          </p:cNvSpPr>
          <p:nvPr>
            <p:ph type="dt" sz="half" idx="10"/>
          </p:nvPr>
        </p:nvSpPr>
        <p:spPr/>
        <p:txBody>
          <a:bodyPr/>
          <a:lstStyle/>
          <a:p>
            <a:fld id="{5547E6D1-330E-41C4-8700-0226868A4044}" type="datetimeFigureOut">
              <a:rPr lang="en-SG" smtClean="0"/>
              <a:t>16/5/2025</a:t>
            </a:fld>
            <a:endParaRPr lang="en-SG"/>
          </a:p>
        </p:txBody>
      </p:sp>
      <p:sp>
        <p:nvSpPr>
          <p:cNvPr id="5" name="Footer Placeholder 4">
            <a:extLst>
              <a:ext uri="{FF2B5EF4-FFF2-40B4-BE49-F238E27FC236}">
                <a16:creationId xmlns:a16="http://schemas.microsoft.com/office/drawing/2014/main" id="{31D31707-A1F2-46C3-A4C8-9E059AC5448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8BB9C155-9665-4CA3-9B4B-D76CEF179F72}"/>
              </a:ext>
            </a:extLst>
          </p:cNvPr>
          <p:cNvSpPr>
            <a:spLocks noGrp="1"/>
          </p:cNvSpPr>
          <p:nvPr>
            <p:ph type="sldNum" sz="quarter" idx="12"/>
          </p:nvPr>
        </p:nvSpPr>
        <p:spPr/>
        <p:txBody>
          <a:bodyPr/>
          <a:lstStyle/>
          <a:p>
            <a:fld id="{965F5E9B-73DF-4DDE-9154-C3E0DEAD0DAB}" type="slidenum">
              <a:rPr lang="en-SG" smtClean="0"/>
              <a:t>‹#›</a:t>
            </a:fld>
            <a:endParaRPr lang="en-SG"/>
          </a:p>
        </p:txBody>
      </p:sp>
    </p:spTree>
    <p:extLst>
      <p:ext uri="{BB962C8B-B14F-4D97-AF65-F5344CB8AC3E}">
        <p14:creationId xmlns:p14="http://schemas.microsoft.com/office/powerpoint/2010/main" val="28035102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BBE5C6-8CD7-4841-8C7D-204AB30621C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1CFBF32E-6680-436D-BCE4-7A0698DBE9BE}"/>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9653953-AD2F-45F3-B705-E436F2C0B22D}"/>
              </a:ext>
            </a:extLst>
          </p:cNvPr>
          <p:cNvSpPr>
            <a:spLocks noGrp="1"/>
          </p:cNvSpPr>
          <p:nvPr>
            <p:ph type="dt" sz="half" idx="10"/>
          </p:nvPr>
        </p:nvSpPr>
        <p:spPr/>
        <p:txBody>
          <a:bodyPr/>
          <a:lstStyle/>
          <a:p>
            <a:fld id="{5547E6D1-330E-41C4-8700-0226868A4044}" type="datetimeFigureOut">
              <a:rPr lang="en-SG" smtClean="0"/>
              <a:t>16/5/2025</a:t>
            </a:fld>
            <a:endParaRPr lang="en-SG"/>
          </a:p>
        </p:txBody>
      </p:sp>
      <p:sp>
        <p:nvSpPr>
          <p:cNvPr id="5" name="Footer Placeholder 4">
            <a:extLst>
              <a:ext uri="{FF2B5EF4-FFF2-40B4-BE49-F238E27FC236}">
                <a16:creationId xmlns:a16="http://schemas.microsoft.com/office/drawing/2014/main" id="{826B1E83-8ED4-4856-89BC-6536561A3D9B}"/>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09E8FD2-4F52-4499-B7AF-3FC4141B4766}"/>
              </a:ext>
            </a:extLst>
          </p:cNvPr>
          <p:cNvSpPr>
            <a:spLocks noGrp="1"/>
          </p:cNvSpPr>
          <p:nvPr>
            <p:ph type="sldNum" sz="quarter" idx="12"/>
          </p:nvPr>
        </p:nvSpPr>
        <p:spPr/>
        <p:txBody>
          <a:bodyPr/>
          <a:lstStyle/>
          <a:p>
            <a:fld id="{965F5E9B-73DF-4DDE-9154-C3E0DEAD0DAB}" type="slidenum">
              <a:rPr lang="en-SG" smtClean="0"/>
              <a:t>‹#›</a:t>
            </a:fld>
            <a:endParaRPr lang="en-SG"/>
          </a:p>
        </p:txBody>
      </p:sp>
    </p:spTree>
    <p:extLst>
      <p:ext uri="{BB962C8B-B14F-4D97-AF65-F5344CB8AC3E}">
        <p14:creationId xmlns:p14="http://schemas.microsoft.com/office/powerpoint/2010/main" val="3352937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ntent 1: Paragraph">
    <p:bg>
      <p:bgPr>
        <a:solidFill>
          <a:schemeClr val="bg1"/>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08F208A4-2027-EB03-FE12-CA123B46CAA1}"/>
              </a:ext>
            </a:extLst>
          </p:cNvPr>
          <p:cNvSpPr>
            <a:spLocks noGrp="1"/>
          </p:cNvSpPr>
          <p:nvPr>
            <p:ph type="body" sz="quarter" idx="36" hasCustomPrompt="1"/>
          </p:nvPr>
        </p:nvSpPr>
        <p:spPr>
          <a:xfrm>
            <a:off x="471254" y="902589"/>
            <a:ext cx="7559999" cy="3600000"/>
          </a:xfrm>
          <a:prstGeom prst="rect">
            <a:avLst/>
          </a:prstGeom>
        </p:spPr>
        <p:txBody>
          <a:bodyPr vert="horz" lIns="0" tIns="0" rIns="0" anchor="t">
            <a:noAutofit/>
          </a:bodyPr>
          <a:lstStyle>
            <a:lvl1pPr marL="0" indent="0" algn="l">
              <a:lnSpc>
                <a:spcPct val="110000"/>
              </a:lnSpc>
              <a:spcBef>
                <a:spcPts val="113"/>
              </a:spcBef>
              <a:buNone/>
              <a:defRPr lang="en-SG" sz="1125" b="0" i="0" smtClean="0">
                <a:effectLst/>
              </a:defRPr>
            </a:lvl1pPr>
          </a:lstStyle>
          <a:p>
            <a:r>
              <a:rPr lang="en-SG" b="0" i="0">
                <a:solidFill>
                  <a:srgbClr val="000000"/>
                </a:solidFill>
                <a:effectLst/>
                <a:latin typeface="Open Sans" panose="020B0606030504020204" pitchFamily="34" charset="0"/>
              </a:rPr>
              <a:t>Paragraph: Open Sans, regular 20pt, left align, maximum 170 words</a:t>
            </a:r>
            <a:endParaRPr lang="en-SG" b="0" i="0">
              <a:solidFill>
                <a:srgbClr val="424D61"/>
              </a:solidFill>
              <a:effectLst/>
              <a:latin typeface="Helvetica" pitchFamily="2" charset="0"/>
            </a:endParaRPr>
          </a:p>
        </p:txBody>
      </p:sp>
      <p:sp>
        <p:nvSpPr>
          <p:cNvPr id="9" name="Text Placeholder 9">
            <a:extLst>
              <a:ext uri="{FF2B5EF4-FFF2-40B4-BE49-F238E27FC236}">
                <a16:creationId xmlns:a16="http://schemas.microsoft.com/office/drawing/2014/main" id="{D0D2D4E9-4EF5-3F09-B66A-05A31EC77F2B}"/>
              </a:ext>
            </a:extLst>
          </p:cNvPr>
          <p:cNvSpPr>
            <a:spLocks noGrp="1"/>
          </p:cNvSpPr>
          <p:nvPr>
            <p:ph type="body" sz="quarter" idx="64" hasCustomPrompt="1"/>
          </p:nvPr>
        </p:nvSpPr>
        <p:spPr>
          <a:xfrm>
            <a:off x="471249" y="254589"/>
            <a:ext cx="7560000" cy="360000"/>
          </a:xfrm>
          <a:prstGeom prst="rect">
            <a:avLst/>
          </a:prstGeom>
        </p:spPr>
        <p:txBody>
          <a:bodyPr lIns="0" tIns="0" rIns="0" bIns="0">
            <a:noAutofit/>
          </a:bodyPr>
          <a:lstStyle>
            <a:lvl1pPr marL="0" indent="0" algn="l">
              <a:lnSpc>
                <a:spcPct val="110000"/>
              </a:lnSpc>
              <a:buNone/>
              <a:defRPr sz="1575" b="1"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257163" indent="0">
              <a:buNone/>
              <a:defRPr b="1" i="0">
                <a:solidFill>
                  <a:schemeClr val="bg1"/>
                </a:solidFill>
                <a:latin typeface="Gilroy SemiBold" pitchFamily="2" charset="77"/>
              </a:defRPr>
            </a:lvl2pPr>
            <a:lvl3pPr marL="514325" indent="0">
              <a:buNone/>
              <a:defRPr b="1" i="0">
                <a:solidFill>
                  <a:schemeClr val="bg1"/>
                </a:solidFill>
                <a:latin typeface="Gilroy SemiBold" pitchFamily="2" charset="77"/>
              </a:defRPr>
            </a:lvl3pPr>
            <a:lvl4pPr marL="771487" indent="0">
              <a:buNone/>
              <a:defRPr b="1" i="0">
                <a:solidFill>
                  <a:schemeClr val="bg1"/>
                </a:solidFill>
                <a:latin typeface="Gilroy SemiBold" pitchFamily="2" charset="77"/>
              </a:defRPr>
            </a:lvl4pPr>
            <a:lvl5pPr marL="1028649" indent="0">
              <a:buNone/>
              <a:defRPr b="1" i="0">
                <a:solidFill>
                  <a:schemeClr val="bg1"/>
                </a:solidFill>
                <a:latin typeface="Gilroy SemiBold" pitchFamily="2" charset="77"/>
              </a:defRPr>
            </a:lvl5pPr>
          </a:lstStyle>
          <a:p>
            <a:pPr lvl="0"/>
            <a:r>
              <a:rPr lang="en-GB"/>
              <a:t>Content 1 – Paragraph: Open Sans, bold 28pt, left align</a:t>
            </a:r>
            <a:endParaRPr lang="en-US"/>
          </a:p>
        </p:txBody>
      </p:sp>
      <p:sp>
        <p:nvSpPr>
          <p:cNvPr id="2" name="Slide Number Placeholder 8">
            <a:extLst>
              <a:ext uri="{FF2B5EF4-FFF2-40B4-BE49-F238E27FC236}">
                <a16:creationId xmlns:a16="http://schemas.microsoft.com/office/drawing/2014/main" id="{5D1E752A-6C6B-E967-3218-57F6D37E49FB}"/>
              </a:ext>
            </a:extLst>
          </p:cNvPr>
          <p:cNvSpPr txBox="1">
            <a:spLocks/>
          </p:cNvSpPr>
          <p:nvPr userDrawn="1"/>
        </p:nvSpPr>
        <p:spPr>
          <a:xfrm>
            <a:off x="180000" y="4888911"/>
            <a:ext cx="540388" cy="132810"/>
          </a:xfrm>
          <a:prstGeom prst="rect">
            <a:avLst/>
          </a:prstGeom>
        </p:spPr>
        <p:txBody>
          <a:bodyPr lIns="0" tIns="0" rIns="0" bIns="0"/>
          <a:lstStyle>
            <a:defPPr>
              <a:defRPr lang="en-US"/>
            </a:defPPr>
            <a:lvl1pPr marL="0" algn="r" defTabSz="914400" rtl="0" eaLnBrk="1" latinLnBrk="0" hangingPunct="1">
              <a:lnSpc>
                <a:spcPct val="110000"/>
              </a:lnSpc>
              <a:defRPr sz="1300" kern="1200">
                <a:solidFill>
                  <a:srgbClr val="2222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5E97092-FB62-2940-BF72-90FEE759286B}" type="slidenum">
              <a:rPr lang="en-US" sz="450" smtClean="0">
                <a:solidFill>
                  <a:schemeClr val="bg2">
                    <a:lumMod val="50000"/>
                    <a:alpha val="61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450">
              <a:solidFill>
                <a:schemeClr val="bg2">
                  <a:lumMod val="50000"/>
                  <a:alpha val="61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11">
            <a:extLst>
              <a:ext uri="{FF2B5EF4-FFF2-40B4-BE49-F238E27FC236}">
                <a16:creationId xmlns:a16="http://schemas.microsoft.com/office/drawing/2014/main" id="{73E8E0B4-23A5-14AA-B5CE-A8D2917A6C62}"/>
              </a:ext>
            </a:extLst>
          </p:cNvPr>
          <p:cNvSpPr>
            <a:spLocks noGrp="1"/>
          </p:cNvSpPr>
          <p:nvPr>
            <p:ph type="body" sz="quarter" idx="63" hasCustomPrompt="1"/>
          </p:nvPr>
        </p:nvSpPr>
        <p:spPr>
          <a:xfrm>
            <a:off x="1168631" y="4888911"/>
            <a:ext cx="3657600" cy="132810"/>
          </a:xfrm>
          <a:prstGeom prst="rect">
            <a:avLst/>
          </a:prstGeom>
        </p:spPr>
        <p:txBody>
          <a:bodyPr vert="horz" lIns="0" tIns="0" rIns="0" anchor="t">
            <a:noAutofit/>
          </a:bodyPr>
          <a:lstStyle>
            <a:lvl1pPr marL="0" indent="0" algn="l">
              <a:lnSpc>
                <a:spcPct val="100000"/>
              </a:lnSpc>
              <a:spcBef>
                <a:spcPts val="113"/>
              </a:spcBef>
              <a:buNone/>
              <a:defRPr sz="506" b="0" spc="0" baseline="0">
                <a:solidFill>
                  <a:schemeClr val="bg2">
                    <a:lumMod val="50000"/>
                    <a:alpha val="61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SG"/>
              <a:t>(Security / Sensitivity) Classification</a:t>
            </a:r>
          </a:p>
        </p:txBody>
      </p:sp>
      <p:sp>
        <p:nvSpPr>
          <p:cNvPr id="5" name="Text Placeholder 11">
            <a:extLst>
              <a:ext uri="{FF2B5EF4-FFF2-40B4-BE49-F238E27FC236}">
                <a16:creationId xmlns:a16="http://schemas.microsoft.com/office/drawing/2014/main" id="{F8BDEB36-659E-42FC-4B39-5388CA288EC0}"/>
              </a:ext>
            </a:extLst>
          </p:cNvPr>
          <p:cNvSpPr>
            <a:spLocks noGrp="1"/>
          </p:cNvSpPr>
          <p:nvPr>
            <p:ph type="body" sz="quarter" idx="65" hasCustomPrompt="1"/>
          </p:nvPr>
        </p:nvSpPr>
        <p:spPr>
          <a:xfrm>
            <a:off x="4905413" y="4882708"/>
            <a:ext cx="3226423" cy="145220"/>
          </a:xfrm>
          <a:prstGeom prst="rect">
            <a:avLst/>
          </a:prstGeom>
        </p:spPr>
        <p:txBody>
          <a:bodyPr vert="horz" lIns="0" tIns="0" rIns="0" anchor="t">
            <a:noAutofit/>
          </a:bodyPr>
          <a:lstStyle>
            <a:lvl1pPr marL="0" indent="0" algn="l">
              <a:lnSpc>
                <a:spcPct val="100000"/>
              </a:lnSpc>
              <a:spcBef>
                <a:spcPts val="113"/>
              </a:spcBef>
              <a:buNone/>
              <a:defRPr sz="506" b="0" spc="0" baseline="0">
                <a:solidFill>
                  <a:schemeClr val="bg2">
                    <a:lumMod val="50000"/>
                    <a:alpha val="61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SG"/>
              <a:t>Source/Reference:</a:t>
            </a:r>
          </a:p>
        </p:txBody>
      </p:sp>
      <p:pic>
        <p:nvPicPr>
          <p:cNvPr id="8" name="Graphic 7">
            <a:extLst>
              <a:ext uri="{FF2B5EF4-FFF2-40B4-BE49-F238E27FC236}">
                <a16:creationId xmlns:a16="http://schemas.microsoft.com/office/drawing/2014/main" id="{E4D3EF4A-979B-EFA4-A638-3A0F1F48EB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60941" y="129957"/>
            <a:ext cx="468998" cy="484632"/>
          </a:xfrm>
          <a:prstGeom prst="rect">
            <a:avLst/>
          </a:prstGeom>
        </p:spPr>
      </p:pic>
    </p:spTree>
    <p:extLst>
      <p:ext uri="{BB962C8B-B14F-4D97-AF65-F5344CB8AC3E}">
        <p14:creationId xmlns:p14="http://schemas.microsoft.com/office/powerpoint/2010/main" val="32897095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DED6A-FE52-467C-8A6D-37522F4D57D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SG"/>
          </a:p>
        </p:txBody>
      </p:sp>
      <p:sp>
        <p:nvSpPr>
          <p:cNvPr id="3" name="Subtitle 2">
            <a:extLst>
              <a:ext uri="{FF2B5EF4-FFF2-40B4-BE49-F238E27FC236}">
                <a16:creationId xmlns:a16="http://schemas.microsoft.com/office/drawing/2014/main" id="{AEBE14FA-0DF9-4971-82E7-4DC78EBE956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E008D5A7-439B-4F9C-87C0-3839644C77F1}"/>
              </a:ext>
            </a:extLst>
          </p:cNvPr>
          <p:cNvSpPr>
            <a:spLocks noGrp="1"/>
          </p:cNvSpPr>
          <p:nvPr>
            <p:ph type="dt" sz="half" idx="10"/>
          </p:nvPr>
        </p:nvSpPr>
        <p:spPr/>
        <p:txBody>
          <a:bodyPr/>
          <a:lstStyle/>
          <a:p>
            <a:fld id="{E655F833-0A39-4A5C-BA93-C3A7AF1253FA}" type="datetime1">
              <a:rPr lang="en-SG" smtClean="0"/>
              <a:t>16/5/2025</a:t>
            </a:fld>
            <a:endParaRPr lang="en-SG"/>
          </a:p>
        </p:txBody>
      </p:sp>
      <p:sp>
        <p:nvSpPr>
          <p:cNvPr id="5" name="Footer Placeholder 4">
            <a:extLst>
              <a:ext uri="{FF2B5EF4-FFF2-40B4-BE49-F238E27FC236}">
                <a16:creationId xmlns:a16="http://schemas.microsoft.com/office/drawing/2014/main" id="{EAE66065-3D5C-4C57-B17D-A8F7001E429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E71E9CB-769B-4F1E-81D6-DECA67A14F60}"/>
              </a:ext>
            </a:extLst>
          </p:cNvPr>
          <p:cNvSpPr>
            <a:spLocks noGrp="1"/>
          </p:cNvSpPr>
          <p:nvPr>
            <p:ph type="sldNum" sz="quarter" idx="12"/>
          </p:nvPr>
        </p:nvSpPr>
        <p:spPr/>
        <p:txBody>
          <a:bodyPr/>
          <a:lstStyle/>
          <a:p>
            <a:fld id="{04490886-B7C4-443F-9F0E-5C1A8396830A}" type="slidenum">
              <a:rPr lang="en-SG" smtClean="0"/>
              <a:t>‹#›</a:t>
            </a:fld>
            <a:endParaRPr lang="en-SG"/>
          </a:p>
        </p:txBody>
      </p:sp>
    </p:spTree>
    <p:extLst>
      <p:ext uri="{BB962C8B-B14F-4D97-AF65-F5344CB8AC3E}">
        <p14:creationId xmlns:p14="http://schemas.microsoft.com/office/powerpoint/2010/main" val="15566936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309E0-523D-4B5C-B8A3-55ED252AB9DF}"/>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9E01F7C0-6BF1-4D75-A81E-BA0F4869DA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E925231-01C7-414C-9DDD-E709F59807C3}"/>
              </a:ext>
            </a:extLst>
          </p:cNvPr>
          <p:cNvSpPr>
            <a:spLocks noGrp="1"/>
          </p:cNvSpPr>
          <p:nvPr>
            <p:ph type="dt" sz="half" idx="10"/>
          </p:nvPr>
        </p:nvSpPr>
        <p:spPr/>
        <p:txBody>
          <a:bodyPr/>
          <a:lstStyle/>
          <a:p>
            <a:fld id="{EDCCEC8B-1930-4117-A789-79EEB0E54C98}" type="datetime1">
              <a:rPr lang="en-SG" smtClean="0"/>
              <a:t>16/5/2025</a:t>
            </a:fld>
            <a:endParaRPr lang="en-SG"/>
          </a:p>
        </p:txBody>
      </p:sp>
      <p:sp>
        <p:nvSpPr>
          <p:cNvPr id="5" name="Footer Placeholder 4">
            <a:extLst>
              <a:ext uri="{FF2B5EF4-FFF2-40B4-BE49-F238E27FC236}">
                <a16:creationId xmlns:a16="http://schemas.microsoft.com/office/drawing/2014/main" id="{B452B94E-D1D1-4FDF-BE88-EEA35B1D45A9}"/>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37ED1C83-C287-4B39-B151-326D449E7F78}"/>
              </a:ext>
            </a:extLst>
          </p:cNvPr>
          <p:cNvSpPr>
            <a:spLocks noGrp="1"/>
          </p:cNvSpPr>
          <p:nvPr>
            <p:ph type="sldNum" sz="quarter" idx="12"/>
          </p:nvPr>
        </p:nvSpPr>
        <p:spPr/>
        <p:txBody>
          <a:bodyPr/>
          <a:lstStyle/>
          <a:p>
            <a:fld id="{04490886-B7C4-443F-9F0E-5C1A8396830A}" type="slidenum">
              <a:rPr lang="en-SG" smtClean="0"/>
              <a:t>‹#›</a:t>
            </a:fld>
            <a:endParaRPr lang="en-SG"/>
          </a:p>
        </p:txBody>
      </p:sp>
    </p:spTree>
    <p:extLst>
      <p:ext uri="{BB962C8B-B14F-4D97-AF65-F5344CB8AC3E}">
        <p14:creationId xmlns:p14="http://schemas.microsoft.com/office/powerpoint/2010/main" val="3295659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C2E482B0-A764-7649-BFD8-7624B53F13A9}" type="slidenum">
              <a:rPr lang="en-GB" smtClean="0"/>
              <a:pPr/>
              <a:t>‹#›</a:t>
            </a:fld>
            <a:endParaRPr lang="en-GB" dirty="0"/>
          </a:p>
        </p:txBody>
      </p:sp>
      <p:sp>
        <p:nvSpPr>
          <p:cNvPr id="11" name="Rectangle 10"/>
          <p:cNvSpPr/>
          <p:nvPr userDrawn="1"/>
        </p:nvSpPr>
        <p:spPr>
          <a:xfrm>
            <a:off x="0" y="514898"/>
            <a:ext cx="512064" cy="512064"/>
          </a:xfrm>
          <a:prstGeom prst="rect">
            <a:avLst/>
          </a:prstGeom>
          <a:solidFill>
            <a:srgbClr val="ED7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7" name="Picture 6">
            <a:extLst>
              <a:ext uri="{FF2B5EF4-FFF2-40B4-BE49-F238E27FC236}">
                <a16:creationId xmlns:a16="http://schemas.microsoft.com/office/drawing/2014/main" id="{FFF04FDD-67D7-D936-A1F2-2BDDA10FBE07}"/>
              </a:ext>
            </a:extLst>
          </p:cNvPr>
          <p:cNvPicPr>
            <a:picLocks noChangeAspect="1"/>
          </p:cNvPicPr>
          <p:nvPr userDrawn="1"/>
        </p:nvPicPr>
        <p:blipFill>
          <a:blip r:embed="rId2"/>
          <a:stretch>
            <a:fillRect/>
          </a:stretch>
        </p:blipFill>
        <p:spPr>
          <a:xfrm>
            <a:off x="256032" y="4783964"/>
            <a:ext cx="2621730" cy="257143"/>
          </a:xfrm>
          <a:prstGeom prst="rect">
            <a:avLst/>
          </a:prstGeom>
        </p:spPr>
      </p:pic>
    </p:spTree>
    <p:extLst>
      <p:ext uri="{BB962C8B-B14F-4D97-AF65-F5344CB8AC3E}">
        <p14:creationId xmlns:p14="http://schemas.microsoft.com/office/powerpoint/2010/main" val="12869994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FE867-66C1-42DE-A356-E552D4AB9B7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BFB96D21-85E7-43AF-96C3-C02F914D464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90B722-6B89-4259-8D9E-AECE36A290E7}"/>
              </a:ext>
            </a:extLst>
          </p:cNvPr>
          <p:cNvSpPr>
            <a:spLocks noGrp="1"/>
          </p:cNvSpPr>
          <p:nvPr>
            <p:ph type="dt" sz="half" idx="10"/>
          </p:nvPr>
        </p:nvSpPr>
        <p:spPr/>
        <p:txBody>
          <a:bodyPr/>
          <a:lstStyle/>
          <a:p>
            <a:fld id="{CDB15837-FD79-4743-903D-49EDDB43D5F8}" type="datetime1">
              <a:rPr lang="en-SG" smtClean="0"/>
              <a:t>16/5/2025</a:t>
            </a:fld>
            <a:endParaRPr lang="en-SG"/>
          </a:p>
        </p:txBody>
      </p:sp>
      <p:sp>
        <p:nvSpPr>
          <p:cNvPr id="5" name="Footer Placeholder 4">
            <a:extLst>
              <a:ext uri="{FF2B5EF4-FFF2-40B4-BE49-F238E27FC236}">
                <a16:creationId xmlns:a16="http://schemas.microsoft.com/office/drawing/2014/main" id="{FDAD2DDE-5554-47A0-B6F6-67E5250F4102}"/>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331B8062-29B8-4CD0-841E-4D4FE7916034}"/>
              </a:ext>
            </a:extLst>
          </p:cNvPr>
          <p:cNvSpPr>
            <a:spLocks noGrp="1"/>
          </p:cNvSpPr>
          <p:nvPr>
            <p:ph type="sldNum" sz="quarter" idx="12"/>
          </p:nvPr>
        </p:nvSpPr>
        <p:spPr/>
        <p:txBody>
          <a:bodyPr/>
          <a:lstStyle/>
          <a:p>
            <a:fld id="{04490886-B7C4-443F-9F0E-5C1A8396830A}" type="slidenum">
              <a:rPr lang="en-SG" smtClean="0"/>
              <a:t>‹#›</a:t>
            </a:fld>
            <a:endParaRPr lang="en-SG"/>
          </a:p>
        </p:txBody>
      </p:sp>
    </p:spTree>
    <p:extLst>
      <p:ext uri="{BB962C8B-B14F-4D97-AF65-F5344CB8AC3E}">
        <p14:creationId xmlns:p14="http://schemas.microsoft.com/office/powerpoint/2010/main" val="13901490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33F0F-B66B-4889-B679-BD7EAED1571B}"/>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97576EAF-A2F0-4E4B-BF78-32E09C584D7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1133E34E-6DCE-41A8-BDF7-D1C33624AD86}"/>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105CA574-A167-4756-8795-64CCAAC5D23A}"/>
              </a:ext>
            </a:extLst>
          </p:cNvPr>
          <p:cNvSpPr>
            <a:spLocks noGrp="1"/>
          </p:cNvSpPr>
          <p:nvPr>
            <p:ph type="dt" sz="half" idx="10"/>
          </p:nvPr>
        </p:nvSpPr>
        <p:spPr/>
        <p:txBody>
          <a:bodyPr/>
          <a:lstStyle/>
          <a:p>
            <a:fld id="{90AE4B57-FECF-4F0D-920B-3E4E020F0964}" type="datetime1">
              <a:rPr lang="en-SG" smtClean="0"/>
              <a:t>16/5/2025</a:t>
            </a:fld>
            <a:endParaRPr lang="en-SG"/>
          </a:p>
        </p:txBody>
      </p:sp>
      <p:sp>
        <p:nvSpPr>
          <p:cNvPr id="6" name="Footer Placeholder 5">
            <a:extLst>
              <a:ext uri="{FF2B5EF4-FFF2-40B4-BE49-F238E27FC236}">
                <a16:creationId xmlns:a16="http://schemas.microsoft.com/office/drawing/2014/main" id="{796A209E-4749-4B5F-92D4-4B8B4C6D4A35}"/>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8AEC830F-217F-4CBB-B422-8098B581E1EB}"/>
              </a:ext>
            </a:extLst>
          </p:cNvPr>
          <p:cNvSpPr>
            <a:spLocks noGrp="1"/>
          </p:cNvSpPr>
          <p:nvPr>
            <p:ph type="sldNum" sz="quarter" idx="12"/>
          </p:nvPr>
        </p:nvSpPr>
        <p:spPr/>
        <p:txBody>
          <a:bodyPr/>
          <a:lstStyle/>
          <a:p>
            <a:fld id="{04490886-B7C4-443F-9F0E-5C1A8396830A}" type="slidenum">
              <a:rPr lang="en-SG" smtClean="0"/>
              <a:t>‹#›</a:t>
            </a:fld>
            <a:endParaRPr lang="en-SG"/>
          </a:p>
        </p:txBody>
      </p:sp>
    </p:spTree>
    <p:extLst>
      <p:ext uri="{BB962C8B-B14F-4D97-AF65-F5344CB8AC3E}">
        <p14:creationId xmlns:p14="http://schemas.microsoft.com/office/powerpoint/2010/main" val="8391481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DC7F-E441-4483-BDB9-C14C6080F15C}"/>
              </a:ext>
            </a:extLst>
          </p:cNvPr>
          <p:cNvSpPr>
            <a:spLocks noGrp="1"/>
          </p:cNvSpPr>
          <p:nvPr>
            <p:ph type="title"/>
          </p:nvPr>
        </p:nvSpPr>
        <p:spPr>
          <a:xfrm>
            <a:off x="629841" y="273844"/>
            <a:ext cx="7886700" cy="994172"/>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7B98848E-3267-4AD7-9837-C72494318D8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2B2BCD2-4331-4446-8A5E-8DCF1F957B5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A9655563-528F-49B6-B51B-E2F1796C8F0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10FD8DB-3D7C-4EA8-A018-19EE257CF2B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BE72D565-DE18-41EA-9D4E-1EEA7555EC10}"/>
              </a:ext>
            </a:extLst>
          </p:cNvPr>
          <p:cNvSpPr>
            <a:spLocks noGrp="1"/>
          </p:cNvSpPr>
          <p:nvPr>
            <p:ph type="dt" sz="half" idx="10"/>
          </p:nvPr>
        </p:nvSpPr>
        <p:spPr/>
        <p:txBody>
          <a:bodyPr/>
          <a:lstStyle/>
          <a:p>
            <a:fld id="{94F2BDFF-D06C-4954-BD32-04276E5B18A6}" type="datetime1">
              <a:rPr lang="en-SG" smtClean="0"/>
              <a:t>16/5/2025</a:t>
            </a:fld>
            <a:endParaRPr lang="en-SG"/>
          </a:p>
        </p:txBody>
      </p:sp>
      <p:sp>
        <p:nvSpPr>
          <p:cNvPr id="8" name="Footer Placeholder 7">
            <a:extLst>
              <a:ext uri="{FF2B5EF4-FFF2-40B4-BE49-F238E27FC236}">
                <a16:creationId xmlns:a16="http://schemas.microsoft.com/office/drawing/2014/main" id="{604631B1-E22B-4581-8F9C-01D3FE97DC01}"/>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F4B46085-96F0-4516-8334-F2334C1F9151}"/>
              </a:ext>
            </a:extLst>
          </p:cNvPr>
          <p:cNvSpPr>
            <a:spLocks noGrp="1"/>
          </p:cNvSpPr>
          <p:nvPr>
            <p:ph type="sldNum" sz="quarter" idx="12"/>
          </p:nvPr>
        </p:nvSpPr>
        <p:spPr/>
        <p:txBody>
          <a:bodyPr/>
          <a:lstStyle/>
          <a:p>
            <a:fld id="{04490886-B7C4-443F-9F0E-5C1A8396830A}" type="slidenum">
              <a:rPr lang="en-SG" smtClean="0"/>
              <a:t>‹#›</a:t>
            </a:fld>
            <a:endParaRPr lang="en-SG"/>
          </a:p>
        </p:txBody>
      </p:sp>
    </p:spTree>
    <p:extLst>
      <p:ext uri="{BB962C8B-B14F-4D97-AF65-F5344CB8AC3E}">
        <p14:creationId xmlns:p14="http://schemas.microsoft.com/office/powerpoint/2010/main" val="28661474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9B83F-F815-4501-BB24-84DB4DB4CA84}"/>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7AE5A7A1-2060-45BB-AB76-28FF8459396E}"/>
              </a:ext>
            </a:extLst>
          </p:cNvPr>
          <p:cNvSpPr>
            <a:spLocks noGrp="1"/>
          </p:cNvSpPr>
          <p:nvPr>
            <p:ph type="dt" sz="half" idx="10"/>
          </p:nvPr>
        </p:nvSpPr>
        <p:spPr/>
        <p:txBody>
          <a:bodyPr/>
          <a:lstStyle/>
          <a:p>
            <a:fld id="{9CF2CD86-C227-4F7E-B873-20CF37E23D3A}" type="datetime1">
              <a:rPr lang="en-SG" smtClean="0"/>
              <a:t>16/5/2025</a:t>
            </a:fld>
            <a:endParaRPr lang="en-SG"/>
          </a:p>
        </p:txBody>
      </p:sp>
      <p:sp>
        <p:nvSpPr>
          <p:cNvPr id="4" name="Footer Placeholder 3">
            <a:extLst>
              <a:ext uri="{FF2B5EF4-FFF2-40B4-BE49-F238E27FC236}">
                <a16:creationId xmlns:a16="http://schemas.microsoft.com/office/drawing/2014/main" id="{85862B6C-4790-4771-BDA2-76F7C578E1EF}"/>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5CBACF7B-E1AB-44B5-951F-414EB9643F53}"/>
              </a:ext>
            </a:extLst>
          </p:cNvPr>
          <p:cNvSpPr>
            <a:spLocks noGrp="1"/>
          </p:cNvSpPr>
          <p:nvPr>
            <p:ph type="sldNum" sz="quarter" idx="12"/>
          </p:nvPr>
        </p:nvSpPr>
        <p:spPr/>
        <p:txBody>
          <a:bodyPr/>
          <a:lstStyle/>
          <a:p>
            <a:fld id="{04490886-B7C4-443F-9F0E-5C1A8396830A}" type="slidenum">
              <a:rPr lang="en-SG" smtClean="0"/>
              <a:t>‹#›</a:t>
            </a:fld>
            <a:endParaRPr lang="en-SG"/>
          </a:p>
        </p:txBody>
      </p:sp>
    </p:spTree>
    <p:extLst>
      <p:ext uri="{BB962C8B-B14F-4D97-AF65-F5344CB8AC3E}">
        <p14:creationId xmlns:p14="http://schemas.microsoft.com/office/powerpoint/2010/main" val="16305533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6AB036-0EE8-4ACA-AD5A-487B5E20D995}"/>
              </a:ext>
            </a:extLst>
          </p:cNvPr>
          <p:cNvSpPr>
            <a:spLocks noGrp="1"/>
          </p:cNvSpPr>
          <p:nvPr>
            <p:ph type="dt" sz="half" idx="10"/>
          </p:nvPr>
        </p:nvSpPr>
        <p:spPr/>
        <p:txBody>
          <a:bodyPr/>
          <a:lstStyle/>
          <a:p>
            <a:fld id="{61D1276B-3CB4-4E49-962B-DD831B9A714A}" type="datetime1">
              <a:rPr lang="en-SG" smtClean="0"/>
              <a:t>16/5/2025</a:t>
            </a:fld>
            <a:endParaRPr lang="en-SG"/>
          </a:p>
        </p:txBody>
      </p:sp>
      <p:sp>
        <p:nvSpPr>
          <p:cNvPr id="3" name="Footer Placeholder 2">
            <a:extLst>
              <a:ext uri="{FF2B5EF4-FFF2-40B4-BE49-F238E27FC236}">
                <a16:creationId xmlns:a16="http://schemas.microsoft.com/office/drawing/2014/main" id="{808AE231-CEA1-4554-97B6-3ED6866734D3}"/>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D55F7A32-DA48-4D2A-A305-75133532735E}"/>
              </a:ext>
            </a:extLst>
          </p:cNvPr>
          <p:cNvSpPr>
            <a:spLocks noGrp="1"/>
          </p:cNvSpPr>
          <p:nvPr>
            <p:ph type="sldNum" sz="quarter" idx="12"/>
          </p:nvPr>
        </p:nvSpPr>
        <p:spPr/>
        <p:txBody>
          <a:bodyPr/>
          <a:lstStyle/>
          <a:p>
            <a:fld id="{04490886-B7C4-443F-9F0E-5C1A8396830A}" type="slidenum">
              <a:rPr lang="en-SG" smtClean="0"/>
              <a:t>‹#›</a:t>
            </a:fld>
            <a:endParaRPr lang="en-SG"/>
          </a:p>
        </p:txBody>
      </p:sp>
    </p:spTree>
    <p:extLst>
      <p:ext uri="{BB962C8B-B14F-4D97-AF65-F5344CB8AC3E}">
        <p14:creationId xmlns:p14="http://schemas.microsoft.com/office/powerpoint/2010/main" val="14737517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362D6-5D7A-440C-B16A-0F18B0AAC05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5B0AE0D9-435A-4B1D-AEA9-6DE96656A7E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39398269-8ED9-459A-8C2E-E7BCAC526FE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289A7EA-293A-4004-A775-E114371D3BC2}"/>
              </a:ext>
            </a:extLst>
          </p:cNvPr>
          <p:cNvSpPr>
            <a:spLocks noGrp="1"/>
          </p:cNvSpPr>
          <p:nvPr>
            <p:ph type="dt" sz="half" idx="10"/>
          </p:nvPr>
        </p:nvSpPr>
        <p:spPr/>
        <p:txBody>
          <a:bodyPr/>
          <a:lstStyle/>
          <a:p>
            <a:fld id="{3FEA9577-0ED1-4237-9BFE-2141E46952E9}" type="datetime1">
              <a:rPr lang="en-SG" smtClean="0"/>
              <a:t>16/5/2025</a:t>
            </a:fld>
            <a:endParaRPr lang="en-SG"/>
          </a:p>
        </p:txBody>
      </p:sp>
      <p:sp>
        <p:nvSpPr>
          <p:cNvPr id="6" name="Footer Placeholder 5">
            <a:extLst>
              <a:ext uri="{FF2B5EF4-FFF2-40B4-BE49-F238E27FC236}">
                <a16:creationId xmlns:a16="http://schemas.microsoft.com/office/drawing/2014/main" id="{001580D5-0F1F-4BCF-B79D-F7AABC50874B}"/>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F573E819-ECA7-4CFE-B600-DCDB52F1CEA6}"/>
              </a:ext>
            </a:extLst>
          </p:cNvPr>
          <p:cNvSpPr>
            <a:spLocks noGrp="1"/>
          </p:cNvSpPr>
          <p:nvPr>
            <p:ph type="sldNum" sz="quarter" idx="12"/>
          </p:nvPr>
        </p:nvSpPr>
        <p:spPr/>
        <p:txBody>
          <a:bodyPr/>
          <a:lstStyle/>
          <a:p>
            <a:fld id="{04490886-B7C4-443F-9F0E-5C1A8396830A}" type="slidenum">
              <a:rPr lang="en-SG" smtClean="0"/>
              <a:t>‹#›</a:t>
            </a:fld>
            <a:endParaRPr lang="en-SG"/>
          </a:p>
        </p:txBody>
      </p:sp>
    </p:spTree>
    <p:extLst>
      <p:ext uri="{BB962C8B-B14F-4D97-AF65-F5344CB8AC3E}">
        <p14:creationId xmlns:p14="http://schemas.microsoft.com/office/powerpoint/2010/main" val="26823558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E0FCE-37EB-4975-BE3A-0B3867A439B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BFE79444-6146-48B1-86EF-002C4358F67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SG"/>
          </a:p>
        </p:txBody>
      </p:sp>
      <p:sp>
        <p:nvSpPr>
          <p:cNvPr id="4" name="Text Placeholder 3">
            <a:extLst>
              <a:ext uri="{FF2B5EF4-FFF2-40B4-BE49-F238E27FC236}">
                <a16:creationId xmlns:a16="http://schemas.microsoft.com/office/drawing/2014/main" id="{F2EE9CE6-F359-426A-84CB-2FAC80656BF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65300D1-CD09-4D97-9966-64B762ABD83F}"/>
              </a:ext>
            </a:extLst>
          </p:cNvPr>
          <p:cNvSpPr>
            <a:spLocks noGrp="1"/>
          </p:cNvSpPr>
          <p:nvPr>
            <p:ph type="dt" sz="half" idx="10"/>
          </p:nvPr>
        </p:nvSpPr>
        <p:spPr/>
        <p:txBody>
          <a:bodyPr/>
          <a:lstStyle/>
          <a:p>
            <a:fld id="{F6B96C94-246A-4869-AE0C-B62806D0626B}" type="datetime1">
              <a:rPr lang="en-SG" smtClean="0"/>
              <a:t>16/5/2025</a:t>
            </a:fld>
            <a:endParaRPr lang="en-SG"/>
          </a:p>
        </p:txBody>
      </p:sp>
      <p:sp>
        <p:nvSpPr>
          <p:cNvPr id="6" name="Footer Placeholder 5">
            <a:extLst>
              <a:ext uri="{FF2B5EF4-FFF2-40B4-BE49-F238E27FC236}">
                <a16:creationId xmlns:a16="http://schemas.microsoft.com/office/drawing/2014/main" id="{62E85850-5964-4DBE-B6C4-3F8EF0B11A6A}"/>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16375273-879B-4837-A8EE-0EE8D9CF03AE}"/>
              </a:ext>
            </a:extLst>
          </p:cNvPr>
          <p:cNvSpPr>
            <a:spLocks noGrp="1"/>
          </p:cNvSpPr>
          <p:nvPr>
            <p:ph type="sldNum" sz="quarter" idx="12"/>
          </p:nvPr>
        </p:nvSpPr>
        <p:spPr/>
        <p:txBody>
          <a:bodyPr/>
          <a:lstStyle/>
          <a:p>
            <a:fld id="{04490886-B7C4-443F-9F0E-5C1A8396830A}" type="slidenum">
              <a:rPr lang="en-SG" smtClean="0"/>
              <a:t>‹#›</a:t>
            </a:fld>
            <a:endParaRPr lang="en-SG"/>
          </a:p>
        </p:txBody>
      </p:sp>
    </p:spTree>
    <p:extLst>
      <p:ext uri="{BB962C8B-B14F-4D97-AF65-F5344CB8AC3E}">
        <p14:creationId xmlns:p14="http://schemas.microsoft.com/office/powerpoint/2010/main" val="34257759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754BF-AF89-448C-83A0-A60D5D95C075}"/>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64A187B8-A207-41FA-A3FF-1A3972AE90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1776621-1914-4A08-B234-3E9E90B218A7}"/>
              </a:ext>
            </a:extLst>
          </p:cNvPr>
          <p:cNvSpPr>
            <a:spLocks noGrp="1"/>
          </p:cNvSpPr>
          <p:nvPr>
            <p:ph type="dt" sz="half" idx="10"/>
          </p:nvPr>
        </p:nvSpPr>
        <p:spPr/>
        <p:txBody>
          <a:bodyPr/>
          <a:lstStyle/>
          <a:p>
            <a:fld id="{43B1D26D-7469-4EB6-B7B0-AA24BAC97CEB}" type="datetime1">
              <a:rPr lang="en-SG" smtClean="0"/>
              <a:t>16/5/2025</a:t>
            </a:fld>
            <a:endParaRPr lang="en-SG"/>
          </a:p>
        </p:txBody>
      </p:sp>
      <p:sp>
        <p:nvSpPr>
          <p:cNvPr id="5" name="Footer Placeholder 4">
            <a:extLst>
              <a:ext uri="{FF2B5EF4-FFF2-40B4-BE49-F238E27FC236}">
                <a16:creationId xmlns:a16="http://schemas.microsoft.com/office/drawing/2014/main" id="{E2DD90A3-A5F5-488B-8A1A-CB43A4664C41}"/>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4F195B56-0713-45E7-8DCC-D79DB87469D5}"/>
              </a:ext>
            </a:extLst>
          </p:cNvPr>
          <p:cNvSpPr>
            <a:spLocks noGrp="1"/>
          </p:cNvSpPr>
          <p:nvPr>
            <p:ph type="sldNum" sz="quarter" idx="12"/>
          </p:nvPr>
        </p:nvSpPr>
        <p:spPr/>
        <p:txBody>
          <a:bodyPr/>
          <a:lstStyle/>
          <a:p>
            <a:fld id="{04490886-B7C4-443F-9F0E-5C1A8396830A}" type="slidenum">
              <a:rPr lang="en-SG" smtClean="0"/>
              <a:t>‹#›</a:t>
            </a:fld>
            <a:endParaRPr lang="en-SG"/>
          </a:p>
        </p:txBody>
      </p:sp>
    </p:spTree>
    <p:extLst>
      <p:ext uri="{BB962C8B-B14F-4D97-AF65-F5344CB8AC3E}">
        <p14:creationId xmlns:p14="http://schemas.microsoft.com/office/powerpoint/2010/main" val="37380851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099ED3-C0AD-4FA1-8B07-AF955C7ACAD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C39F822-C246-4E22-BF89-053AD84353E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5F35F5E-4AAF-42A8-99CA-DE73F6DDE140}"/>
              </a:ext>
            </a:extLst>
          </p:cNvPr>
          <p:cNvSpPr>
            <a:spLocks noGrp="1"/>
          </p:cNvSpPr>
          <p:nvPr>
            <p:ph type="dt" sz="half" idx="10"/>
          </p:nvPr>
        </p:nvSpPr>
        <p:spPr/>
        <p:txBody>
          <a:bodyPr/>
          <a:lstStyle/>
          <a:p>
            <a:fld id="{48B74078-698A-4F32-A6F6-B2331545C6DE}" type="datetime1">
              <a:rPr lang="en-SG" smtClean="0"/>
              <a:t>16/5/2025</a:t>
            </a:fld>
            <a:endParaRPr lang="en-SG"/>
          </a:p>
        </p:txBody>
      </p:sp>
      <p:sp>
        <p:nvSpPr>
          <p:cNvPr id="5" name="Footer Placeholder 4">
            <a:extLst>
              <a:ext uri="{FF2B5EF4-FFF2-40B4-BE49-F238E27FC236}">
                <a16:creationId xmlns:a16="http://schemas.microsoft.com/office/drawing/2014/main" id="{39353469-735C-4BA8-B242-7BC18B55272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863861DD-2F91-4BFE-9444-1BCC1AEB15D1}"/>
              </a:ext>
            </a:extLst>
          </p:cNvPr>
          <p:cNvSpPr>
            <a:spLocks noGrp="1"/>
          </p:cNvSpPr>
          <p:nvPr>
            <p:ph type="sldNum" sz="quarter" idx="12"/>
          </p:nvPr>
        </p:nvSpPr>
        <p:spPr/>
        <p:txBody>
          <a:bodyPr/>
          <a:lstStyle/>
          <a:p>
            <a:fld id="{04490886-B7C4-443F-9F0E-5C1A8396830A}" type="slidenum">
              <a:rPr lang="en-SG" smtClean="0"/>
              <a:t>‹#›</a:t>
            </a:fld>
            <a:endParaRPr lang="en-SG"/>
          </a:p>
        </p:txBody>
      </p:sp>
    </p:spTree>
    <p:extLst>
      <p:ext uri="{BB962C8B-B14F-4D97-AF65-F5344CB8AC3E}">
        <p14:creationId xmlns:p14="http://schemas.microsoft.com/office/powerpoint/2010/main" val="14783012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Gradient bar">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B506CEEA-7623-456E-BE6A-4B57DD1B7772}"/>
              </a:ext>
            </a:extLst>
          </p:cNvPr>
          <p:cNvSpPr>
            <a:spLocks noGrp="1"/>
          </p:cNvSpPr>
          <p:nvPr>
            <p:ph sz="quarter" idx="11" hasCustomPrompt="1"/>
          </p:nvPr>
        </p:nvSpPr>
        <p:spPr>
          <a:xfrm>
            <a:off x="546497" y="1107831"/>
            <a:ext cx="8061476" cy="3204039"/>
          </a:xfrm>
          <a:prstGeom prst="rect">
            <a:avLst/>
          </a:prstGeom>
        </p:spPr>
        <p:txBody>
          <a:bodyPr>
            <a:normAutofit/>
          </a:bodyPr>
          <a:lstStyle>
            <a:lvl1pPr marL="0" indent="0">
              <a:buNone/>
              <a:defRPr sz="1200">
                <a:latin typeface="Open Sans" panose="020B0606030504020204" pitchFamily="34" charset="0"/>
                <a:ea typeface="Open Sans" panose="020B0606030504020204" pitchFamily="34" charset="0"/>
                <a:cs typeface="Open Sans" panose="020B0606030504020204" pitchFamily="34" charset="0"/>
              </a:defRPr>
            </a:lvl1pPr>
          </a:lstStyle>
          <a:p>
            <a:pPr lvl="0"/>
            <a:r>
              <a:rPr lang="en-SG" dirty="0"/>
              <a:t>Click to input content (min. font size 16)</a:t>
            </a:r>
          </a:p>
        </p:txBody>
      </p:sp>
      <p:sp>
        <p:nvSpPr>
          <p:cNvPr id="17" name="Text Placeholder 16">
            <a:extLst>
              <a:ext uri="{FF2B5EF4-FFF2-40B4-BE49-F238E27FC236}">
                <a16:creationId xmlns:a16="http://schemas.microsoft.com/office/drawing/2014/main" id="{17FC2296-11A5-41DD-8DED-159DD0319619}"/>
              </a:ext>
            </a:extLst>
          </p:cNvPr>
          <p:cNvSpPr>
            <a:spLocks noGrp="1"/>
          </p:cNvSpPr>
          <p:nvPr>
            <p:ph type="body" sz="quarter" idx="12" hasCustomPrompt="1"/>
          </p:nvPr>
        </p:nvSpPr>
        <p:spPr>
          <a:xfrm>
            <a:off x="546497" y="346472"/>
            <a:ext cx="8061476" cy="632222"/>
          </a:xfrm>
          <a:prstGeom prst="rect">
            <a:avLst/>
          </a:prstGeom>
        </p:spPr>
        <p:txBody>
          <a:bodyPr/>
          <a:lstStyle>
            <a:lvl1pPr marL="0" indent="0">
              <a:lnSpc>
                <a:spcPct val="150000"/>
              </a:lnSpc>
              <a:buNone/>
              <a:defRPr sz="1800" b="1">
                <a:solidFill>
                  <a:srgbClr val="003087"/>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SG" dirty="0"/>
              <a:t>Title in Open Sans, bold, size 24, left align</a:t>
            </a:r>
          </a:p>
        </p:txBody>
      </p:sp>
      <p:sp>
        <p:nvSpPr>
          <p:cNvPr id="7" name="Text Placeholder 4">
            <a:extLst>
              <a:ext uri="{FF2B5EF4-FFF2-40B4-BE49-F238E27FC236}">
                <a16:creationId xmlns:a16="http://schemas.microsoft.com/office/drawing/2014/main" id="{23866EEF-177C-407F-B3C1-0D9E7190D5BF}"/>
              </a:ext>
            </a:extLst>
          </p:cNvPr>
          <p:cNvSpPr>
            <a:spLocks noGrp="1"/>
          </p:cNvSpPr>
          <p:nvPr>
            <p:ph type="body" sz="quarter" idx="25" hasCustomPrompt="1"/>
          </p:nvPr>
        </p:nvSpPr>
        <p:spPr>
          <a:xfrm>
            <a:off x="2147911" y="4441007"/>
            <a:ext cx="4726642" cy="263514"/>
          </a:xfrm>
          <a:prstGeom prst="rect">
            <a:avLst/>
          </a:prstGeom>
        </p:spPr>
        <p:txBody>
          <a:bodyPr>
            <a:noAutofit/>
          </a:bodyPr>
          <a:lstStyle>
            <a:lvl1pPr marL="0" indent="0" algn="ctr">
              <a:buFontTx/>
              <a:buNone/>
              <a:defRPr sz="9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750">
                <a:latin typeface="Open Sans" panose="020B0606030504020204" pitchFamily="34" charset="0"/>
                <a:ea typeface="Open Sans" panose="020B0606030504020204" pitchFamily="34" charset="0"/>
                <a:cs typeface="Open Sans" panose="020B0606030504020204" pitchFamily="34" charset="0"/>
              </a:defRPr>
            </a:lvl2pPr>
            <a:lvl3pPr>
              <a:defRPr sz="750">
                <a:latin typeface="Open Sans" panose="020B0606030504020204" pitchFamily="34" charset="0"/>
                <a:ea typeface="Open Sans" panose="020B0606030504020204" pitchFamily="34" charset="0"/>
                <a:cs typeface="Open Sans" panose="020B0606030504020204" pitchFamily="34" charset="0"/>
              </a:defRPr>
            </a:lvl3pPr>
            <a:lvl4pPr>
              <a:defRPr sz="750">
                <a:latin typeface="Open Sans" panose="020B0606030504020204" pitchFamily="34" charset="0"/>
                <a:ea typeface="Open Sans" panose="020B0606030504020204" pitchFamily="34" charset="0"/>
                <a:cs typeface="Open Sans" panose="020B0606030504020204" pitchFamily="34" charset="0"/>
              </a:defRPr>
            </a:lvl4pPr>
            <a:lvl5pPr>
              <a:defRPr sz="750">
                <a:latin typeface="Open Sans" panose="020B0606030504020204" pitchFamily="34" charset="0"/>
                <a:ea typeface="Open Sans" panose="020B0606030504020204" pitchFamily="34" charset="0"/>
                <a:cs typeface="Open Sans" panose="020B0606030504020204" pitchFamily="34" charset="0"/>
              </a:defRPr>
            </a:lvl5pPr>
          </a:lstStyle>
          <a:p>
            <a:pPr lvl="0"/>
            <a:r>
              <a:rPr lang="en-SG" dirty="0"/>
              <a:t>(Security / Sensitivity) Classification</a:t>
            </a:r>
          </a:p>
        </p:txBody>
      </p:sp>
    </p:spTree>
    <p:extLst>
      <p:ext uri="{BB962C8B-B14F-4D97-AF65-F5344CB8AC3E}">
        <p14:creationId xmlns:p14="http://schemas.microsoft.com/office/powerpoint/2010/main" val="1056653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C2E482B0-A764-7649-BFD8-7624B53F13A9}" type="slidenum">
              <a:rPr lang="en-GB" smtClean="0"/>
              <a:pPr/>
              <a:t>‹#›</a:t>
            </a:fld>
            <a:endParaRPr lang="en-GB" dirty="0"/>
          </a:p>
        </p:txBody>
      </p:sp>
      <p:pic>
        <p:nvPicPr>
          <p:cNvPr id="3" name="Picture 2">
            <a:extLst>
              <a:ext uri="{FF2B5EF4-FFF2-40B4-BE49-F238E27FC236}">
                <a16:creationId xmlns:a16="http://schemas.microsoft.com/office/drawing/2014/main" id="{0A1A518D-B46A-0EC3-2D17-75EC698C8F67}"/>
              </a:ext>
            </a:extLst>
          </p:cNvPr>
          <p:cNvPicPr>
            <a:picLocks noChangeAspect="1"/>
          </p:cNvPicPr>
          <p:nvPr userDrawn="1"/>
        </p:nvPicPr>
        <p:blipFill>
          <a:blip r:embed="rId2"/>
          <a:stretch>
            <a:fillRect/>
          </a:stretch>
        </p:blipFill>
        <p:spPr>
          <a:xfrm>
            <a:off x="256032" y="4783964"/>
            <a:ext cx="2621730" cy="257143"/>
          </a:xfrm>
          <a:prstGeom prst="rect">
            <a:avLst/>
          </a:prstGeom>
        </p:spPr>
      </p:pic>
    </p:spTree>
    <p:extLst>
      <p:ext uri="{BB962C8B-B14F-4D97-AF65-F5344CB8AC3E}">
        <p14:creationId xmlns:p14="http://schemas.microsoft.com/office/powerpoint/2010/main" val="11443291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726443" y="841772"/>
            <a:ext cx="5691116" cy="1965866"/>
          </a:xfrm>
        </p:spPr>
        <p:txBody>
          <a:bodyPr anchor="b">
            <a:normAutofit/>
          </a:bodyPr>
          <a:lstStyle>
            <a:lvl1pPr algn="ctr">
              <a:defRPr sz="3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726443" y="2882782"/>
            <a:ext cx="5691116" cy="1060568"/>
          </a:xfrm>
        </p:spPr>
        <p:txBody>
          <a:bodyPr>
            <a:normAutofit/>
          </a:bodyPr>
          <a:lstStyle>
            <a:lvl1pPr marL="0" indent="0" algn="ctr">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A732655-062C-492E-919B-375E881E205C}" type="datetime1">
              <a:rPr lang="en-US" smtClean="0"/>
              <a:t>5/16/2025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914452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0372361-BCBD-4C8E-9C8C-A81C7B4BE316}" type="datetime1">
              <a:rPr lang="en-US" smtClean="0"/>
              <a:t>5/16/2025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290794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452536" y="415212"/>
            <a:ext cx="6204855" cy="3006644"/>
          </a:xfrm>
        </p:spPr>
        <p:txBody>
          <a:bodyPr anchor="t">
            <a:normAutofit/>
          </a:bodyPr>
          <a:lstStyle>
            <a:lvl1pPr>
              <a:defRPr sz="405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452535" y="3442098"/>
            <a:ext cx="6204855" cy="1038463"/>
          </a:xfrm>
        </p:spPr>
        <p:txBody>
          <a:bodyPr anchor="b">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AA70F84E-02A2-43CC-9B70-C8B71061B4F7}" type="datetime1">
              <a:rPr lang="en-US" smtClean="0"/>
              <a:t>5/16/2025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736210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9486" y="411480"/>
            <a:ext cx="8055864" cy="849194"/>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459486"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6ED47EC-8310-4771-B104-5B5DB5215692}" type="datetime1">
              <a:rPr lang="en-US" smtClean="0"/>
              <a:t>5/16/2025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319671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57200" y="410547"/>
            <a:ext cx="8059341" cy="857469"/>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57201" y="1264301"/>
            <a:ext cx="3868340" cy="419876"/>
          </a:xfrm>
        </p:spPr>
        <p:txBody>
          <a:bodyPr anchor="b">
            <a:normAutofit/>
          </a:bodyPr>
          <a:lstStyle>
            <a:lvl1pPr marL="0" indent="0">
              <a:lnSpc>
                <a:spcPct val="90000"/>
              </a:lnSpc>
              <a:buNone/>
              <a:defRPr sz="1500"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457201" y="1790171"/>
            <a:ext cx="3868340" cy="28238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4629150" y="1264301"/>
            <a:ext cx="3887391" cy="419876"/>
          </a:xfrm>
        </p:spPr>
        <p:txBody>
          <a:bodyPr anchor="b">
            <a:normAutofit/>
          </a:bodyPr>
          <a:lstStyle>
            <a:lvl1pPr marL="0" indent="0">
              <a:lnSpc>
                <a:spcPct val="90000"/>
              </a:lnSpc>
              <a:buNone/>
              <a:defRPr sz="1500"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4629150" y="1790171"/>
            <a:ext cx="3887392" cy="28238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BFA12160-3419-41B0-AD2E-2780DD61EB0D}" type="datetime1">
              <a:rPr lang="en-US" smtClean="0"/>
              <a:t>5/16/2025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215681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D4F78CE7-59A6-4493-9EE5-FD3F23882794}" type="datetime1">
              <a:rPr lang="en-US" smtClean="0"/>
              <a:t>5/16/2025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300250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B0263F5F-883F-4D79-B0B0-5B66529CDB96}" type="datetime1">
              <a:rPr lang="en-US" smtClean="0"/>
              <a:t>5/16/2025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804612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47870" y="415212"/>
            <a:ext cx="2696726" cy="1318129"/>
          </a:xfrm>
        </p:spPr>
        <p:txBody>
          <a:bodyPr anchor="t">
            <a:normAutofit/>
          </a:bodyPr>
          <a:lstStyle>
            <a:lvl1pPr>
              <a:defRPr sz="21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3851031" y="415212"/>
            <a:ext cx="4709806" cy="411480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47870" y="1733341"/>
            <a:ext cx="2696726" cy="2796671"/>
          </a:xfrm>
        </p:spPr>
        <p:txBody>
          <a:bodyPr anchor="t">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B40D06AF-39C3-40D6-A7B8-C18C5830ECAF}" type="datetime1">
              <a:rPr lang="en-US" smtClean="0"/>
              <a:t>5/16/2025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41273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45770" y="418338"/>
            <a:ext cx="2696726" cy="1659235"/>
          </a:xfrm>
        </p:spPr>
        <p:txBody>
          <a:bodyPr anchor="t">
            <a:normAutofit/>
          </a:bodyPr>
          <a:lstStyle>
            <a:lvl1pPr>
              <a:defRPr sz="21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3797490" y="492827"/>
            <a:ext cx="4862765" cy="416692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57201" y="2119603"/>
            <a:ext cx="2689190" cy="2575979"/>
          </a:xfrm>
        </p:spPr>
        <p:txBody>
          <a:bodyPr anchor="b"/>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2B719886-C494-4C4F-A0CB-2F1F127531CD}" type="datetime1">
              <a:rPr lang="en-US" smtClean="0"/>
              <a:t>5/16/2025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520682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459486" y="411480"/>
            <a:ext cx="7886700" cy="849194"/>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459486" y="1260674"/>
            <a:ext cx="7886700" cy="33720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56639255-580C-41FB-BE12-BC7BD4A59B4E}" type="datetime1">
              <a:rPr lang="en-US" smtClean="0"/>
              <a:t>5/16/2025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90080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2E482B0-A764-7649-BFD8-7624B53F13A9}" type="slidenum">
              <a:rPr lang="en-GB" smtClean="0"/>
              <a:pPr/>
              <a:t>‹#›</a:t>
            </a:fld>
            <a:endParaRPr lang="en-GB" dirty="0"/>
          </a:p>
        </p:txBody>
      </p:sp>
      <p:pic>
        <p:nvPicPr>
          <p:cNvPr id="2" name="Picture 1">
            <a:extLst>
              <a:ext uri="{FF2B5EF4-FFF2-40B4-BE49-F238E27FC236}">
                <a16:creationId xmlns:a16="http://schemas.microsoft.com/office/drawing/2014/main" id="{F38F70F2-0D8D-D843-6C5B-7D0EFBD5DD7F}"/>
              </a:ext>
            </a:extLst>
          </p:cNvPr>
          <p:cNvPicPr>
            <a:picLocks noChangeAspect="1"/>
          </p:cNvPicPr>
          <p:nvPr userDrawn="1"/>
        </p:nvPicPr>
        <p:blipFill>
          <a:blip r:embed="rId2"/>
          <a:stretch>
            <a:fillRect/>
          </a:stretch>
        </p:blipFill>
        <p:spPr>
          <a:xfrm>
            <a:off x="256032" y="4783964"/>
            <a:ext cx="2621730" cy="257143"/>
          </a:xfrm>
          <a:prstGeom prst="rect">
            <a:avLst/>
          </a:prstGeom>
        </p:spPr>
      </p:pic>
    </p:spTree>
    <p:extLst>
      <p:ext uri="{BB962C8B-B14F-4D97-AF65-F5344CB8AC3E}">
        <p14:creationId xmlns:p14="http://schemas.microsoft.com/office/powerpoint/2010/main" val="20232928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7226166" y="433873"/>
            <a:ext cx="1535278" cy="419885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628650" y="433873"/>
            <a:ext cx="6597516" cy="41988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2DA912F1-EFB6-4138-A8F4-E52BCDA7CB0F}" type="datetime1">
              <a:rPr lang="en-US" smtClean="0"/>
              <a:t>5/16/2025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32422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C2E482B0-A764-7649-BFD8-7624B53F13A9}" type="slidenum">
              <a:rPr lang="en-GB" smtClean="0"/>
              <a:pPr/>
              <a:t>‹#›</a:t>
            </a:fld>
            <a:endParaRPr lang="en-GB" dirty="0"/>
          </a:p>
        </p:txBody>
      </p:sp>
      <p:sp>
        <p:nvSpPr>
          <p:cNvPr id="9" name="Rectangle 8"/>
          <p:cNvSpPr/>
          <p:nvPr userDrawn="1"/>
        </p:nvSpPr>
        <p:spPr>
          <a:xfrm>
            <a:off x="0" y="883445"/>
            <a:ext cx="512064" cy="512064"/>
          </a:xfrm>
          <a:prstGeom prst="rect">
            <a:avLst/>
          </a:prstGeom>
          <a:solidFill>
            <a:srgbClr val="ED7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5" name="Picture 4">
            <a:extLst>
              <a:ext uri="{FF2B5EF4-FFF2-40B4-BE49-F238E27FC236}">
                <a16:creationId xmlns:a16="http://schemas.microsoft.com/office/drawing/2014/main" id="{F9521832-6F34-A83E-AFE5-C657055B5A59}"/>
              </a:ext>
            </a:extLst>
          </p:cNvPr>
          <p:cNvPicPr>
            <a:picLocks noChangeAspect="1"/>
          </p:cNvPicPr>
          <p:nvPr userDrawn="1"/>
        </p:nvPicPr>
        <p:blipFill>
          <a:blip r:embed="rId2"/>
          <a:stretch>
            <a:fillRect/>
          </a:stretch>
        </p:blipFill>
        <p:spPr>
          <a:xfrm>
            <a:off x="256032" y="4783964"/>
            <a:ext cx="2621730" cy="257143"/>
          </a:xfrm>
          <a:prstGeom prst="rect">
            <a:avLst/>
          </a:prstGeom>
        </p:spPr>
      </p:pic>
    </p:spTree>
    <p:extLst>
      <p:ext uri="{BB962C8B-B14F-4D97-AF65-F5344CB8AC3E}">
        <p14:creationId xmlns:p14="http://schemas.microsoft.com/office/powerpoint/2010/main" val="79967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C2E482B0-A764-7649-BFD8-7624B53F13A9}" type="slidenum">
              <a:rPr lang="en-GB" smtClean="0"/>
              <a:pPr/>
              <a:t>‹#›</a:t>
            </a:fld>
            <a:endParaRPr lang="en-GB" dirty="0"/>
          </a:p>
        </p:txBody>
      </p:sp>
      <p:sp>
        <p:nvSpPr>
          <p:cNvPr id="9" name="Rectangle 8"/>
          <p:cNvSpPr/>
          <p:nvPr userDrawn="1"/>
        </p:nvSpPr>
        <p:spPr>
          <a:xfrm>
            <a:off x="0" y="883445"/>
            <a:ext cx="512064" cy="512064"/>
          </a:xfrm>
          <a:prstGeom prst="rect">
            <a:avLst/>
          </a:prstGeom>
          <a:solidFill>
            <a:srgbClr val="ED7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5" name="Picture 4">
            <a:extLst>
              <a:ext uri="{FF2B5EF4-FFF2-40B4-BE49-F238E27FC236}">
                <a16:creationId xmlns:a16="http://schemas.microsoft.com/office/drawing/2014/main" id="{FB2411D8-978F-E28F-3395-E23E32D8ED3C}"/>
              </a:ext>
            </a:extLst>
          </p:cNvPr>
          <p:cNvPicPr>
            <a:picLocks noChangeAspect="1"/>
          </p:cNvPicPr>
          <p:nvPr userDrawn="1"/>
        </p:nvPicPr>
        <p:blipFill>
          <a:blip r:embed="rId2"/>
          <a:stretch>
            <a:fillRect/>
          </a:stretch>
        </p:blipFill>
        <p:spPr>
          <a:xfrm>
            <a:off x="256032" y="4783964"/>
            <a:ext cx="2621730" cy="257143"/>
          </a:xfrm>
          <a:prstGeom prst="rect">
            <a:avLst/>
          </a:prstGeom>
        </p:spPr>
      </p:pic>
    </p:spTree>
    <p:extLst>
      <p:ext uri="{BB962C8B-B14F-4D97-AF65-F5344CB8AC3E}">
        <p14:creationId xmlns:p14="http://schemas.microsoft.com/office/powerpoint/2010/main" val="1844056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772400" y="4767263"/>
            <a:ext cx="742950" cy="273844"/>
          </a:xfrm>
          <a:prstGeom prst="rect">
            <a:avLst/>
          </a:prstGeom>
        </p:spPr>
        <p:txBody>
          <a:bodyPr vert="horz" lIns="91440" tIns="45720" rIns="91440" bIns="45720" rtlCol="0" anchor="ctr"/>
          <a:lstStyle>
            <a:lvl1pPr algn="r">
              <a:defRPr sz="900">
                <a:solidFill>
                  <a:schemeClr val="tx1">
                    <a:tint val="75000"/>
                  </a:schemeClr>
                </a:solidFill>
                <a:latin typeface="Arial" charset="0"/>
                <a:ea typeface="Arial" charset="0"/>
                <a:cs typeface="Arial" charset="0"/>
              </a:defRPr>
            </a:lvl1pPr>
          </a:lstStyle>
          <a:p>
            <a:fld id="{C2E482B0-A764-7649-BFD8-7624B53F13A9}" type="slidenum">
              <a:rPr lang="en-GB" smtClean="0"/>
              <a:pPr/>
              <a:t>‹#›</a:t>
            </a:fld>
            <a:endParaRPr lang="en-GB" dirty="0"/>
          </a:p>
        </p:txBody>
      </p:sp>
      <p:sp>
        <p:nvSpPr>
          <p:cNvPr id="7" name="Text Box 20"/>
          <p:cNvSpPr txBox="1">
            <a:spLocks noChangeArrowheads="1"/>
          </p:cNvSpPr>
          <p:nvPr userDrawn="1"/>
        </p:nvSpPr>
        <p:spPr bwMode="auto">
          <a:xfrm>
            <a:off x="550020" y="4820594"/>
            <a:ext cx="2175596" cy="173124"/>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24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24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l">
              <a:defRPr/>
            </a:pPr>
            <a:r>
              <a:rPr lang="en-US" altLang="en-US" sz="525" dirty="0">
                <a:solidFill>
                  <a:srgbClr val="004282"/>
                </a:solidFill>
                <a:latin typeface="Arial" charset="0"/>
                <a:ea typeface="Arial" charset="0"/>
                <a:cs typeface="Arial" charset="0"/>
              </a:rPr>
              <a:t>© Copyright National University of Singapore. All Rights Reserved. </a:t>
            </a:r>
          </a:p>
        </p:txBody>
      </p:sp>
    </p:spTree>
    <p:extLst>
      <p:ext uri="{BB962C8B-B14F-4D97-AF65-F5344CB8AC3E}">
        <p14:creationId xmlns:p14="http://schemas.microsoft.com/office/powerpoint/2010/main" val="8826397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685800" rtl="0" eaLnBrk="1" latinLnBrk="0" hangingPunct="1">
        <a:lnSpc>
          <a:spcPct val="90000"/>
        </a:lnSpc>
        <a:spcBef>
          <a:spcPct val="0"/>
        </a:spcBef>
        <a:buNone/>
        <a:defRPr sz="3300" kern="1200">
          <a:solidFill>
            <a:srgbClr val="004282"/>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4282"/>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282"/>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4282"/>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4282"/>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428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B0544AA-827C-464A-95E8-EEAF37B16B27}" type="datetime1">
              <a:rPr lang="en-US" smtClean="0"/>
              <a:t>5/16/2025</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D64A95-0862-4B58-9908-69AC66CA32F7}" type="slidenum">
              <a:rPr lang="en-US" smtClean="0"/>
              <a:pPr/>
              <a:t>‹#›</a:t>
            </a:fld>
            <a:endParaRPr lang="en-US"/>
          </a:p>
        </p:txBody>
      </p:sp>
    </p:spTree>
    <p:extLst>
      <p:ext uri="{BB962C8B-B14F-4D97-AF65-F5344CB8AC3E}">
        <p14:creationId xmlns:p14="http://schemas.microsoft.com/office/powerpoint/2010/main" val="63487149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C308B5-E51E-D889-DB73-C6C67FDE839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F519FE-9E91-0F0A-AB76-087A0113AA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5461DC-B97B-84B1-4815-9E9166B5606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CC7C67-649E-4B44-8E03-DB3F95FC6F8C}" type="datetimeFigureOut">
              <a:rPr lang="en-US" smtClean="0"/>
              <a:t>5/16/2025</a:t>
            </a:fld>
            <a:endParaRPr lang="en-US"/>
          </a:p>
        </p:txBody>
      </p:sp>
      <p:sp>
        <p:nvSpPr>
          <p:cNvPr id="5" name="Footer Placeholder 4">
            <a:extLst>
              <a:ext uri="{FF2B5EF4-FFF2-40B4-BE49-F238E27FC236}">
                <a16:creationId xmlns:a16="http://schemas.microsoft.com/office/drawing/2014/main" id="{32E26BA9-CBA9-4370-B67C-DE82CBFCF9E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81E8EF-5C78-6ED7-81DE-BAB7C8E5306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564CF23-5C8F-4036-883B-E59093E8A733}" type="slidenum">
              <a:rPr lang="en-US" smtClean="0"/>
              <a:t>‹#›</a:t>
            </a:fld>
            <a:endParaRPr lang="en-US"/>
          </a:p>
        </p:txBody>
      </p:sp>
    </p:spTree>
    <p:extLst>
      <p:ext uri="{BB962C8B-B14F-4D97-AF65-F5344CB8AC3E}">
        <p14:creationId xmlns:p14="http://schemas.microsoft.com/office/powerpoint/2010/main" val="288660364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38B332-D5D2-4EC5-8578-4E5722ED58D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F2A6B6B5-EB35-4E50-AA8D-9FB438FAF2B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B398B7F0-5A3A-40DB-8B57-57C8F01C124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547E6D1-330E-41C4-8700-0226868A4044}" type="datetimeFigureOut">
              <a:rPr lang="en-SG" smtClean="0"/>
              <a:t>16/5/2025</a:t>
            </a:fld>
            <a:endParaRPr lang="en-SG"/>
          </a:p>
        </p:txBody>
      </p:sp>
      <p:sp>
        <p:nvSpPr>
          <p:cNvPr id="5" name="Footer Placeholder 4">
            <a:extLst>
              <a:ext uri="{FF2B5EF4-FFF2-40B4-BE49-F238E27FC236}">
                <a16:creationId xmlns:a16="http://schemas.microsoft.com/office/drawing/2014/main" id="{C80E147D-94E5-4B86-B98A-ED988030574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A3D0D6EF-F595-4673-835B-99686863F21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65F5E9B-73DF-4DDE-9154-C3E0DEAD0DAB}" type="slidenum">
              <a:rPr lang="en-SG" smtClean="0"/>
              <a:t>‹#›</a:t>
            </a:fld>
            <a:endParaRPr lang="en-SG"/>
          </a:p>
        </p:txBody>
      </p:sp>
    </p:spTree>
    <p:extLst>
      <p:ext uri="{BB962C8B-B14F-4D97-AF65-F5344CB8AC3E}">
        <p14:creationId xmlns:p14="http://schemas.microsoft.com/office/powerpoint/2010/main" val="188268598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3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A0B6BA-9D89-47F9-A17A-58038EF4F56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B984FB48-2353-4B5A-B27B-2EF3834B222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4CD91A1E-7451-4E78-9320-FE46219F748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E5519C5-52B9-461E-AC6F-ABC0AB2B95CB}" type="datetime1">
              <a:rPr lang="en-SG" smtClean="0"/>
              <a:t>16/5/2025</a:t>
            </a:fld>
            <a:endParaRPr lang="en-SG"/>
          </a:p>
        </p:txBody>
      </p:sp>
      <p:sp>
        <p:nvSpPr>
          <p:cNvPr id="5" name="Footer Placeholder 4">
            <a:extLst>
              <a:ext uri="{FF2B5EF4-FFF2-40B4-BE49-F238E27FC236}">
                <a16:creationId xmlns:a16="http://schemas.microsoft.com/office/drawing/2014/main" id="{DB9E5403-7DA7-451F-B61C-E809150B567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41768F28-771D-4490-B3F1-D34C0352092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4490886-B7C4-443F-9F0E-5C1A8396830A}" type="slidenum">
              <a:rPr lang="en-SG" smtClean="0"/>
              <a:t>‹#›</a:t>
            </a:fld>
            <a:endParaRPr lang="en-SG"/>
          </a:p>
        </p:txBody>
      </p:sp>
    </p:spTree>
    <p:extLst>
      <p:ext uri="{BB962C8B-B14F-4D97-AF65-F5344CB8AC3E}">
        <p14:creationId xmlns:p14="http://schemas.microsoft.com/office/powerpoint/2010/main" val="354078811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59486" y="411480"/>
            <a:ext cx="7990184" cy="84919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59486" y="1286649"/>
            <a:ext cx="7990184" cy="34453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02870" y="4839752"/>
            <a:ext cx="2620736" cy="273844"/>
          </a:xfrm>
          <a:prstGeom prst="rect">
            <a:avLst/>
          </a:prstGeom>
        </p:spPr>
        <p:txBody>
          <a:bodyPr vert="horz" lIns="91440" tIns="45720" rIns="91440" bIns="45720" rtlCol="0" anchor="ctr"/>
          <a:lstStyle>
            <a:lvl1pPr algn="l">
              <a:defRPr sz="675">
                <a:solidFill>
                  <a:schemeClr val="tx1"/>
                </a:solidFill>
              </a:defRPr>
            </a:lvl1pPr>
          </a:lstStyle>
          <a:p>
            <a:fld id="{8F888C70-CB6D-42C6-88A3-6DFE97D5B388}" type="datetime1">
              <a:rPr lang="en-US" smtClean="0"/>
              <a:t>5/16/2025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6657391" y="4839752"/>
            <a:ext cx="2104054" cy="273844"/>
          </a:xfrm>
          <a:prstGeom prst="rect">
            <a:avLst/>
          </a:prstGeom>
        </p:spPr>
        <p:txBody>
          <a:bodyPr vert="horz" lIns="91440" tIns="45720" rIns="91440" bIns="45720" rtlCol="0" anchor="ctr"/>
          <a:lstStyle>
            <a:lvl1pPr algn="r">
              <a:defRPr sz="675">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8724122" y="4839752"/>
            <a:ext cx="321905" cy="273844"/>
          </a:xfrm>
          <a:prstGeom prst="rect">
            <a:avLst/>
          </a:prstGeom>
        </p:spPr>
        <p:txBody>
          <a:bodyPr vert="horz" lIns="91440" tIns="45720" rIns="91440" bIns="45720" rtlCol="0" anchor="ctr"/>
          <a:lstStyle>
            <a:lvl1pPr algn="r">
              <a:defRPr sz="675">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157625191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hdr="0" ftr="0" dt="0"/>
  <p:txStyles>
    <p:title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latin typeface="+mn-lt"/>
          <a:ea typeface="+mn-ea"/>
          <a:cs typeface="+mn-cs"/>
        </a:defRPr>
      </a:lvl1pPr>
      <a:lvl2pPr marL="34290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2pPr>
      <a:lvl3pPr marL="5143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3pPr>
      <a:lvl4pPr marL="68580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mn-lt"/>
          <a:ea typeface="+mn-ea"/>
          <a:cs typeface="+mn-cs"/>
        </a:defRPr>
      </a:lvl4pPr>
      <a:lvl5pPr marL="8572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37.xml"/><Relationship Id="rId6" Type="http://schemas.openxmlformats.org/officeDocument/2006/relationships/image" Target="../media/image8.jpe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jpe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13" Type="http://schemas.openxmlformats.org/officeDocument/2006/relationships/image" Target="../media/image47.png"/><Relationship Id="rId3" Type="http://schemas.openxmlformats.org/officeDocument/2006/relationships/image" Target="../media/image8.jpeg"/><Relationship Id="rId12"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36.xml"/><Relationship Id="rId11" Type="http://schemas.openxmlformats.org/officeDocument/2006/relationships/image" Target="../media/image190.png"/><Relationship Id="rId15" Type="http://schemas.openxmlformats.org/officeDocument/2006/relationships/image" Target="../media/image49.png"/><Relationship Id="rId4" Type="http://schemas.openxmlformats.org/officeDocument/2006/relationships/image" Target="../media/image45.png"/><Relationship Id="rId1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7.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60.pn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image" Target="../media/image55.png"/><Relationship Id="rId11" Type="http://schemas.openxmlformats.org/officeDocument/2006/relationships/image" Target="../media/image640.png"/><Relationship Id="rId5" Type="http://schemas.openxmlformats.org/officeDocument/2006/relationships/image" Target="../media/image54.png"/><Relationship Id="rId10" Type="http://schemas.openxmlformats.org/officeDocument/2006/relationships/image" Target="../media/image630.png"/><Relationship Id="rId4" Type="http://schemas.openxmlformats.org/officeDocument/2006/relationships/image" Target="../media/image570.png"/><Relationship Id="rId9" Type="http://schemas.openxmlformats.org/officeDocument/2006/relationships/image" Target="../media/image620.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8.jpeg"/><Relationship Id="rId2" Type="http://schemas.openxmlformats.org/officeDocument/2006/relationships/image" Target="../media/image58.jpg"/><Relationship Id="rId1" Type="http://schemas.openxmlformats.org/officeDocument/2006/relationships/slideLayout" Target="../slideLayouts/slideLayout36.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notesSlide" Target="../notesSlides/notesSlide5.xml"/><Relationship Id="rId7" Type="http://schemas.openxmlformats.org/officeDocument/2006/relationships/oleObject" Target="../embeddings/oleObject2.bin"/><Relationship Id="rId2" Type="http://schemas.openxmlformats.org/officeDocument/2006/relationships/slideLayout" Target="../slideLayouts/slideLayout36.xml"/><Relationship Id="rId1" Type="http://schemas.openxmlformats.org/officeDocument/2006/relationships/vmlDrawing" Target="../drawings/vmlDrawing1.vml"/><Relationship Id="rId6" Type="http://schemas.openxmlformats.org/officeDocument/2006/relationships/image" Target="../media/image63.wmf"/><Relationship Id="rId5" Type="http://schemas.openxmlformats.org/officeDocument/2006/relationships/oleObject" Target="../embeddings/oleObject1.bin"/><Relationship Id="rId10" Type="http://schemas.openxmlformats.org/officeDocument/2006/relationships/image" Target="../media/image66.png"/><Relationship Id="rId4" Type="http://schemas.openxmlformats.org/officeDocument/2006/relationships/image" Target="../media/image65.tiff"/><Relationship Id="rId9"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69.png"/><Relationship Id="rId5" Type="http://schemas.openxmlformats.org/officeDocument/2006/relationships/image" Target="../media/image37.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710.png"/><Relationship Id="rId13" Type="http://schemas.openxmlformats.org/officeDocument/2006/relationships/image" Target="../media/image630.png"/><Relationship Id="rId3" Type="http://schemas.openxmlformats.org/officeDocument/2006/relationships/image" Target="../media/image72.png"/><Relationship Id="rId7" Type="http://schemas.openxmlformats.org/officeDocument/2006/relationships/image" Target="../media/image700.png"/><Relationship Id="rId12" Type="http://schemas.openxmlformats.org/officeDocument/2006/relationships/image" Target="../media/image750.png"/><Relationship Id="rId2" Type="http://schemas.openxmlformats.org/officeDocument/2006/relationships/image" Target="../media/image71.png"/><Relationship Id="rId1" Type="http://schemas.openxmlformats.org/officeDocument/2006/relationships/slideLayout" Target="../slideLayouts/slideLayout36.xml"/><Relationship Id="rId6" Type="http://schemas.openxmlformats.org/officeDocument/2006/relationships/image" Target="../media/image690.png"/><Relationship Id="rId11" Type="http://schemas.openxmlformats.org/officeDocument/2006/relationships/image" Target="../media/image740.png"/><Relationship Id="rId5" Type="http://schemas.openxmlformats.org/officeDocument/2006/relationships/image" Target="../media/image680.png"/><Relationship Id="rId10"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20.png"/><Relationship Id="rId14" Type="http://schemas.openxmlformats.org/officeDocument/2006/relationships/image" Target="../media/image6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10.png"/><Relationship Id="rId7" Type="http://schemas.openxmlformats.org/officeDocument/2006/relationships/image" Target="../media/image76.jpeg"/><Relationship Id="rId2" Type="http://schemas.openxmlformats.org/officeDocument/2006/relationships/image" Target="../media/image800.png"/><Relationship Id="rId1" Type="http://schemas.openxmlformats.org/officeDocument/2006/relationships/slideLayout" Target="../slideLayouts/slideLayout36.xml"/><Relationship Id="rId6" Type="http://schemas.openxmlformats.org/officeDocument/2006/relationships/image" Target="../media/image840.png"/><Relationship Id="rId11" Type="http://schemas.openxmlformats.org/officeDocument/2006/relationships/image" Target="../media/image630.png"/><Relationship Id="rId5" Type="http://schemas.openxmlformats.org/officeDocument/2006/relationships/image" Target="../media/image660.png"/><Relationship Id="rId10" Type="http://schemas.openxmlformats.org/officeDocument/2006/relationships/image" Target="../media/image620.png"/><Relationship Id="rId4" Type="http://schemas.openxmlformats.org/officeDocument/2006/relationships/image" Target="../media/image75.png"/><Relationship Id="rId9" Type="http://schemas.openxmlformats.org/officeDocument/2006/relationships/image" Target="../media/image78.jpe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tiff"/><Relationship Id="rId2" Type="http://schemas.openxmlformats.org/officeDocument/2006/relationships/image" Target="../media/image81.png"/><Relationship Id="rId1" Type="http://schemas.openxmlformats.org/officeDocument/2006/relationships/slideLayout" Target="../slideLayouts/slideLayout3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1.png"/><Relationship Id="rId1" Type="http://schemas.openxmlformats.org/officeDocument/2006/relationships/slideLayout" Target="../slideLayouts/slideLayout3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400.png"/><Relationship Id="rId13" Type="http://schemas.openxmlformats.org/officeDocument/2006/relationships/image" Target="../media/image450.png"/><Relationship Id="rId3" Type="http://schemas.openxmlformats.org/officeDocument/2006/relationships/image" Target="../media/image350.png"/><Relationship Id="rId7" Type="http://schemas.openxmlformats.org/officeDocument/2006/relationships/image" Target="../media/image96.png"/><Relationship Id="rId12" Type="http://schemas.openxmlformats.org/officeDocument/2006/relationships/image" Target="../media/image44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80.png"/><Relationship Id="rId11" Type="http://schemas.openxmlformats.org/officeDocument/2006/relationships/image" Target="../media/image430.png"/><Relationship Id="rId5" Type="http://schemas.openxmlformats.org/officeDocument/2006/relationships/image" Target="../media/image370.png"/><Relationship Id="rId15" Type="http://schemas.openxmlformats.org/officeDocument/2006/relationships/image" Target="../media/image470.png"/><Relationship Id="rId10" Type="http://schemas.openxmlformats.org/officeDocument/2006/relationships/image" Target="../media/image420.png"/><Relationship Id="rId4" Type="http://schemas.openxmlformats.org/officeDocument/2006/relationships/image" Target="../media/image95.png"/><Relationship Id="rId9" Type="http://schemas.openxmlformats.org/officeDocument/2006/relationships/image" Target="../media/image410.png"/><Relationship Id="rId14" Type="http://schemas.openxmlformats.org/officeDocument/2006/relationships/image" Target="../media/image460.png"/></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480.png"/><Relationship Id="rId4" Type="http://schemas.openxmlformats.org/officeDocument/2006/relationships/image" Target="../media/image370.png"/></Relationships>
</file>

<file path=ppt/slides/_rels/slide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98.png"/></Relationships>
</file>

<file path=ppt/slides/_rels/slide2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00.png"/><Relationship Id="rId5" Type="http://schemas.microsoft.com/office/2007/relationships/hdphoto" Target="../media/hdphoto1.wdp"/><Relationship Id="rId10" Type="http://schemas.openxmlformats.org/officeDocument/2006/relationships/image" Target="../media/image104.png"/><Relationship Id="rId4" Type="http://schemas.openxmlformats.org/officeDocument/2006/relationships/image" Target="../media/image99.png"/><Relationship Id="rId9" Type="http://schemas.openxmlformats.org/officeDocument/2006/relationships/image" Target="../media/image103.png"/></Relationships>
</file>

<file path=ppt/slides/_rels/slide29.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490.png"/><Relationship Id="rId1" Type="http://schemas.openxmlformats.org/officeDocument/2006/relationships/slideLayout" Target="../slideLayouts/slideLayout14.xml"/><Relationship Id="rId5" Type="http://schemas.openxmlformats.org/officeDocument/2006/relationships/image" Target="../media/image520.png"/><Relationship Id="rId4" Type="http://schemas.openxmlformats.org/officeDocument/2006/relationships/image" Target="../media/image510.png"/></Relationships>
</file>

<file path=ppt/slides/_rels/slide3.xml.rels><?xml version="1.0" encoding="UTF-8" standalone="yes"?>
<Relationships xmlns="http://schemas.openxmlformats.org/package/2006/relationships"><Relationship Id="rId3" Type="http://schemas.openxmlformats.org/officeDocument/2006/relationships/hyperlink" Target="https://doi.org/10.1116/1.3674282" TargetMode="Externa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14.xml"/><Relationship Id="rId5" Type="http://schemas.openxmlformats.org/officeDocument/2006/relationships/image" Target="../media/image109.jpeg"/><Relationship Id="rId4" Type="http://schemas.openxmlformats.org/officeDocument/2006/relationships/image" Target="../media/image108.jpeg"/></Relationships>
</file>

<file path=ppt/slides/_rels/slide32.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jpeg"/><Relationship Id="rId7" Type="http://schemas.openxmlformats.org/officeDocument/2006/relationships/image" Target="../media/image115.png"/><Relationship Id="rId2" Type="http://schemas.openxmlformats.org/officeDocument/2006/relationships/image" Target="../media/image110.jpeg"/><Relationship Id="rId1" Type="http://schemas.openxmlformats.org/officeDocument/2006/relationships/slideLayout" Target="../slideLayouts/slideLayout14.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33.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8.png"/><Relationship Id="rId7" Type="http://schemas.openxmlformats.org/officeDocument/2006/relationships/image" Target="../media/image119.png"/><Relationship Id="rId2" Type="http://schemas.openxmlformats.org/officeDocument/2006/relationships/image" Target="../media/image117.png"/><Relationship Id="rId1" Type="http://schemas.openxmlformats.org/officeDocument/2006/relationships/slideLayout" Target="../slideLayouts/slideLayout13.xml"/><Relationship Id="rId6" Type="http://schemas.openxmlformats.org/officeDocument/2006/relationships/image" Target="../media/image691.png"/><Relationship Id="rId5" Type="http://schemas.openxmlformats.org/officeDocument/2006/relationships/image" Target="../media/image681.png"/><Relationship Id="rId4" Type="http://schemas.openxmlformats.org/officeDocument/2006/relationships/image" Target="../media/image670.png"/></Relationships>
</file>

<file path=ppt/slides/_rels/slide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8" Type="http://schemas.openxmlformats.org/officeDocument/2006/relationships/image" Target="../media/image790.png"/><Relationship Id="rId13" Type="http://schemas.openxmlformats.org/officeDocument/2006/relationships/diagramColors" Target="../diagrams/colors1.xml"/><Relationship Id="rId3" Type="http://schemas.openxmlformats.org/officeDocument/2006/relationships/image" Target="../media/image741.png"/><Relationship Id="rId7" Type="http://schemas.openxmlformats.org/officeDocument/2006/relationships/image" Target="../media/image123.png"/><Relationship Id="rId12" Type="http://schemas.openxmlformats.org/officeDocument/2006/relationships/diagramQuickStyle" Target="../diagrams/quickStyle1.xml"/><Relationship Id="rId2" Type="http://schemas.openxmlformats.org/officeDocument/2006/relationships/notesSlide" Target="../notesSlides/notesSlide12.xml"/><Relationship Id="rId1" Type="http://schemas.openxmlformats.org/officeDocument/2006/relationships/slideLayout" Target="../slideLayouts/slideLayout59.xml"/><Relationship Id="rId6" Type="http://schemas.openxmlformats.org/officeDocument/2006/relationships/image" Target="../media/image770.png"/><Relationship Id="rId11" Type="http://schemas.openxmlformats.org/officeDocument/2006/relationships/diagramLayout" Target="../diagrams/layout1.xml"/><Relationship Id="rId5" Type="http://schemas.openxmlformats.org/officeDocument/2006/relationships/image" Target="../media/image76.png"/><Relationship Id="rId15" Type="http://schemas.openxmlformats.org/officeDocument/2006/relationships/image" Target="../media/image129.png"/><Relationship Id="rId10" Type="http://schemas.openxmlformats.org/officeDocument/2006/relationships/diagramData" Target="../diagrams/data1.xml"/><Relationship Id="rId4" Type="http://schemas.openxmlformats.org/officeDocument/2006/relationships/image" Target="../media/image751.png"/><Relationship Id="rId9" Type="http://schemas.openxmlformats.org/officeDocument/2006/relationships/image" Target="../media/image801.png"/><Relationship Id="rId14" Type="http://schemas.microsoft.com/office/2007/relationships/diagramDrawing" Target="../diagrams/drawing1.xml"/></Relationships>
</file>

<file path=ppt/slides/_rels/slide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59.xml"/><Relationship Id="rId1" Type="http://schemas.openxmlformats.org/officeDocument/2006/relationships/tags" Target="../tags/tag1.xml"/></Relationships>
</file>

<file path=ppt/slides/_rels/slide38.xml.rels><?xml version="1.0" encoding="UTF-8" standalone="yes"?>
<Relationships xmlns="http://schemas.openxmlformats.org/package/2006/relationships"><Relationship Id="rId8" Type="http://schemas.openxmlformats.org/officeDocument/2006/relationships/image" Target="../media/image930.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slideLayout" Target="../slideLayouts/slideLayout59.xml"/><Relationship Id="rId1" Type="http://schemas.openxmlformats.org/officeDocument/2006/relationships/tags" Target="../tags/tag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940.png"/></Relationships>
</file>

<file path=ppt/slides/_rels/slide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59.xml"/><Relationship Id="rId4" Type="http://schemas.openxmlformats.org/officeDocument/2006/relationships/image" Target="../media/image138.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40.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13.xml"/><Relationship Id="rId1" Type="http://schemas.openxmlformats.org/officeDocument/2006/relationships/slideLayout" Target="../slideLayouts/slideLayout49.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41.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14.xml"/><Relationship Id="rId1" Type="http://schemas.openxmlformats.org/officeDocument/2006/relationships/slideLayout" Target="../slideLayouts/slideLayout49.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png"/></Relationships>
</file>

<file path=ppt/slides/_rels/slide42.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230.png"/><Relationship Id="rId18" Type="http://schemas.openxmlformats.org/officeDocument/2006/relationships/image" Target="../media/image1280.png"/><Relationship Id="rId3" Type="http://schemas.openxmlformats.org/officeDocument/2006/relationships/image" Target="../media/image1130.png"/><Relationship Id="rId7" Type="http://schemas.openxmlformats.org/officeDocument/2006/relationships/image" Target="../media/image154.png"/><Relationship Id="rId12" Type="http://schemas.openxmlformats.org/officeDocument/2006/relationships/image" Target="../media/image1220.png"/><Relationship Id="rId17" Type="http://schemas.openxmlformats.org/officeDocument/2006/relationships/image" Target="../media/image1270.png"/><Relationship Id="rId2" Type="http://schemas.openxmlformats.org/officeDocument/2006/relationships/notesSlide" Target="../notesSlides/notesSlide15.xml"/><Relationship Id="rId16" Type="http://schemas.openxmlformats.org/officeDocument/2006/relationships/image" Target="../media/image1260.png"/><Relationship Id="rId20" Type="http://schemas.openxmlformats.org/officeDocument/2006/relationships/image" Target="../media/image1300.png"/><Relationship Id="rId1" Type="http://schemas.openxmlformats.org/officeDocument/2006/relationships/slideLayout" Target="../slideLayouts/slideLayout49.xml"/><Relationship Id="rId6" Type="http://schemas.openxmlformats.org/officeDocument/2006/relationships/image" Target="../media/image1160.png"/><Relationship Id="rId11" Type="http://schemas.openxmlformats.org/officeDocument/2006/relationships/image" Target="../media/image1210.png"/><Relationship Id="rId5" Type="http://schemas.openxmlformats.org/officeDocument/2006/relationships/image" Target="../media/image1150.png"/><Relationship Id="rId15" Type="http://schemas.openxmlformats.org/officeDocument/2006/relationships/image" Target="../media/image1250.png"/><Relationship Id="rId10" Type="http://schemas.openxmlformats.org/officeDocument/2006/relationships/image" Target="../media/image120.png"/><Relationship Id="rId19" Type="http://schemas.openxmlformats.org/officeDocument/2006/relationships/image" Target="../media/image1290.png"/><Relationship Id="rId4" Type="http://schemas.openxmlformats.org/officeDocument/2006/relationships/image" Target="../media/image1140.png"/><Relationship Id="rId9" Type="http://schemas.openxmlformats.org/officeDocument/2006/relationships/image" Target="../media/image156.png"/><Relationship Id="rId14" Type="http://schemas.openxmlformats.org/officeDocument/2006/relationships/image" Target="../media/image1240.png"/></Relationships>
</file>

<file path=ppt/slides/_rels/slide4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6.xml"/><Relationship Id="rId1" Type="http://schemas.openxmlformats.org/officeDocument/2006/relationships/slideLayout" Target="../slideLayouts/slideLayout49.xml"/><Relationship Id="rId5" Type="http://schemas.openxmlformats.org/officeDocument/2006/relationships/image" Target="../media/image159.png"/><Relationship Id="rId4" Type="http://schemas.openxmlformats.org/officeDocument/2006/relationships/image" Target="../media/image158.jpeg"/></Relationships>
</file>

<file path=ppt/slides/_rels/slide44.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60.png"/><Relationship Id="rId7" Type="http://schemas.openxmlformats.org/officeDocument/2006/relationships/image" Target="cid:image006.png@01DA2F6F.85CD23A0" TargetMode="External"/><Relationship Id="rId2" Type="http://schemas.openxmlformats.org/officeDocument/2006/relationships/notesSlide" Target="../notesSlides/notesSlide17.xml"/><Relationship Id="rId1" Type="http://schemas.openxmlformats.org/officeDocument/2006/relationships/slideLayout" Target="../slideLayouts/slideLayout49.xml"/><Relationship Id="rId6" Type="http://schemas.openxmlformats.org/officeDocument/2006/relationships/image" Target="../media/image163.png"/><Relationship Id="rId5" Type="http://schemas.openxmlformats.org/officeDocument/2006/relationships/image" Target="../media/image162.png"/><Relationship Id="rId10" Type="http://schemas.openxmlformats.org/officeDocument/2006/relationships/image" Target="../media/image166.png"/><Relationship Id="rId4" Type="http://schemas.openxmlformats.org/officeDocument/2006/relationships/image" Target="../media/image161.png"/><Relationship Id="rId9" Type="http://schemas.openxmlformats.org/officeDocument/2006/relationships/image" Target="../media/image165.png"/></Relationships>
</file>

<file path=ppt/slides/_rels/slide4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49.xml"/><Relationship Id="rId4" Type="http://schemas.openxmlformats.org/officeDocument/2006/relationships/image" Target="../media/image169.jpeg"/></Relationships>
</file>

<file path=ppt/slides/_rels/slide46.xml.rels><?xml version="1.0" encoding="UTF-8" standalone="yes"?>
<Relationships xmlns="http://schemas.openxmlformats.org/package/2006/relationships"><Relationship Id="rId3" Type="http://schemas.openxmlformats.org/officeDocument/2006/relationships/image" Target="../media/image1620.png"/><Relationship Id="rId2" Type="http://schemas.openxmlformats.org/officeDocument/2006/relationships/notesSlide" Target="../notesSlides/notesSlide18.xml"/><Relationship Id="rId1" Type="http://schemas.openxmlformats.org/officeDocument/2006/relationships/slideLayout" Target="../slideLayouts/slideLayout49.xml"/><Relationship Id="rId5" Type="http://schemas.openxmlformats.org/officeDocument/2006/relationships/image" Target="../media/image171.png"/><Relationship Id="rId4" Type="http://schemas.openxmlformats.org/officeDocument/2006/relationships/image" Target="../media/image170.png"/></Relationships>
</file>

<file path=ppt/slides/_rels/slide4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9.xml"/><Relationship Id="rId1" Type="http://schemas.openxmlformats.org/officeDocument/2006/relationships/slideLayout" Target="../slideLayouts/slideLayout49.xml"/><Relationship Id="rId6" Type="http://schemas.openxmlformats.org/officeDocument/2006/relationships/image" Target="../media/image175.emf"/><Relationship Id="rId5" Type="http://schemas.openxmlformats.org/officeDocument/2006/relationships/image" Target="../media/image174.emf"/><Relationship Id="rId4" Type="http://schemas.openxmlformats.org/officeDocument/2006/relationships/image" Target="../media/image17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61.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50.xml.rels><?xml version="1.0" encoding="UTF-8" standalone="yes"?>
<Relationships xmlns="http://schemas.openxmlformats.org/package/2006/relationships"><Relationship Id="rId8" Type="http://schemas.openxmlformats.org/officeDocument/2006/relationships/image" Target="../media/image1610.png"/><Relationship Id="rId3" Type="http://schemas.openxmlformats.org/officeDocument/2006/relationships/image" Target="../media/image182.png"/><Relationship Id="rId7" Type="http://schemas.openxmlformats.org/officeDocument/2006/relationships/image" Target="../media/image1600.png"/><Relationship Id="rId2" Type="http://schemas.openxmlformats.org/officeDocument/2006/relationships/image" Target="../media/image181.png"/><Relationship Id="rId1" Type="http://schemas.openxmlformats.org/officeDocument/2006/relationships/slideLayout" Target="../slideLayouts/slideLayout48.xml"/><Relationship Id="rId6" Type="http://schemas.openxmlformats.org/officeDocument/2006/relationships/image" Target="../media/image1590.png"/><Relationship Id="rId5" Type="http://schemas.openxmlformats.org/officeDocument/2006/relationships/image" Target="../media/image1580.png"/><Relationship Id="rId4" Type="http://schemas.openxmlformats.org/officeDocument/2006/relationships/image" Target="../media/image1570.png"/></Relationships>
</file>

<file path=ppt/slides/_rels/slide51.xml.rels><?xml version="1.0" encoding="UTF-8" standalone="yes"?>
<Relationships xmlns="http://schemas.openxmlformats.org/package/2006/relationships"><Relationship Id="rId3" Type="http://schemas.openxmlformats.org/officeDocument/2006/relationships/hyperlink" Target="http://www.youtube.com/@adanner" TargetMode="External"/><Relationship Id="rId2" Type="http://schemas.openxmlformats.org/officeDocument/2006/relationships/image" Target="../media/image8.jpeg"/><Relationship Id="rId1" Type="http://schemas.openxmlformats.org/officeDocument/2006/relationships/slideLayout" Target="../slideLayouts/slideLayout26.xml"/><Relationship Id="rId5" Type="http://schemas.openxmlformats.org/officeDocument/2006/relationships/image" Target="../media/image184.jpeg"/><Relationship Id="rId4" Type="http://schemas.openxmlformats.org/officeDocument/2006/relationships/image" Target="../media/image183.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8.jpeg"/><Relationship Id="rId7"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22.jpg"/><Relationship Id="rId5" Type="http://schemas.openxmlformats.org/officeDocument/2006/relationships/image" Target="../media/image21.emf"/><Relationship Id="rId10" Type="http://schemas.openxmlformats.org/officeDocument/2006/relationships/image" Target="../media/image26.png"/><Relationship Id="rId4" Type="http://schemas.openxmlformats.org/officeDocument/2006/relationships/image" Target="../media/image20.emf"/><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tiff"/><Relationship Id="rId7" Type="http://schemas.openxmlformats.org/officeDocument/2006/relationships/hyperlink" Target="mailto:Luo_Xianshu@ime.a-star.edu.sg" TargetMode="External"/><Relationship Id="rId2" Type="http://schemas.openxmlformats.org/officeDocument/2006/relationships/image" Target="../media/image27.jpeg"/><Relationship Id="rId1" Type="http://schemas.openxmlformats.org/officeDocument/2006/relationships/slideLayout" Target="../slideLayouts/slideLayout4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1DFFC7-FBA3-4225-9B29-551E4A2170C3}"/>
              </a:ext>
            </a:extLst>
          </p:cNvPr>
          <p:cNvSpPr/>
          <p:nvPr/>
        </p:nvSpPr>
        <p:spPr>
          <a:xfrm>
            <a:off x="0" y="0"/>
            <a:ext cx="9144000" cy="2267769"/>
          </a:xfrm>
          <a:prstGeom prst="rect">
            <a:avLst/>
          </a:prstGeom>
          <a:solidFill>
            <a:srgbClr val="E9E9E9"/>
          </a:solidFill>
          <a:ln>
            <a:solidFill>
              <a:srgbClr val="E9E9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3074" name="Rectangle 2">
            <a:extLst>
              <a:ext uri="{FF2B5EF4-FFF2-40B4-BE49-F238E27FC236}">
                <a16:creationId xmlns:a16="http://schemas.microsoft.com/office/drawing/2014/main" id="{61A7AEA7-FDFF-48ED-A408-5BE570F4A79D}"/>
              </a:ext>
            </a:extLst>
          </p:cNvPr>
          <p:cNvSpPr>
            <a:spLocks noGrp="1" noChangeArrowheads="1"/>
          </p:cNvSpPr>
          <p:nvPr>
            <p:ph type="ctrTitle"/>
          </p:nvPr>
        </p:nvSpPr>
        <p:spPr>
          <a:xfrm>
            <a:off x="1034415" y="1062857"/>
            <a:ext cx="7075170" cy="1102519"/>
          </a:xfrm>
        </p:spPr>
        <p:txBody>
          <a:bodyPr/>
          <a:lstStyle/>
          <a:p>
            <a:pPr algn="ctr" eaLnBrk="1" hangingPunct="1"/>
            <a:r>
              <a:rPr lang="en-US" sz="2100" dirty="0"/>
              <a:t>Lithium Niobate on Insulator Integrated Photonics from Fabrication to Classical and Quantum Applications</a:t>
            </a:r>
            <a:endParaRPr lang="en-US" altLang="en-US" sz="2100" dirty="0"/>
          </a:p>
        </p:txBody>
      </p:sp>
      <p:sp>
        <p:nvSpPr>
          <p:cNvPr id="3075" name="Rectangle 3">
            <a:extLst>
              <a:ext uri="{FF2B5EF4-FFF2-40B4-BE49-F238E27FC236}">
                <a16:creationId xmlns:a16="http://schemas.microsoft.com/office/drawing/2014/main" id="{3CFDEE1C-CE2B-4932-ACA4-302A9820C80B}"/>
              </a:ext>
            </a:extLst>
          </p:cNvPr>
          <p:cNvSpPr>
            <a:spLocks noGrp="1" noChangeArrowheads="1"/>
          </p:cNvSpPr>
          <p:nvPr>
            <p:ph type="subTitle" idx="1"/>
          </p:nvPr>
        </p:nvSpPr>
        <p:spPr bwMode="auto">
          <a:xfrm>
            <a:off x="2171700" y="3346577"/>
            <a:ext cx="4800600" cy="876986"/>
          </a:xfrm>
          <a:solidFill>
            <a:srgbClr val="FFFFFF"/>
          </a:solidFill>
          <a:ln>
            <a:solidFill>
              <a:srgbClr val="000000"/>
            </a:solidFill>
            <a:miter lim="800000"/>
            <a:headEnd/>
            <a:tailEnd/>
          </a:ln>
        </p:spPr>
        <p:txBody>
          <a:bodyPr vert="horz" wrap="square" lIns="68580" tIns="34290" rIns="68580" bIns="34290" numCol="1" rtlCol="0" anchor="t" anchorCtr="0" compatLnSpc="1">
            <a:prstTxWarp prst="textNoShape">
              <a:avLst/>
            </a:prstTxWarp>
            <a:normAutofit/>
          </a:bodyPr>
          <a:lstStyle/>
          <a:p>
            <a:pPr eaLnBrk="1" hangingPunct="1"/>
            <a:r>
              <a:rPr lang="en-US" altLang="en-US" sz="1500" dirty="0"/>
              <a:t>Presenter: Aaron Danner</a:t>
            </a:r>
          </a:p>
          <a:p>
            <a:pPr eaLnBrk="1" hangingPunct="1"/>
            <a:r>
              <a:rPr lang="en-US" altLang="en-US" sz="1500" dirty="0"/>
              <a:t>National University of Singapore</a:t>
            </a:r>
          </a:p>
          <a:p>
            <a:pPr eaLnBrk="1" hangingPunct="1"/>
            <a:r>
              <a:rPr lang="en-US" altLang="en-US" sz="1500" dirty="0"/>
              <a:t>E-mail: adanner@nus.edu.sg</a:t>
            </a:r>
          </a:p>
        </p:txBody>
      </p:sp>
      <p:sp>
        <p:nvSpPr>
          <p:cNvPr id="2" name="Rectangle 1">
            <a:extLst>
              <a:ext uri="{FF2B5EF4-FFF2-40B4-BE49-F238E27FC236}">
                <a16:creationId xmlns:a16="http://schemas.microsoft.com/office/drawing/2014/main" id="{BFD660D1-D6E4-4459-9502-1E1C85A56FB5}"/>
              </a:ext>
            </a:extLst>
          </p:cNvPr>
          <p:cNvSpPr/>
          <p:nvPr/>
        </p:nvSpPr>
        <p:spPr>
          <a:xfrm>
            <a:off x="148590" y="4417827"/>
            <a:ext cx="4514850" cy="600164"/>
          </a:xfrm>
          <a:prstGeom prst="rect">
            <a:avLst/>
          </a:prstGeom>
        </p:spPr>
        <p:txBody>
          <a:bodyPr wrap="square">
            <a:spAutoFit/>
          </a:bodyPr>
          <a:lstStyle/>
          <a:p>
            <a:r>
              <a:rPr lang="it-IT" sz="825" dirty="0">
                <a:solidFill>
                  <a:srgbClr val="444444"/>
                </a:solidFill>
                <a:latin typeface="verdana" panose="020B0604030504040204" pitchFamily="34" charset="0"/>
              </a:rPr>
              <a:t>Les Houches School of Physics, France, </a:t>
            </a:r>
            <a:r>
              <a:rPr lang="en-US" sz="825" dirty="0"/>
              <a:t>May 12, 2025 - May 23, 2025</a:t>
            </a:r>
          </a:p>
          <a:p>
            <a:r>
              <a:rPr lang="fr-FR" sz="825" dirty="0"/>
              <a:t>Ecole de Physique des Houches</a:t>
            </a:r>
            <a:br>
              <a:rPr lang="fr-FR" sz="825" dirty="0"/>
            </a:br>
            <a:r>
              <a:rPr lang="fr-FR" sz="825" dirty="0"/>
              <a:t>149 Chemin de la Côte</a:t>
            </a:r>
            <a:br>
              <a:rPr lang="fr-FR" sz="825" dirty="0"/>
            </a:br>
            <a:r>
              <a:rPr lang="fr-FR" sz="825" dirty="0"/>
              <a:t>F-74310 Les Houches</a:t>
            </a:r>
            <a:endParaRPr lang="en-US" sz="825" dirty="0"/>
          </a:p>
        </p:txBody>
      </p:sp>
      <p:sp>
        <p:nvSpPr>
          <p:cNvPr id="3" name="Rectangle 2">
            <a:extLst>
              <a:ext uri="{FF2B5EF4-FFF2-40B4-BE49-F238E27FC236}">
                <a16:creationId xmlns:a16="http://schemas.microsoft.com/office/drawing/2014/main" id="{FD5C8FB7-9E4E-43AD-9B9D-B950723C0E57}"/>
              </a:ext>
            </a:extLst>
          </p:cNvPr>
          <p:cNvSpPr/>
          <p:nvPr/>
        </p:nvSpPr>
        <p:spPr>
          <a:xfrm>
            <a:off x="2543175" y="2352020"/>
            <a:ext cx="4057650" cy="807913"/>
          </a:xfrm>
          <a:prstGeom prst="rect">
            <a:avLst/>
          </a:prstGeom>
        </p:spPr>
        <p:txBody>
          <a:bodyPr wrap="square">
            <a:spAutoFit/>
          </a:bodyPr>
          <a:lstStyle/>
          <a:p>
            <a:pPr algn="ctr"/>
            <a:r>
              <a:rPr lang="en-SG" sz="1350" dirty="0">
                <a:solidFill>
                  <a:srgbClr val="FF0000"/>
                </a:solidFill>
                <a:latin typeface="Calibri" panose="020F0502020204030204" pitchFamily="34" charset="0"/>
                <a:ea typeface="Times New Roman" panose="02020603050405020304" pitchFamily="18" charset="0"/>
              </a:rPr>
              <a:t>Part 1: How LN’s structure leads to its optical properties </a:t>
            </a:r>
            <a:r>
              <a:rPr lang="en-SG" sz="1050" dirty="0">
                <a:solidFill>
                  <a:srgbClr val="FF0000"/>
                </a:solidFill>
                <a:latin typeface="Calibri" panose="020F0502020204030204" pitchFamily="34" charset="0"/>
                <a:ea typeface="Times New Roman" panose="02020603050405020304" pitchFamily="18" charset="0"/>
              </a:rPr>
              <a:t>(Thurs, May 15, 10:45 am – 12:15 pm)</a:t>
            </a:r>
          </a:p>
          <a:p>
            <a:pPr algn="ctr"/>
            <a:r>
              <a:rPr lang="en-SG" sz="1350" dirty="0">
                <a:solidFill>
                  <a:srgbClr val="FF0000"/>
                </a:solidFill>
                <a:latin typeface="Calibri" panose="020F0502020204030204" pitchFamily="34" charset="0"/>
                <a:ea typeface="Times New Roman" panose="02020603050405020304" pitchFamily="18" charset="0"/>
              </a:rPr>
              <a:t>Part 2:  Comparison of LN to other materials</a:t>
            </a:r>
          </a:p>
          <a:p>
            <a:pPr algn="ctr"/>
            <a:r>
              <a:rPr lang="en-US" sz="900" dirty="0">
                <a:solidFill>
                  <a:srgbClr val="FF0000"/>
                </a:solidFill>
                <a:latin typeface="Calibri" panose="020F0502020204030204" pitchFamily="34" charset="0"/>
                <a:ea typeface="PMingLiU" panose="02020500000000000000" pitchFamily="18" charset="-120"/>
              </a:rPr>
              <a:t>(</a:t>
            </a:r>
            <a:r>
              <a:rPr lang="en-SG" sz="900" dirty="0">
                <a:solidFill>
                  <a:srgbClr val="FF0000"/>
                </a:solidFill>
                <a:latin typeface="Calibri" panose="020F0502020204030204" pitchFamily="34" charset="0"/>
                <a:ea typeface="PMingLiU" panose="02020500000000000000" pitchFamily="18" charset="-120"/>
              </a:rPr>
              <a:t>Fri, May 16, 10:45 am – 12:15 pm)</a:t>
            </a:r>
          </a:p>
        </p:txBody>
      </p:sp>
      <p:pic>
        <p:nvPicPr>
          <p:cNvPr id="6" name="Picture 5">
            <a:extLst>
              <a:ext uri="{FF2B5EF4-FFF2-40B4-BE49-F238E27FC236}">
                <a16:creationId xmlns:a16="http://schemas.microsoft.com/office/drawing/2014/main" id="{45C897C1-5846-4922-9BE4-4644683AD052}"/>
              </a:ext>
            </a:extLst>
          </p:cNvPr>
          <p:cNvPicPr>
            <a:picLocks noChangeAspect="1"/>
          </p:cNvPicPr>
          <p:nvPr/>
        </p:nvPicPr>
        <p:blipFill>
          <a:blip r:embed="rId2"/>
          <a:stretch>
            <a:fillRect/>
          </a:stretch>
        </p:blipFill>
        <p:spPr>
          <a:xfrm>
            <a:off x="2771775" y="228600"/>
            <a:ext cx="3600450" cy="771525"/>
          </a:xfrm>
          <a:prstGeom prst="rect">
            <a:avLst/>
          </a:prstGeom>
        </p:spPr>
      </p:pic>
      <p:pic>
        <p:nvPicPr>
          <p:cNvPr id="8" name="Picture 2" descr="http://sesame.comp.nus.edu.sg/sites/all/themes/sesame1/images/nus_logo_full_colour.jpeg">
            <a:extLst>
              <a:ext uri="{FF2B5EF4-FFF2-40B4-BE49-F238E27FC236}">
                <a16:creationId xmlns:a16="http://schemas.microsoft.com/office/drawing/2014/main" id="{BE17DA17-3E4B-4822-B564-656A9E4717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8640" y="3939540"/>
            <a:ext cx="1885360" cy="1142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A3921B0A-F5C1-408C-85A3-87E51494349B}"/>
              </a:ext>
            </a:extLst>
          </p:cNvPr>
          <p:cNvPicPr>
            <a:picLocks noChangeAspect="1"/>
          </p:cNvPicPr>
          <p:nvPr/>
        </p:nvPicPr>
        <p:blipFill rotWithShape="1">
          <a:blip r:embed="rId2"/>
          <a:srcRect l="69911" t="4525" b="4501"/>
          <a:stretch/>
        </p:blipFill>
        <p:spPr>
          <a:xfrm>
            <a:off x="5780005" y="923379"/>
            <a:ext cx="2506952" cy="3345181"/>
          </a:xfrm>
          <a:prstGeom prst="rect">
            <a:avLst/>
          </a:prstGeom>
        </p:spPr>
      </p:pic>
      <p:pic>
        <p:nvPicPr>
          <p:cNvPr id="42" name="Picture 41">
            <a:extLst>
              <a:ext uri="{FF2B5EF4-FFF2-40B4-BE49-F238E27FC236}">
                <a16:creationId xmlns:a16="http://schemas.microsoft.com/office/drawing/2014/main" id="{ACECDEB3-A86A-45BC-8FC2-D09AF5EA6464}"/>
              </a:ext>
            </a:extLst>
          </p:cNvPr>
          <p:cNvPicPr>
            <a:picLocks noChangeAspect="1"/>
          </p:cNvPicPr>
          <p:nvPr/>
        </p:nvPicPr>
        <p:blipFill rotWithShape="1">
          <a:blip r:embed="rId2"/>
          <a:srcRect l="58851" t="4525" r="33752" b="4501"/>
          <a:stretch/>
        </p:blipFill>
        <p:spPr>
          <a:xfrm>
            <a:off x="5162005" y="923121"/>
            <a:ext cx="616259" cy="3345181"/>
          </a:xfrm>
          <a:prstGeom prst="rect">
            <a:avLst/>
          </a:prstGeom>
        </p:spPr>
      </p:pic>
      <p:sp>
        <p:nvSpPr>
          <p:cNvPr id="6" name="Rectangle 5">
            <a:extLst>
              <a:ext uri="{FF2B5EF4-FFF2-40B4-BE49-F238E27FC236}">
                <a16:creationId xmlns:a16="http://schemas.microsoft.com/office/drawing/2014/main" id="{7F31C97C-77B5-4E1B-86A4-F71C0D828275}"/>
              </a:ext>
            </a:extLst>
          </p:cNvPr>
          <p:cNvSpPr/>
          <p:nvPr/>
        </p:nvSpPr>
        <p:spPr>
          <a:xfrm>
            <a:off x="0" y="0"/>
            <a:ext cx="8035661" cy="392415"/>
          </a:xfrm>
          <a:prstGeom prst="rect">
            <a:avLst/>
          </a:prstGeom>
          <a:noFill/>
        </p:spPr>
        <p:txBody>
          <a:bodyPr wrap="none" lIns="68580" tIns="34290" rIns="68580" bIns="34290">
            <a:spAutoFit/>
          </a:bodyPr>
          <a:lstStyle/>
          <a:p>
            <a:pPr defTabSz="685800"/>
            <a:r>
              <a:rPr lang="en-US" sz="2100" b="1" dirty="0" err="1">
                <a:ln w="0"/>
                <a:solidFill>
                  <a:prstClr val="black"/>
                </a:solidFill>
                <a:effectLst>
                  <a:outerShdw blurRad="38100" dist="19050" dir="2700000" algn="tl" rotWithShape="0">
                    <a:prstClr val="black">
                      <a:alpha val="40000"/>
                    </a:prstClr>
                  </a:outerShdw>
                </a:effectLst>
                <a:latin typeface="Calibri" panose="020F0502020204030204"/>
              </a:rPr>
              <a:t>Pockels</a:t>
            </a:r>
            <a:r>
              <a:rPr lang="en-US" sz="2100" b="1" dirty="0">
                <a:ln w="0"/>
                <a:solidFill>
                  <a:prstClr val="black"/>
                </a:solidFill>
                <a:effectLst>
                  <a:outerShdw blurRad="38100" dist="19050" dir="2700000" algn="tl" rotWithShape="0">
                    <a:prstClr val="black">
                      <a:alpha val="40000"/>
                    </a:prstClr>
                  </a:outerShdw>
                </a:effectLst>
                <a:latin typeface="Calibri" panose="020F0502020204030204"/>
              </a:rPr>
              <a:t> Coefficients for Various Material Systems [updated, April 2025]</a:t>
            </a:r>
          </a:p>
        </p:txBody>
      </p:sp>
      <p:sp>
        <p:nvSpPr>
          <p:cNvPr id="7" name="TextBox 6">
            <a:extLst>
              <a:ext uri="{FF2B5EF4-FFF2-40B4-BE49-F238E27FC236}">
                <a16:creationId xmlns:a16="http://schemas.microsoft.com/office/drawing/2014/main" id="{10D4AE9E-7613-4315-BF8D-3FD4A1375F74}"/>
              </a:ext>
            </a:extLst>
          </p:cNvPr>
          <p:cNvSpPr txBox="1"/>
          <p:nvPr/>
        </p:nvSpPr>
        <p:spPr>
          <a:xfrm>
            <a:off x="438344" y="751888"/>
            <a:ext cx="497252" cy="369332"/>
          </a:xfrm>
          <a:prstGeom prst="rect">
            <a:avLst/>
          </a:prstGeom>
          <a:solidFill>
            <a:schemeClr val="bg1"/>
          </a:solidFill>
        </p:spPr>
        <p:txBody>
          <a:bodyPr wrap="none" rtlCol="0">
            <a:spAutoFit/>
          </a:bodyPr>
          <a:lstStyle/>
          <a:p>
            <a:r>
              <a:rPr lang="en-US" dirty="0"/>
              <a:t>10</a:t>
            </a:r>
            <a:r>
              <a:rPr lang="en-US" baseline="30000" dirty="0"/>
              <a:t>4</a:t>
            </a:r>
            <a:endParaRPr lang="en-SG" baseline="30000" dirty="0"/>
          </a:p>
        </p:txBody>
      </p:sp>
      <p:sp>
        <p:nvSpPr>
          <p:cNvPr id="8" name="TextBox 7">
            <a:extLst>
              <a:ext uri="{FF2B5EF4-FFF2-40B4-BE49-F238E27FC236}">
                <a16:creationId xmlns:a16="http://schemas.microsoft.com/office/drawing/2014/main" id="{3317F326-E99D-4AED-8EF0-089B5B529F10}"/>
              </a:ext>
            </a:extLst>
          </p:cNvPr>
          <p:cNvSpPr txBox="1"/>
          <p:nvPr/>
        </p:nvSpPr>
        <p:spPr>
          <a:xfrm>
            <a:off x="438344" y="1458923"/>
            <a:ext cx="497252" cy="369332"/>
          </a:xfrm>
          <a:prstGeom prst="rect">
            <a:avLst/>
          </a:prstGeom>
          <a:solidFill>
            <a:schemeClr val="bg1"/>
          </a:solidFill>
        </p:spPr>
        <p:txBody>
          <a:bodyPr wrap="none" rtlCol="0">
            <a:spAutoFit/>
          </a:bodyPr>
          <a:lstStyle/>
          <a:p>
            <a:r>
              <a:rPr lang="en-US" dirty="0"/>
              <a:t>10</a:t>
            </a:r>
            <a:r>
              <a:rPr lang="en-US" baseline="30000" dirty="0"/>
              <a:t>3</a:t>
            </a:r>
            <a:endParaRPr lang="en-SG" baseline="30000" dirty="0"/>
          </a:p>
        </p:txBody>
      </p:sp>
      <p:sp>
        <p:nvSpPr>
          <p:cNvPr id="9" name="TextBox 8">
            <a:extLst>
              <a:ext uri="{FF2B5EF4-FFF2-40B4-BE49-F238E27FC236}">
                <a16:creationId xmlns:a16="http://schemas.microsoft.com/office/drawing/2014/main" id="{8EC50257-D338-4B19-9976-76B35773A131}"/>
              </a:ext>
            </a:extLst>
          </p:cNvPr>
          <p:cNvSpPr txBox="1"/>
          <p:nvPr/>
        </p:nvSpPr>
        <p:spPr>
          <a:xfrm>
            <a:off x="438344" y="2169989"/>
            <a:ext cx="497252" cy="369332"/>
          </a:xfrm>
          <a:prstGeom prst="rect">
            <a:avLst/>
          </a:prstGeom>
          <a:solidFill>
            <a:schemeClr val="bg1"/>
          </a:solidFill>
        </p:spPr>
        <p:txBody>
          <a:bodyPr wrap="none" rtlCol="0">
            <a:spAutoFit/>
          </a:bodyPr>
          <a:lstStyle/>
          <a:p>
            <a:r>
              <a:rPr lang="en-US" dirty="0"/>
              <a:t>10</a:t>
            </a:r>
            <a:r>
              <a:rPr lang="en-US" baseline="30000" dirty="0"/>
              <a:t>2</a:t>
            </a:r>
            <a:endParaRPr lang="en-SG" baseline="30000" dirty="0"/>
          </a:p>
        </p:txBody>
      </p:sp>
      <p:sp>
        <p:nvSpPr>
          <p:cNvPr id="10" name="TextBox 9">
            <a:extLst>
              <a:ext uri="{FF2B5EF4-FFF2-40B4-BE49-F238E27FC236}">
                <a16:creationId xmlns:a16="http://schemas.microsoft.com/office/drawing/2014/main" id="{B275197C-E54F-473A-A217-B91B2BD1065C}"/>
              </a:ext>
            </a:extLst>
          </p:cNvPr>
          <p:cNvSpPr txBox="1"/>
          <p:nvPr/>
        </p:nvSpPr>
        <p:spPr>
          <a:xfrm>
            <a:off x="438344" y="2884193"/>
            <a:ext cx="497252" cy="369332"/>
          </a:xfrm>
          <a:prstGeom prst="rect">
            <a:avLst/>
          </a:prstGeom>
          <a:solidFill>
            <a:schemeClr val="bg1"/>
          </a:solidFill>
        </p:spPr>
        <p:txBody>
          <a:bodyPr wrap="none" rtlCol="0">
            <a:spAutoFit/>
          </a:bodyPr>
          <a:lstStyle/>
          <a:p>
            <a:r>
              <a:rPr lang="en-US" dirty="0"/>
              <a:t>10</a:t>
            </a:r>
            <a:r>
              <a:rPr lang="en-US" baseline="30000" dirty="0"/>
              <a:t>1</a:t>
            </a:r>
            <a:endParaRPr lang="en-SG" baseline="30000" dirty="0"/>
          </a:p>
        </p:txBody>
      </p:sp>
      <p:sp>
        <p:nvSpPr>
          <p:cNvPr id="11" name="TextBox 10">
            <a:extLst>
              <a:ext uri="{FF2B5EF4-FFF2-40B4-BE49-F238E27FC236}">
                <a16:creationId xmlns:a16="http://schemas.microsoft.com/office/drawing/2014/main" id="{DECB7622-AF67-403D-A999-4561142F2D27}"/>
              </a:ext>
            </a:extLst>
          </p:cNvPr>
          <p:cNvSpPr txBox="1"/>
          <p:nvPr/>
        </p:nvSpPr>
        <p:spPr>
          <a:xfrm>
            <a:off x="438344" y="3557930"/>
            <a:ext cx="497252" cy="369332"/>
          </a:xfrm>
          <a:prstGeom prst="rect">
            <a:avLst/>
          </a:prstGeom>
          <a:solidFill>
            <a:schemeClr val="bg1"/>
          </a:solidFill>
        </p:spPr>
        <p:txBody>
          <a:bodyPr wrap="none" rtlCol="0">
            <a:spAutoFit/>
          </a:bodyPr>
          <a:lstStyle/>
          <a:p>
            <a:r>
              <a:rPr lang="en-US" dirty="0"/>
              <a:t>10</a:t>
            </a:r>
            <a:r>
              <a:rPr lang="en-US" baseline="30000" dirty="0"/>
              <a:t>0</a:t>
            </a:r>
            <a:endParaRPr lang="en-SG" baseline="30000" dirty="0"/>
          </a:p>
        </p:txBody>
      </p:sp>
      <p:sp>
        <p:nvSpPr>
          <p:cNvPr id="12" name="TextBox 11">
            <a:extLst>
              <a:ext uri="{FF2B5EF4-FFF2-40B4-BE49-F238E27FC236}">
                <a16:creationId xmlns:a16="http://schemas.microsoft.com/office/drawing/2014/main" id="{1319696E-F592-42E9-8C1D-6E5498A564FD}"/>
              </a:ext>
            </a:extLst>
          </p:cNvPr>
          <p:cNvSpPr txBox="1"/>
          <p:nvPr/>
        </p:nvSpPr>
        <p:spPr>
          <a:xfrm rot="10800000">
            <a:off x="55277" y="1255251"/>
            <a:ext cx="461665" cy="2568139"/>
          </a:xfrm>
          <a:prstGeom prst="rect">
            <a:avLst/>
          </a:prstGeom>
          <a:noFill/>
        </p:spPr>
        <p:txBody>
          <a:bodyPr vert="eaVert" wrap="none" rtlCol="0">
            <a:spAutoFit/>
          </a:bodyPr>
          <a:lstStyle/>
          <a:p>
            <a:r>
              <a:rPr lang="en-US" dirty="0" err="1"/>
              <a:t>Pockels</a:t>
            </a:r>
            <a:r>
              <a:rPr lang="en-US" dirty="0"/>
              <a:t> Coefficient [pm/V]</a:t>
            </a:r>
            <a:endParaRPr lang="en-SG" dirty="0"/>
          </a:p>
        </p:txBody>
      </p:sp>
      <p:pic>
        <p:nvPicPr>
          <p:cNvPr id="14" name="Picture 13">
            <a:extLst>
              <a:ext uri="{FF2B5EF4-FFF2-40B4-BE49-F238E27FC236}">
                <a16:creationId xmlns:a16="http://schemas.microsoft.com/office/drawing/2014/main" id="{3FC8CEC7-D668-45EC-964E-747BC051832A}"/>
              </a:ext>
            </a:extLst>
          </p:cNvPr>
          <p:cNvPicPr>
            <a:picLocks noChangeAspect="1"/>
          </p:cNvPicPr>
          <p:nvPr/>
        </p:nvPicPr>
        <p:blipFill rotWithShape="1">
          <a:blip r:embed="rId2"/>
          <a:srcRect l="3516" t="4525" r="44406" b="4501"/>
          <a:stretch/>
        </p:blipFill>
        <p:spPr>
          <a:xfrm>
            <a:off x="852356" y="923379"/>
            <a:ext cx="4339046" cy="3345181"/>
          </a:xfrm>
          <a:prstGeom prst="rect">
            <a:avLst/>
          </a:prstGeom>
        </p:spPr>
      </p:pic>
      <p:sp>
        <p:nvSpPr>
          <p:cNvPr id="15" name="TextBox 14">
            <a:extLst>
              <a:ext uri="{FF2B5EF4-FFF2-40B4-BE49-F238E27FC236}">
                <a16:creationId xmlns:a16="http://schemas.microsoft.com/office/drawing/2014/main" id="{B0EB4F54-9A76-4B94-A3C8-E4DD4FBECA2A}"/>
              </a:ext>
            </a:extLst>
          </p:cNvPr>
          <p:cNvSpPr txBox="1"/>
          <p:nvPr/>
        </p:nvSpPr>
        <p:spPr>
          <a:xfrm rot="16200000">
            <a:off x="871147" y="3537582"/>
            <a:ext cx="487634" cy="307777"/>
          </a:xfrm>
          <a:prstGeom prst="rect">
            <a:avLst/>
          </a:prstGeom>
          <a:solidFill>
            <a:schemeClr val="bg1"/>
          </a:solidFill>
        </p:spPr>
        <p:txBody>
          <a:bodyPr wrap="none" rtlCol="0">
            <a:spAutoFit/>
          </a:bodyPr>
          <a:lstStyle/>
          <a:p>
            <a:r>
              <a:rPr lang="en-US" sz="1400" dirty="0"/>
              <a:t>SiO</a:t>
            </a:r>
            <a:r>
              <a:rPr lang="en-US" sz="1400" baseline="-25000" dirty="0"/>
              <a:t>2</a:t>
            </a:r>
            <a:endParaRPr lang="en-SG" sz="1400" baseline="-25000" dirty="0"/>
          </a:p>
        </p:txBody>
      </p:sp>
      <p:sp>
        <p:nvSpPr>
          <p:cNvPr id="16" name="TextBox 15">
            <a:extLst>
              <a:ext uri="{FF2B5EF4-FFF2-40B4-BE49-F238E27FC236}">
                <a16:creationId xmlns:a16="http://schemas.microsoft.com/office/drawing/2014/main" id="{1739DDFC-B22D-4DEE-AAB4-25E1AE3356F1}"/>
              </a:ext>
            </a:extLst>
          </p:cNvPr>
          <p:cNvSpPr txBox="1"/>
          <p:nvPr/>
        </p:nvSpPr>
        <p:spPr>
          <a:xfrm rot="16200000">
            <a:off x="1153918" y="3144806"/>
            <a:ext cx="506870" cy="276999"/>
          </a:xfrm>
          <a:prstGeom prst="rect">
            <a:avLst/>
          </a:prstGeom>
          <a:solidFill>
            <a:schemeClr val="bg1"/>
          </a:solidFill>
        </p:spPr>
        <p:txBody>
          <a:bodyPr wrap="none" rtlCol="0">
            <a:spAutoFit/>
          </a:bodyPr>
          <a:lstStyle/>
          <a:p>
            <a:r>
              <a:rPr lang="en-US" sz="1200" dirty="0"/>
              <a:t>GaAs</a:t>
            </a:r>
            <a:endParaRPr lang="en-SG" sz="1200" baseline="-25000" dirty="0"/>
          </a:p>
        </p:txBody>
      </p:sp>
      <p:sp>
        <p:nvSpPr>
          <p:cNvPr id="17" name="TextBox 16">
            <a:extLst>
              <a:ext uri="{FF2B5EF4-FFF2-40B4-BE49-F238E27FC236}">
                <a16:creationId xmlns:a16="http://schemas.microsoft.com/office/drawing/2014/main" id="{40242777-5297-418C-A1DD-CB4842E559E2}"/>
              </a:ext>
            </a:extLst>
          </p:cNvPr>
          <p:cNvSpPr txBox="1"/>
          <p:nvPr/>
        </p:nvSpPr>
        <p:spPr>
          <a:xfrm rot="16200000">
            <a:off x="1491414" y="3000028"/>
            <a:ext cx="453970" cy="276999"/>
          </a:xfrm>
          <a:prstGeom prst="rect">
            <a:avLst/>
          </a:prstGeom>
          <a:solidFill>
            <a:schemeClr val="bg1"/>
          </a:solidFill>
        </p:spPr>
        <p:txBody>
          <a:bodyPr wrap="none" rtlCol="0">
            <a:spAutoFit/>
          </a:bodyPr>
          <a:lstStyle/>
          <a:p>
            <a:r>
              <a:rPr lang="en-US" sz="1200" dirty="0"/>
              <a:t>BBO</a:t>
            </a:r>
            <a:endParaRPr lang="en-SG" sz="1200" baseline="-25000" dirty="0"/>
          </a:p>
        </p:txBody>
      </p:sp>
      <p:sp>
        <p:nvSpPr>
          <p:cNvPr id="18" name="TextBox 17">
            <a:extLst>
              <a:ext uri="{FF2B5EF4-FFF2-40B4-BE49-F238E27FC236}">
                <a16:creationId xmlns:a16="http://schemas.microsoft.com/office/drawing/2014/main" id="{67D91874-0465-4E42-AB00-0BF13585C073}"/>
              </a:ext>
            </a:extLst>
          </p:cNvPr>
          <p:cNvSpPr txBox="1"/>
          <p:nvPr/>
        </p:nvSpPr>
        <p:spPr>
          <a:xfrm rot="16200000">
            <a:off x="1731849" y="2884254"/>
            <a:ext cx="475579" cy="276999"/>
          </a:xfrm>
          <a:prstGeom prst="rect">
            <a:avLst/>
          </a:prstGeom>
          <a:solidFill>
            <a:schemeClr val="bg1"/>
          </a:solidFill>
        </p:spPr>
        <p:txBody>
          <a:bodyPr wrap="none" rtlCol="0">
            <a:spAutoFit/>
          </a:bodyPr>
          <a:lstStyle/>
          <a:p>
            <a:r>
              <a:rPr lang="en-US" baseline="-25000" dirty="0" err="1"/>
              <a:t>ZnTe</a:t>
            </a:r>
            <a:endParaRPr lang="en-SG" baseline="-25000" dirty="0"/>
          </a:p>
        </p:txBody>
      </p:sp>
      <p:sp>
        <p:nvSpPr>
          <p:cNvPr id="19" name="TextBox 18">
            <a:extLst>
              <a:ext uri="{FF2B5EF4-FFF2-40B4-BE49-F238E27FC236}">
                <a16:creationId xmlns:a16="http://schemas.microsoft.com/office/drawing/2014/main" id="{72E5F1DF-29CF-429B-9764-4758AC1A990E}"/>
              </a:ext>
            </a:extLst>
          </p:cNvPr>
          <p:cNvSpPr txBox="1"/>
          <p:nvPr/>
        </p:nvSpPr>
        <p:spPr>
          <a:xfrm rot="16200000">
            <a:off x="2017939" y="2703438"/>
            <a:ext cx="485197" cy="276999"/>
          </a:xfrm>
          <a:prstGeom prst="rect">
            <a:avLst/>
          </a:prstGeom>
          <a:solidFill>
            <a:schemeClr val="bg1"/>
          </a:solidFill>
        </p:spPr>
        <p:txBody>
          <a:bodyPr wrap="none" rtlCol="0">
            <a:spAutoFit/>
          </a:bodyPr>
          <a:lstStyle/>
          <a:p>
            <a:r>
              <a:rPr lang="en-US" baseline="-25000" dirty="0" err="1"/>
              <a:t>CdTe</a:t>
            </a:r>
            <a:endParaRPr lang="en-SG" baseline="-25000" dirty="0"/>
          </a:p>
        </p:txBody>
      </p:sp>
      <p:sp>
        <p:nvSpPr>
          <p:cNvPr id="20" name="TextBox 19">
            <a:extLst>
              <a:ext uri="{FF2B5EF4-FFF2-40B4-BE49-F238E27FC236}">
                <a16:creationId xmlns:a16="http://schemas.microsoft.com/office/drawing/2014/main" id="{31204A15-C342-495A-8696-5CF36A625643}"/>
              </a:ext>
            </a:extLst>
          </p:cNvPr>
          <p:cNvSpPr txBox="1"/>
          <p:nvPr/>
        </p:nvSpPr>
        <p:spPr>
          <a:xfrm rot="16200000">
            <a:off x="2339958" y="2700068"/>
            <a:ext cx="439544" cy="276999"/>
          </a:xfrm>
          <a:prstGeom prst="rect">
            <a:avLst/>
          </a:prstGeom>
          <a:solidFill>
            <a:schemeClr val="bg1"/>
          </a:solidFill>
        </p:spPr>
        <p:txBody>
          <a:bodyPr wrap="none" rtlCol="0">
            <a:spAutoFit/>
          </a:bodyPr>
          <a:lstStyle/>
          <a:p>
            <a:r>
              <a:rPr lang="en-US" baseline="-25000" dirty="0" err="1"/>
              <a:t>ZnO</a:t>
            </a:r>
            <a:endParaRPr lang="en-SG" baseline="-25000" dirty="0"/>
          </a:p>
        </p:txBody>
      </p:sp>
      <p:sp>
        <p:nvSpPr>
          <p:cNvPr id="22" name="TextBox 21">
            <a:extLst>
              <a:ext uri="{FF2B5EF4-FFF2-40B4-BE49-F238E27FC236}">
                <a16:creationId xmlns:a16="http://schemas.microsoft.com/office/drawing/2014/main" id="{8E91C49D-9762-41C2-B33E-D93DCB1D0E3E}"/>
              </a:ext>
            </a:extLst>
          </p:cNvPr>
          <p:cNvSpPr txBox="1"/>
          <p:nvPr/>
        </p:nvSpPr>
        <p:spPr>
          <a:xfrm rot="16200000">
            <a:off x="2570461" y="2544296"/>
            <a:ext cx="681597" cy="307777"/>
          </a:xfrm>
          <a:prstGeom prst="rect">
            <a:avLst/>
          </a:prstGeom>
          <a:solidFill>
            <a:schemeClr val="bg1"/>
          </a:solidFill>
        </p:spPr>
        <p:txBody>
          <a:bodyPr wrap="none" rtlCol="0">
            <a:spAutoFit/>
          </a:bodyPr>
          <a:lstStyle/>
          <a:p>
            <a:r>
              <a:rPr lang="en-US" sz="1400" dirty="0"/>
              <a:t>PbTiO</a:t>
            </a:r>
            <a:r>
              <a:rPr lang="en-US" sz="1400" baseline="-25000" dirty="0"/>
              <a:t>3</a:t>
            </a:r>
            <a:endParaRPr lang="en-SG" sz="1400" baseline="-25000" dirty="0"/>
          </a:p>
        </p:txBody>
      </p:sp>
      <p:sp>
        <p:nvSpPr>
          <p:cNvPr id="23" name="TextBox 22">
            <a:extLst>
              <a:ext uri="{FF2B5EF4-FFF2-40B4-BE49-F238E27FC236}">
                <a16:creationId xmlns:a16="http://schemas.microsoft.com/office/drawing/2014/main" id="{B710031E-3444-4AF0-94B9-0B3298F77671}"/>
              </a:ext>
            </a:extLst>
          </p:cNvPr>
          <p:cNvSpPr txBox="1"/>
          <p:nvPr/>
        </p:nvSpPr>
        <p:spPr>
          <a:xfrm rot="16200000">
            <a:off x="2997776" y="2615109"/>
            <a:ext cx="439544" cy="276999"/>
          </a:xfrm>
          <a:prstGeom prst="rect">
            <a:avLst/>
          </a:prstGeom>
          <a:solidFill>
            <a:schemeClr val="bg1"/>
          </a:solidFill>
        </p:spPr>
        <p:txBody>
          <a:bodyPr wrap="none" rtlCol="0">
            <a:spAutoFit/>
          </a:bodyPr>
          <a:lstStyle/>
          <a:p>
            <a:r>
              <a:rPr lang="en-US" sz="1200" dirty="0"/>
              <a:t>KDP</a:t>
            </a:r>
            <a:endParaRPr lang="en-SG" sz="1200" baseline="-25000" dirty="0"/>
          </a:p>
        </p:txBody>
      </p:sp>
      <p:sp>
        <p:nvSpPr>
          <p:cNvPr id="24" name="TextBox 23">
            <a:extLst>
              <a:ext uri="{FF2B5EF4-FFF2-40B4-BE49-F238E27FC236}">
                <a16:creationId xmlns:a16="http://schemas.microsoft.com/office/drawing/2014/main" id="{C6389BE7-0E76-4733-9653-31C6EB502CBD}"/>
              </a:ext>
            </a:extLst>
          </p:cNvPr>
          <p:cNvSpPr txBox="1"/>
          <p:nvPr/>
        </p:nvSpPr>
        <p:spPr>
          <a:xfrm rot="16200000">
            <a:off x="3254840" y="2558564"/>
            <a:ext cx="446917" cy="276999"/>
          </a:xfrm>
          <a:prstGeom prst="rect">
            <a:avLst/>
          </a:prstGeom>
          <a:solidFill>
            <a:schemeClr val="bg1"/>
          </a:solidFill>
        </p:spPr>
        <p:txBody>
          <a:bodyPr wrap="none" rtlCol="0">
            <a:spAutoFit/>
          </a:bodyPr>
          <a:lstStyle/>
          <a:p>
            <a:r>
              <a:rPr lang="en-US" sz="1200" dirty="0"/>
              <a:t>KDA</a:t>
            </a:r>
            <a:endParaRPr lang="en-SG" sz="1200" baseline="-25000" dirty="0"/>
          </a:p>
        </p:txBody>
      </p:sp>
      <p:sp>
        <p:nvSpPr>
          <p:cNvPr id="25" name="TextBox 24">
            <a:extLst>
              <a:ext uri="{FF2B5EF4-FFF2-40B4-BE49-F238E27FC236}">
                <a16:creationId xmlns:a16="http://schemas.microsoft.com/office/drawing/2014/main" id="{5985CE30-1D18-41AD-AB74-C672E5658CA6}"/>
              </a:ext>
            </a:extLst>
          </p:cNvPr>
          <p:cNvSpPr txBox="1"/>
          <p:nvPr/>
        </p:nvSpPr>
        <p:spPr>
          <a:xfrm rot="16200000">
            <a:off x="3533309" y="2280063"/>
            <a:ext cx="534121" cy="276999"/>
          </a:xfrm>
          <a:prstGeom prst="rect">
            <a:avLst/>
          </a:prstGeom>
          <a:solidFill>
            <a:schemeClr val="bg1"/>
          </a:solidFill>
        </p:spPr>
        <p:txBody>
          <a:bodyPr wrap="none" rtlCol="0">
            <a:spAutoFit/>
          </a:bodyPr>
          <a:lstStyle/>
          <a:p>
            <a:r>
              <a:rPr lang="en-US" sz="1200" dirty="0"/>
              <a:t>DKDP</a:t>
            </a:r>
            <a:endParaRPr lang="en-SG" sz="1200" baseline="-25000" dirty="0"/>
          </a:p>
        </p:txBody>
      </p:sp>
      <p:sp>
        <p:nvSpPr>
          <p:cNvPr id="26" name="TextBox 25">
            <a:extLst>
              <a:ext uri="{FF2B5EF4-FFF2-40B4-BE49-F238E27FC236}">
                <a16:creationId xmlns:a16="http://schemas.microsoft.com/office/drawing/2014/main" id="{C1A7E7B2-1FC5-4AA8-871B-AD2A935CD789}"/>
              </a:ext>
            </a:extLst>
          </p:cNvPr>
          <p:cNvSpPr txBox="1"/>
          <p:nvPr/>
        </p:nvSpPr>
        <p:spPr>
          <a:xfrm rot="16200000">
            <a:off x="3866688" y="2335104"/>
            <a:ext cx="449162" cy="276999"/>
          </a:xfrm>
          <a:prstGeom prst="rect">
            <a:avLst/>
          </a:prstGeom>
          <a:solidFill>
            <a:schemeClr val="bg1"/>
          </a:solidFill>
        </p:spPr>
        <p:txBody>
          <a:bodyPr wrap="none" rtlCol="0">
            <a:spAutoFit/>
          </a:bodyPr>
          <a:lstStyle/>
          <a:p>
            <a:r>
              <a:rPr lang="en-US" sz="1200" dirty="0"/>
              <a:t>ADP</a:t>
            </a:r>
            <a:endParaRPr lang="en-SG" sz="1200" baseline="-25000" dirty="0"/>
          </a:p>
        </p:txBody>
      </p:sp>
      <p:sp>
        <p:nvSpPr>
          <p:cNvPr id="27" name="TextBox 26">
            <a:extLst>
              <a:ext uri="{FF2B5EF4-FFF2-40B4-BE49-F238E27FC236}">
                <a16:creationId xmlns:a16="http://schemas.microsoft.com/office/drawing/2014/main" id="{6AD224C7-CA98-43F2-89EB-B47DB3EE4DC5}"/>
              </a:ext>
            </a:extLst>
          </p:cNvPr>
          <p:cNvSpPr txBox="1"/>
          <p:nvPr/>
        </p:nvSpPr>
        <p:spPr>
          <a:xfrm rot="16200000">
            <a:off x="4113054" y="2192812"/>
            <a:ext cx="574966" cy="276999"/>
          </a:xfrm>
          <a:prstGeom prst="rect">
            <a:avLst/>
          </a:prstGeom>
          <a:solidFill>
            <a:schemeClr val="bg1"/>
          </a:solidFill>
        </p:spPr>
        <p:txBody>
          <a:bodyPr wrap="none" rtlCol="0">
            <a:spAutoFit/>
          </a:bodyPr>
          <a:lstStyle/>
          <a:p>
            <a:r>
              <a:rPr lang="en-US" sz="1200" dirty="0"/>
              <a:t>LiTaO</a:t>
            </a:r>
            <a:r>
              <a:rPr lang="en-US" sz="1200" baseline="-25000" dirty="0"/>
              <a:t>3</a:t>
            </a:r>
            <a:endParaRPr lang="en-SG" sz="1200" baseline="-25000" dirty="0"/>
          </a:p>
        </p:txBody>
      </p:sp>
      <p:sp>
        <p:nvSpPr>
          <p:cNvPr id="28" name="TextBox 27">
            <a:extLst>
              <a:ext uri="{FF2B5EF4-FFF2-40B4-BE49-F238E27FC236}">
                <a16:creationId xmlns:a16="http://schemas.microsoft.com/office/drawing/2014/main" id="{430E625F-6BF2-443C-A6CE-2A1DD8A3BFD3}"/>
              </a:ext>
            </a:extLst>
          </p:cNvPr>
          <p:cNvSpPr txBox="1"/>
          <p:nvPr/>
        </p:nvSpPr>
        <p:spPr>
          <a:xfrm rot="16200000">
            <a:off x="4420996" y="2192811"/>
            <a:ext cx="617477" cy="276999"/>
          </a:xfrm>
          <a:prstGeom prst="rect">
            <a:avLst/>
          </a:prstGeom>
          <a:solidFill>
            <a:schemeClr val="bg1"/>
          </a:solidFill>
        </p:spPr>
        <p:txBody>
          <a:bodyPr wrap="none" rtlCol="0">
            <a:spAutoFit/>
          </a:bodyPr>
          <a:lstStyle/>
          <a:p>
            <a:r>
              <a:rPr lang="en-US" sz="1200" dirty="0"/>
              <a:t>LiNbO</a:t>
            </a:r>
            <a:r>
              <a:rPr lang="en-US" sz="1200" baseline="-25000" dirty="0"/>
              <a:t>3</a:t>
            </a:r>
            <a:endParaRPr lang="en-SG" sz="1200" baseline="-25000" dirty="0"/>
          </a:p>
        </p:txBody>
      </p:sp>
      <p:sp>
        <p:nvSpPr>
          <p:cNvPr id="29" name="TextBox 28">
            <a:extLst>
              <a:ext uri="{FF2B5EF4-FFF2-40B4-BE49-F238E27FC236}">
                <a16:creationId xmlns:a16="http://schemas.microsoft.com/office/drawing/2014/main" id="{8B45B5A8-BFD7-4FC1-B34C-5798956F66FE}"/>
              </a:ext>
            </a:extLst>
          </p:cNvPr>
          <p:cNvSpPr txBox="1"/>
          <p:nvPr/>
        </p:nvSpPr>
        <p:spPr>
          <a:xfrm rot="16200000">
            <a:off x="4790550" y="2232774"/>
            <a:ext cx="420308" cy="276999"/>
          </a:xfrm>
          <a:prstGeom prst="rect">
            <a:avLst/>
          </a:prstGeom>
          <a:solidFill>
            <a:schemeClr val="bg1"/>
          </a:solidFill>
        </p:spPr>
        <p:txBody>
          <a:bodyPr wrap="none" rtlCol="0">
            <a:spAutoFit/>
          </a:bodyPr>
          <a:lstStyle/>
          <a:p>
            <a:r>
              <a:rPr lang="en-US" sz="1200" dirty="0"/>
              <a:t>KTP</a:t>
            </a:r>
            <a:endParaRPr lang="en-SG" sz="1200" baseline="-25000" dirty="0"/>
          </a:p>
        </p:txBody>
      </p:sp>
      <p:sp>
        <p:nvSpPr>
          <p:cNvPr id="31" name="TextBox 30">
            <a:extLst>
              <a:ext uri="{FF2B5EF4-FFF2-40B4-BE49-F238E27FC236}">
                <a16:creationId xmlns:a16="http://schemas.microsoft.com/office/drawing/2014/main" id="{3198F30E-D933-40E2-8AFB-4E414291D476}"/>
              </a:ext>
            </a:extLst>
          </p:cNvPr>
          <p:cNvSpPr txBox="1"/>
          <p:nvPr/>
        </p:nvSpPr>
        <p:spPr>
          <a:xfrm rot="16200000">
            <a:off x="5102210" y="2192810"/>
            <a:ext cx="417871" cy="276999"/>
          </a:xfrm>
          <a:prstGeom prst="rect">
            <a:avLst/>
          </a:prstGeom>
          <a:solidFill>
            <a:schemeClr val="bg1"/>
          </a:solidFill>
        </p:spPr>
        <p:txBody>
          <a:bodyPr wrap="none" rtlCol="0">
            <a:spAutoFit/>
          </a:bodyPr>
          <a:lstStyle/>
          <a:p>
            <a:r>
              <a:rPr lang="en-US" sz="1200" dirty="0"/>
              <a:t>KTA</a:t>
            </a:r>
            <a:endParaRPr lang="en-SG" sz="1200" baseline="-25000" dirty="0"/>
          </a:p>
        </p:txBody>
      </p:sp>
      <p:sp>
        <p:nvSpPr>
          <p:cNvPr id="32" name="TextBox 31">
            <a:extLst>
              <a:ext uri="{FF2B5EF4-FFF2-40B4-BE49-F238E27FC236}">
                <a16:creationId xmlns:a16="http://schemas.microsoft.com/office/drawing/2014/main" id="{02F2E953-5DBD-46AD-9A41-BDE5C66D7302}"/>
              </a:ext>
            </a:extLst>
          </p:cNvPr>
          <p:cNvSpPr txBox="1"/>
          <p:nvPr/>
        </p:nvSpPr>
        <p:spPr>
          <a:xfrm rot="16200000">
            <a:off x="5388545" y="2032904"/>
            <a:ext cx="505267" cy="276999"/>
          </a:xfrm>
          <a:prstGeom prst="rect">
            <a:avLst/>
          </a:prstGeom>
          <a:solidFill>
            <a:schemeClr val="bg1"/>
          </a:solidFill>
        </p:spPr>
        <p:txBody>
          <a:bodyPr wrap="none" rtlCol="0">
            <a:spAutoFit/>
          </a:bodyPr>
          <a:lstStyle/>
          <a:p>
            <a:r>
              <a:rPr lang="en-US" sz="1200" dirty="0"/>
              <a:t>MNA</a:t>
            </a:r>
            <a:endParaRPr lang="en-SG" sz="1200" baseline="-25000" dirty="0"/>
          </a:p>
        </p:txBody>
      </p:sp>
      <p:sp>
        <p:nvSpPr>
          <p:cNvPr id="34" name="TextBox 33">
            <a:extLst>
              <a:ext uri="{FF2B5EF4-FFF2-40B4-BE49-F238E27FC236}">
                <a16:creationId xmlns:a16="http://schemas.microsoft.com/office/drawing/2014/main" id="{0EB284EF-CA93-43EB-81F6-AA47CB6425D1}"/>
              </a:ext>
            </a:extLst>
          </p:cNvPr>
          <p:cNvSpPr txBox="1"/>
          <p:nvPr/>
        </p:nvSpPr>
        <p:spPr>
          <a:xfrm rot="16200000">
            <a:off x="5702432" y="1584444"/>
            <a:ext cx="410112" cy="276999"/>
          </a:xfrm>
          <a:prstGeom prst="rect">
            <a:avLst/>
          </a:prstGeom>
          <a:solidFill>
            <a:schemeClr val="bg1"/>
          </a:solidFill>
        </p:spPr>
        <p:txBody>
          <a:bodyPr wrap="none" rtlCol="0">
            <a:spAutoFit/>
          </a:bodyPr>
          <a:lstStyle/>
          <a:p>
            <a:r>
              <a:rPr lang="en-US" sz="1200" dirty="0"/>
              <a:t>PZT</a:t>
            </a:r>
            <a:endParaRPr lang="en-SG" sz="1200" baseline="-25000" dirty="0"/>
          </a:p>
        </p:txBody>
      </p:sp>
      <p:sp>
        <p:nvSpPr>
          <p:cNvPr id="35" name="TextBox 34">
            <a:extLst>
              <a:ext uri="{FF2B5EF4-FFF2-40B4-BE49-F238E27FC236}">
                <a16:creationId xmlns:a16="http://schemas.microsoft.com/office/drawing/2014/main" id="{A9D0BE79-27EC-41EE-97A9-D77B1585C829}"/>
              </a:ext>
            </a:extLst>
          </p:cNvPr>
          <p:cNvSpPr txBox="1"/>
          <p:nvPr/>
        </p:nvSpPr>
        <p:spPr>
          <a:xfrm rot="16200000">
            <a:off x="5853476" y="1357219"/>
            <a:ext cx="759247" cy="276999"/>
          </a:xfrm>
          <a:prstGeom prst="rect">
            <a:avLst/>
          </a:prstGeom>
          <a:solidFill>
            <a:schemeClr val="bg1"/>
          </a:solidFill>
        </p:spPr>
        <p:txBody>
          <a:bodyPr wrap="none" rtlCol="0">
            <a:spAutoFit/>
          </a:bodyPr>
          <a:lstStyle/>
          <a:p>
            <a:r>
              <a:rPr lang="en-US" sz="1200" dirty="0"/>
              <a:t>Polymers</a:t>
            </a:r>
            <a:endParaRPr lang="en-SG" sz="1200" baseline="-25000" dirty="0"/>
          </a:p>
        </p:txBody>
      </p:sp>
      <p:sp>
        <p:nvSpPr>
          <p:cNvPr id="36" name="TextBox 35">
            <a:extLst>
              <a:ext uri="{FF2B5EF4-FFF2-40B4-BE49-F238E27FC236}">
                <a16:creationId xmlns:a16="http://schemas.microsoft.com/office/drawing/2014/main" id="{9B70A630-093B-4203-AB38-F6E966B545D9}"/>
              </a:ext>
            </a:extLst>
          </p:cNvPr>
          <p:cNvSpPr txBox="1"/>
          <p:nvPr/>
        </p:nvSpPr>
        <p:spPr>
          <a:xfrm rot="16200000">
            <a:off x="6250153" y="1472746"/>
            <a:ext cx="511679" cy="276999"/>
          </a:xfrm>
          <a:prstGeom prst="rect">
            <a:avLst/>
          </a:prstGeom>
          <a:solidFill>
            <a:schemeClr val="bg1"/>
          </a:solidFill>
        </p:spPr>
        <p:txBody>
          <a:bodyPr wrap="none" rtlCol="0">
            <a:spAutoFit/>
          </a:bodyPr>
          <a:lstStyle/>
          <a:p>
            <a:r>
              <a:rPr lang="en-US" sz="1200" dirty="0"/>
              <a:t>SPCD</a:t>
            </a:r>
            <a:endParaRPr lang="en-SG" sz="1200" baseline="-25000" dirty="0"/>
          </a:p>
        </p:txBody>
      </p:sp>
      <p:sp>
        <p:nvSpPr>
          <p:cNvPr id="37" name="TextBox 36">
            <a:extLst>
              <a:ext uri="{FF2B5EF4-FFF2-40B4-BE49-F238E27FC236}">
                <a16:creationId xmlns:a16="http://schemas.microsoft.com/office/drawing/2014/main" id="{814F7202-ECAA-4033-B7DC-4DF3939ECFAE}"/>
              </a:ext>
            </a:extLst>
          </p:cNvPr>
          <p:cNvSpPr txBox="1"/>
          <p:nvPr/>
        </p:nvSpPr>
        <p:spPr>
          <a:xfrm rot="16200000">
            <a:off x="6505752" y="1357218"/>
            <a:ext cx="598241" cy="276999"/>
          </a:xfrm>
          <a:prstGeom prst="rect">
            <a:avLst/>
          </a:prstGeom>
          <a:solidFill>
            <a:schemeClr val="bg1"/>
          </a:solidFill>
        </p:spPr>
        <p:txBody>
          <a:bodyPr wrap="none" rtlCol="0">
            <a:spAutoFit/>
          </a:bodyPr>
          <a:lstStyle/>
          <a:p>
            <a:r>
              <a:rPr lang="en-US" sz="1200" dirty="0"/>
              <a:t>KNbO</a:t>
            </a:r>
            <a:r>
              <a:rPr lang="en-US" sz="1200" baseline="-25000" dirty="0"/>
              <a:t>3</a:t>
            </a:r>
            <a:endParaRPr lang="en-SG" sz="1200" baseline="-25000" dirty="0"/>
          </a:p>
        </p:txBody>
      </p:sp>
      <p:sp>
        <p:nvSpPr>
          <p:cNvPr id="38" name="TextBox 37">
            <a:extLst>
              <a:ext uri="{FF2B5EF4-FFF2-40B4-BE49-F238E27FC236}">
                <a16:creationId xmlns:a16="http://schemas.microsoft.com/office/drawing/2014/main" id="{A79A8D12-78A3-466D-8E06-05FC0114CB24}"/>
              </a:ext>
            </a:extLst>
          </p:cNvPr>
          <p:cNvSpPr txBox="1"/>
          <p:nvPr/>
        </p:nvSpPr>
        <p:spPr>
          <a:xfrm rot="16200000">
            <a:off x="6843666" y="1346237"/>
            <a:ext cx="476412" cy="276999"/>
          </a:xfrm>
          <a:prstGeom prst="rect">
            <a:avLst/>
          </a:prstGeom>
          <a:solidFill>
            <a:schemeClr val="bg1"/>
          </a:solidFill>
        </p:spPr>
        <p:txBody>
          <a:bodyPr wrap="none" rtlCol="0">
            <a:spAutoFit/>
          </a:bodyPr>
          <a:lstStyle/>
          <a:p>
            <a:r>
              <a:rPr lang="en-US" sz="1200" dirty="0"/>
              <a:t>PLZT</a:t>
            </a:r>
            <a:endParaRPr lang="en-SG" sz="1200" baseline="-25000" dirty="0"/>
          </a:p>
        </p:txBody>
      </p:sp>
      <p:sp>
        <p:nvSpPr>
          <p:cNvPr id="39" name="TextBox 38">
            <a:extLst>
              <a:ext uri="{FF2B5EF4-FFF2-40B4-BE49-F238E27FC236}">
                <a16:creationId xmlns:a16="http://schemas.microsoft.com/office/drawing/2014/main" id="{91DF6C70-23D9-49D0-AEDE-B23691C2A570}"/>
              </a:ext>
            </a:extLst>
          </p:cNvPr>
          <p:cNvSpPr txBox="1"/>
          <p:nvPr/>
        </p:nvSpPr>
        <p:spPr>
          <a:xfrm rot="16200000">
            <a:off x="7212097" y="1160385"/>
            <a:ext cx="438005" cy="276999"/>
          </a:xfrm>
          <a:prstGeom prst="rect">
            <a:avLst/>
          </a:prstGeom>
          <a:solidFill>
            <a:schemeClr val="bg1"/>
          </a:solidFill>
        </p:spPr>
        <p:txBody>
          <a:bodyPr wrap="none" rtlCol="0">
            <a:spAutoFit/>
          </a:bodyPr>
          <a:lstStyle/>
          <a:p>
            <a:r>
              <a:rPr lang="en-US" sz="1200" dirty="0"/>
              <a:t>BTO</a:t>
            </a:r>
            <a:endParaRPr lang="en-SG" sz="1200" baseline="-25000" dirty="0"/>
          </a:p>
        </p:txBody>
      </p:sp>
      <p:sp>
        <p:nvSpPr>
          <p:cNvPr id="40" name="TextBox 39">
            <a:extLst>
              <a:ext uri="{FF2B5EF4-FFF2-40B4-BE49-F238E27FC236}">
                <a16:creationId xmlns:a16="http://schemas.microsoft.com/office/drawing/2014/main" id="{A9ADDBB3-7634-49C6-8C8D-BFC026D57BED}"/>
              </a:ext>
            </a:extLst>
          </p:cNvPr>
          <p:cNvSpPr txBox="1"/>
          <p:nvPr/>
        </p:nvSpPr>
        <p:spPr>
          <a:xfrm rot="16200000">
            <a:off x="7487518" y="1160384"/>
            <a:ext cx="437940" cy="276999"/>
          </a:xfrm>
          <a:prstGeom prst="rect">
            <a:avLst/>
          </a:prstGeom>
          <a:solidFill>
            <a:schemeClr val="bg1"/>
          </a:solidFill>
        </p:spPr>
        <p:txBody>
          <a:bodyPr wrap="none" rtlCol="0">
            <a:spAutoFit/>
          </a:bodyPr>
          <a:lstStyle/>
          <a:p>
            <a:r>
              <a:rPr lang="en-US" sz="1200" dirty="0"/>
              <a:t>SBN</a:t>
            </a:r>
            <a:endParaRPr lang="en-SG" sz="1200" baseline="-25000" dirty="0"/>
          </a:p>
        </p:txBody>
      </p:sp>
      <p:sp>
        <p:nvSpPr>
          <p:cNvPr id="41" name="TextBox 40">
            <a:extLst>
              <a:ext uri="{FF2B5EF4-FFF2-40B4-BE49-F238E27FC236}">
                <a16:creationId xmlns:a16="http://schemas.microsoft.com/office/drawing/2014/main" id="{00727202-A787-41BC-BC31-1C5F2F1ED5B2}"/>
              </a:ext>
            </a:extLst>
          </p:cNvPr>
          <p:cNvSpPr txBox="1"/>
          <p:nvPr/>
        </p:nvSpPr>
        <p:spPr>
          <a:xfrm rot="16200000">
            <a:off x="7789898" y="1008852"/>
            <a:ext cx="431641" cy="246221"/>
          </a:xfrm>
          <a:prstGeom prst="rect">
            <a:avLst/>
          </a:prstGeom>
          <a:solidFill>
            <a:schemeClr val="bg1"/>
          </a:solidFill>
        </p:spPr>
        <p:txBody>
          <a:bodyPr wrap="square" rtlCol="0">
            <a:spAutoFit/>
          </a:bodyPr>
          <a:lstStyle/>
          <a:p>
            <a:r>
              <a:rPr lang="en-US" sz="1000" dirty="0"/>
              <a:t>KTN</a:t>
            </a:r>
            <a:endParaRPr lang="en-SG" sz="1000" baseline="-25000" dirty="0"/>
          </a:p>
        </p:txBody>
      </p:sp>
      <p:sp>
        <p:nvSpPr>
          <p:cNvPr id="43" name="TextBox 42">
            <a:extLst>
              <a:ext uri="{FF2B5EF4-FFF2-40B4-BE49-F238E27FC236}">
                <a16:creationId xmlns:a16="http://schemas.microsoft.com/office/drawing/2014/main" id="{97FE5620-E0F9-4335-83DB-A6DDAB32CB6D}"/>
              </a:ext>
            </a:extLst>
          </p:cNvPr>
          <p:cNvSpPr txBox="1"/>
          <p:nvPr/>
        </p:nvSpPr>
        <p:spPr>
          <a:xfrm rot="16200000">
            <a:off x="4441141" y="4126487"/>
            <a:ext cx="461665" cy="884409"/>
          </a:xfrm>
          <a:prstGeom prst="rect">
            <a:avLst/>
          </a:prstGeom>
          <a:noFill/>
        </p:spPr>
        <p:txBody>
          <a:bodyPr vert="eaVert" wrap="none" rtlCol="0">
            <a:spAutoFit/>
          </a:bodyPr>
          <a:lstStyle/>
          <a:p>
            <a:r>
              <a:rPr lang="en-US" dirty="0"/>
              <a:t>Material</a:t>
            </a:r>
            <a:endParaRPr lang="en-SG" dirty="0"/>
          </a:p>
        </p:txBody>
      </p:sp>
      <p:sp>
        <p:nvSpPr>
          <p:cNvPr id="44" name="Rectangle 43">
            <a:extLst>
              <a:ext uri="{FF2B5EF4-FFF2-40B4-BE49-F238E27FC236}">
                <a16:creationId xmlns:a16="http://schemas.microsoft.com/office/drawing/2014/main" id="{C74F631F-8F38-45BA-8200-BFA081067707}"/>
              </a:ext>
            </a:extLst>
          </p:cNvPr>
          <p:cNvSpPr/>
          <p:nvPr/>
        </p:nvSpPr>
        <p:spPr>
          <a:xfrm>
            <a:off x="4597994" y="2022572"/>
            <a:ext cx="277000" cy="23152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6" name="Rectangle 45">
            <a:extLst>
              <a:ext uri="{FF2B5EF4-FFF2-40B4-BE49-F238E27FC236}">
                <a16:creationId xmlns:a16="http://schemas.microsoft.com/office/drawing/2014/main" id="{5A2D64A6-9E9D-4E62-A064-B3B03EDEC21F}"/>
              </a:ext>
            </a:extLst>
          </p:cNvPr>
          <p:cNvSpPr/>
          <p:nvPr/>
        </p:nvSpPr>
        <p:spPr>
          <a:xfrm>
            <a:off x="4294305" y="2022572"/>
            <a:ext cx="277000" cy="23152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7" name="Rectangle 46">
            <a:extLst>
              <a:ext uri="{FF2B5EF4-FFF2-40B4-BE49-F238E27FC236}">
                <a16:creationId xmlns:a16="http://schemas.microsoft.com/office/drawing/2014/main" id="{060CFFCB-B056-4DAF-9265-C287AB716A3A}"/>
              </a:ext>
            </a:extLst>
          </p:cNvPr>
          <p:cNvSpPr/>
          <p:nvPr/>
        </p:nvSpPr>
        <p:spPr>
          <a:xfrm>
            <a:off x="7275972" y="1088660"/>
            <a:ext cx="277000" cy="32491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48" name="Picture 47">
            <a:extLst>
              <a:ext uri="{FF2B5EF4-FFF2-40B4-BE49-F238E27FC236}">
                <a16:creationId xmlns:a16="http://schemas.microsoft.com/office/drawing/2014/main" id="{AC034099-62D8-409D-BE53-348252A91854}"/>
              </a:ext>
            </a:extLst>
          </p:cNvPr>
          <p:cNvPicPr>
            <a:picLocks noChangeAspect="1"/>
          </p:cNvPicPr>
          <p:nvPr/>
        </p:nvPicPr>
        <p:blipFill rotWithShape="1">
          <a:blip r:embed="rId2"/>
          <a:srcRect l="69911" t="4525" b="94232"/>
          <a:stretch/>
        </p:blipFill>
        <p:spPr>
          <a:xfrm>
            <a:off x="5786075" y="925051"/>
            <a:ext cx="2506952" cy="45719"/>
          </a:xfrm>
          <a:prstGeom prst="rect">
            <a:avLst/>
          </a:prstGeom>
        </p:spPr>
      </p:pic>
      <p:sp>
        <p:nvSpPr>
          <p:cNvPr id="2" name="TextBox 1">
            <a:extLst>
              <a:ext uri="{FF2B5EF4-FFF2-40B4-BE49-F238E27FC236}">
                <a16:creationId xmlns:a16="http://schemas.microsoft.com/office/drawing/2014/main" id="{976D102D-EF03-4E41-96C7-D5BAB21F9DE0}"/>
              </a:ext>
            </a:extLst>
          </p:cNvPr>
          <p:cNvSpPr txBox="1"/>
          <p:nvPr/>
        </p:nvSpPr>
        <p:spPr>
          <a:xfrm>
            <a:off x="17117" y="4751453"/>
            <a:ext cx="4182042" cy="369332"/>
          </a:xfrm>
          <a:prstGeom prst="rect">
            <a:avLst/>
          </a:prstGeom>
          <a:noFill/>
        </p:spPr>
        <p:txBody>
          <a:bodyPr wrap="none" rtlCol="0">
            <a:spAutoFit/>
          </a:bodyPr>
          <a:lstStyle/>
          <a:p>
            <a:r>
              <a:rPr lang="en-US" dirty="0"/>
              <a:t>Chart made by Wang Zexian, Ph.D. student</a:t>
            </a:r>
            <a:endParaRPr lang="en-SG" dirty="0"/>
          </a:p>
        </p:txBody>
      </p:sp>
    </p:spTree>
    <p:extLst>
      <p:ext uri="{BB962C8B-B14F-4D97-AF65-F5344CB8AC3E}">
        <p14:creationId xmlns:p14="http://schemas.microsoft.com/office/powerpoint/2010/main" val="35014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0B2E01-5FF9-46A1-AFAC-0E25447EF96D}"/>
              </a:ext>
            </a:extLst>
          </p:cNvPr>
          <p:cNvSpPr/>
          <p:nvPr/>
        </p:nvSpPr>
        <p:spPr>
          <a:xfrm>
            <a:off x="101614" y="4766442"/>
            <a:ext cx="3443833" cy="400110"/>
          </a:xfrm>
          <a:prstGeom prst="rect">
            <a:avLst/>
          </a:prstGeom>
        </p:spPr>
        <p:txBody>
          <a:bodyPr wrap="square">
            <a:spAutoFit/>
          </a:bodyPr>
          <a:lstStyle/>
          <a:p>
            <a:pPr defTabSz="685800"/>
            <a:r>
              <a:rPr lang="en-US" sz="1000" dirty="0">
                <a:ln w="0"/>
                <a:solidFill>
                  <a:prstClr val="black"/>
                </a:solidFill>
                <a:effectLst>
                  <a:outerShdw blurRad="38100" dist="19050" dir="2700000" algn="tl" rotWithShape="0">
                    <a:prstClr val="black">
                      <a:alpha val="40000"/>
                    </a:prstClr>
                  </a:outerShdw>
                </a:effectLst>
                <a:latin typeface="Calibri" panose="020F0502020204030204"/>
              </a:rPr>
              <a:t>A. </a:t>
            </a:r>
            <a:r>
              <a:rPr lang="en-US" sz="1000" dirty="0" err="1">
                <a:ln w="0"/>
                <a:solidFill>
                  <a:prstClr val="black"/>
                </a:solidFill>
                <a:effectLst>
                  <a:outerShdw blurRad="38100" dist="19050" dir="2700000" algn="tl" rotWithShape="0">
                    <a:prstClr val="black">
                      <a:alpha val="40000"/>
                    </a:prstClr>
                  </a:outerShdw>
                </a:effectLst>
                <a:latin typeface="Calibri" panose="020F0502020204030204"/>
              </a:rPr>
              <a:t>Petraru</a:t>
            </a:r>
            <a:r>
              <a:rPr lang="en-US" sz="1000" dirty="0">
                <a:ln w="0"/>
                <a:solidFill>
                  <a:prstClr val="black"/>
                </a:solidFill>
                <a:effectLst>
                  <a:outerShdw blurRad="38100" dist="19050" dir="2700000" algn="tl" rotWithShape="0">
                    <a:prstClr val="black">
                      <a:alpha val="40000"/>
                    </a:prstClr>
                  </a:outerShdw>
                </a:effectLst>
                <a:latin typeface="Calibri" panose="020F0502020204030204"/>
              </a:rPr>
              <a:t> et al., ‘</a:t>
            </a:r>
            <a:r>
              <a:rPr lang="en-US" sz="1000" i="1" dirty="0">
                <a:ln w="0"/>
                <a:solidFill>
                  <a:prstClr val="black"/>
                </a:solidFill>
                <a:effectLst>
                  <a:outerShdw blurRad="38100" dist="19050" dir="2700000" algn="tl" rotWithShape="0">
                    <a:prstClr val="black">
                      <a:alpha val="40000"/>
                    </a:prstClr>
                  </a:outerShdw>
                </a:effectLst>
                <a:latin typeface="Calibri" panose="020F0502020204030204"/>
              </a:rPr>
              <a:t>’Integrated optical Mach–Zehnder modulator based on polycrystalline BaTiO</a:t>
            </a:r>
            <a:r>
              <a:rPr lang="en-US" sz="1000" i="1" baseline="-25000" dirty="0">
                <a:ln w="0"/>
                <a:solidFill>
                  <a:prstClr val="black"/>
                </a:solidFill>
                <a:effectLst>
                  <a:outerShdw blurRad="38100" dist="19050" dir="2700000" algn="tl" rotWithShape="0">
                    <a:prstClr val="black">
                      <a:alpha val="40000"/>
                    </a:prstClr>
                  </a:outerShdw>
                </a:effectLst>
                <a:latin typeface="Calibri" panose="020F0502020204030204"/>
              </a:rPr>
              <a:t>3</a:t>
            </a:r>
            <a:r>
              <a:rPr lang="en-US" sz="1000" i="1" dirty="0">
                <a:ln w="0"/>
                <a:solidFill>
                  <a:prstClr val="black"/>
                </a:solidFill>
                <a:effectLst>
                  <a:outerShdw blurRad="38100" dist="19050" dir="2700000" algn="tl" rotWithShape="0">
                    <a:prstClr val="black">
                      <a:alpha val="40000"/>
                    </a:prstClr>
                  </a:outerShdw>
                </a:effectLst>
                <a:latin typeface="Calibri" panose="020F0502020204030204"/>
              </a:rPr>
              <a:t>.</a:t>
            </a:r>
            <a:r>
              <a:rPr lang="en-US" sz="1000"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1000" i="1" dirty="0">
                <a:ln w="0"/>
                <a:solidFill>
                  <a:prstClr val="black"/>
                </a:solidFill>
                <a:effectLst>
                  <a:outerShdw blurRad="38100" dist="19050" dir="2700000" algn="tl" rotWithShape="0">
                    <a:prstClr val="black">
                      <a:alpha val="40000"/>
                    </a:prstClr>
                  </a:outerShdw>
                </a:effectLst>
                <a:latin typeface="Calibri" panose="020F0502020204030204"/>
              </a:rPr>
              <a:t>Opt. Lett. </a:t>
            </a:r>
            <a:r>
              <a:rPr lang="en-US" sz="1000" dirty="0">
                <a:ln w="0"/>
                <a:solidFill>
                  <a:prstClr val="black"/>
                </a:solidFill>
                <a:effectLst>
                  <a:outerShdw blurRad="38100" dist="19050" dir="2700000" algn="tl" rotWithShape="0">
                    <a:prstClr val="black">
                      <a:alpha val="40000"/>
                    </a:prstClr>
                  </a:outerShdw>
                </a:effectLst>
                <a:latin typeface="Calibri" panose="020F0502020204030204"/>
              </a:rPr>
              <a:t>28,2527 (2003)</a:t>
            </a:r>
          </a:p>
        </p:txBody>
      </p:sp>
      <p:sp>
        <p:nvSpPr>
          <p:cNvPr id="8" name="Rectangle 7">
            <a:extLst>
              <a:ext uri="{FF2B5EF4-FFF2-40B4-BE49-F238E27FC236}">
                <a16:creationId xmlns:a16="http://schemas.microsoft.com/office/drawing/2014/main" id="{8C68DFB7-6535-4F82-B619-E075BDB41B08}"/>
              </a:ext>
            </a:extLst>
          </p:cNvPr>
          <p:cNvSpPr/>
          <p:nvPr/>
        </p:nvSpPr>
        <p:spPr>
          <a:xfrm>
            <a:off x="3385807" y="4842883"/>
            <a:ext cx="1122423" cy="300082"/>
          </a:xfrm>
          <a:prstGeom prst="rect">
            <a:avLst/>
          </a:prstGeom>
        </p:spPr>
        <p:txBody>
          <a:bodyPr wrap="none">
            <a:spAutoFit/>
          </a:bodyPr>
          <a:lstStyle/>
          <a:p>
            <a:pPr defTabSz="685800"/>
            <a:r>
              <a:rPr lang="en-US" sz="1350" dirty="0" err="1">
                <a:solidFill>
                  <a:srgbClr val="FF0000"/>
                </a:solidFill>
                <a:latin typeface="NewCenturySchlbk-Italic-A"/>
              </a:rPr>
              <a:t>r</a:t>
            </a:r>
            <a:r>
              <a:rPr lang="en-US" sz="600" dirty="0" err="1">
                <a:solidFill>
                  <a:srgbClr val="FF0000"/>
                </a:solidFill>
                <a:latin typeface="NewCenturySchlbk-Roman-A"/>
              </a:rPr>
              <a:t>eff</a:t>
            </a:r>
            <a:r>
              <a:rPr lang="en-US" sz="600" dirty="0">
                <a:solidFill>
                  <a:srgbClr val="FF0000"/>
                </a:solidFill>
                <a:latin typeface="NewCenturySchlbk-Roman-A"/>
              </a:rPr>
              <a:t> </a:t>
            </a:r>
            <a:r>
              <a:rPr lang="en-US" sz="1350" dirty="0">
                <a:solidFill>
                  <a:srgbClr val="FF0000"/>
                </a:solidFill>
                <a:latin typeface="MathematicalPi-Five"/>
              </a:rPr>
              <a:t> = </a:t>
            </a:r>
            <a:r>
              <a:rPr lang="en-US" sz="1350" dirty="0">
                <a:solidFill>
                  <a:srgbClr val="FF0000"/>
                </a:solidFill>
                <a:latin typeface="NewCenturySchlbk-Roman-A"/>
              </a:rPr>
              <a:t>22 </a:t>
            </a:r>
            <a:r>
              <a:rPr lang="en-US" sz="1350" dirty="0">
                <a:solidFill>
                  <a:srgbClr val="FF0000"/>
                </a:solidFill>
                <a:latin typeface="NewCenturySchlbk-Roman"/>
              </a:rPr>
              <a:t>pm/V</a:t>
            </a:r>
            <a:endParaRPr lang="en-US" sz="1350" dirty="0">
              <a:solidFill>
                <a:srgbClr val="FF0000"/>
              </a:solidFill>
              <a:latin typeface="Calibri" panose="020F0502020204030204"/>
            </a:endParaRPr>
          </a:p>
        </p:txBody>
      </p:sp>
      <p:cxnSp>
        <p:nvCxnSpPr>
          <p:cNvPr id="9" name="Straight Connector 8">
            <a:extLst>
              <a:ext uri="{FF2B5EF4-FFF2-40B4-BE49-F238E27FC236}">
                <a16:creationId xmlns:a16="http://schemas.microsoft.com/office/drawing/2014/main" id="{06482069-AA2C-4189-8086-8B198FCEAD09}"/>
              </a:ext>
            </a:extLst>
          </p:cNvPr>
          <p:cNvCxnSpPr>
            <a:cxnSpLocks/>
          </p:cNvCxnSpPr>
          <p:nvPr/>
        </p:nvCxnSpPr>
        <p:spPr>
          <a:xfrm>
            <a:off x="4658302" y="177800"/>
            <a:ext cx="0" cy="4971497"/>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1E3F898-BB6D-42DF-9A4B-BFF54E173D22}"/>
              </a:ext>
            </a:extLst>
          </p:cNvPr>
          <p:cNvPicPr>
            <a:picLocks noChangeAspect="1"/>
          </p:cNvPicPr>
          <p:nvPr/>
        </p:nvPicPr>
        <p:blipFill rotWithShape="1">
          <a:blip r:embed="rId2"/>
          <a:srcRect r="64853"/>
          <a:stretch/>
        </p:blipFill>
        <p:spPr>
          <a:xfrm>
            <a:off x="424017" y="2328138"/>
            <a:ext cx="1272974" cy="1307306"/>
          </a:xfrm>
          <a:prstGeom prst="rect">
            <a:avLst/>
          </a:prstGeom>
        </p:spPr>
      </p:pic>
      <p:pic>
        <p:nvPicPr>
          <p:cNvPr id="11" name="Picture 10">
            <a:extLst>
              <a:ext uri="{FF2B5EF4-FFF2-40B4-BE49-F238E27FC236}">
                <a16:creationId xmlns:a16="http://schemas.microsoft.com/office/drawing/2014/main" id="{C9D91F3D-E73B-40F7-AD1F-225FE8BC3562}"/>
              </a:ext>
            </a:extLst>
          </p:cNvPr>
          <p:cNvPicPr>
            <a:picLocks noChangeAspect="1"/>
          </p:cNvPicPr>
          <p:nvPr/>
        </p:nvPicPr>
        <p:blipFill>
          <a:blip r:embed="rId3"/>
          <a:stretch>
            <a:fillRect/>
          </a:stretch>
        </p:blipFill>
        <p:spPr>
          <a:xfrm>
            <a:off x="1859090" y="2200767"/>
            <a:ext cx="2435888" cy="1790231"/>
          </a:xfrm>
          <a:prstGeom prst="rect">
            <a:avLst/>
          </a:prstGeom>
        </p:spPr>
      </p:pic>
      <p:sp>
        <p:nvSpPr>
          <p:cNvPr id="12" name="Rectangle 11">
            <a:extLst>
              <a:ext uri="{FF2B5EF4-FFF2-40B4-BE49-F238E27FC236}">
                <a16:creationId xmlns:a16="http://schemas.microsoft.com/office/drawing/2014/main" id="{09E42D82-5A38-4F4E-879A-36D703FC6DED}"/>
              </a:ext>
            </a:extLst>
          </p:cNvPr>
          <p:cNvSpPr/>
          <p:nvPr/>
        </p:nvSpPr>
        <p:spPr>
          <a:xfrm>
            <a:off x="105655" y="4095145"/>
            <a:ext cx="2014078" cy="300082"/>
          </a:xfrm>
          <a:prstGeom prst="rect">
            <a:avLst/>
          </a:prstGeom>
        </p:spPr>
        <p:txBody>
          <a:bodyPr wrap="none">
            <a:spAutoFit/>
          </a:bodyPr>
          <a:lstStyle/>
          <a:p>
            <a:pPr defTabSz="685800"/>
            <a:r>
              <a:rPr lang="en-US" sz="1350" dirty="0">
                <a:solidFill>
                  <a:srgbClr val="FF0000"/>
                </a:solidFill>
                <a:latin typeface="CMTI10"/>
              </a:rPr>
              <a:t>r</a:t>
            </a:r>
            <a:r>
              <a:rPr lang="en-US" sz="600" dirty="0">
                <a:solidFill>
                  <a:srgbClr val="FF0000"/>
                </a:solidFill>
                <a:latin typeface="CMR7"/>
              </a:rPr>
              <a:t>13 </a:t>
            </a:r>
            <a:r>
              <a:rPr lang="en-US" sz="1350" dirty="0">
                <a:solidFill>
                  <a:srgbClr val="FF0000"/>
                </a:solidFill>
                <a:latin typeface="CMR10"/>
              </a:rPr>
              <a:t>= 18 pm/V, </a:t>
            </a:r>
            <a:r>
              <a:rPr lang="en-US" sz="1350" dirty="0">
                <a:solidFill>
                  <a:srgbClr val="FF0000"/>
                </a:solidFill>
                <a:latin typeface="CMTI10"/>
              </a:rPr>
              <a:t>r</a:t>
            </a:r>
            <a:r>
              <a:rPr lang="en-US" sz="600" dirty="0">
                <a:solidFill>
                  <a:srgbClr val="FF0000"/>
                </a:solidFill>
                <a:latin typeface="CMR7"/>
              </a:rPr>
              <a:t>33</a:t>
            </a:r>
            <a:r>
              <a:rPr lang="en-US" sz="1350" dirty="0">
                <a:solidFill>
                  <a:srgbClr val="FF0000"/>
                </a:solidFill>
                <a:latin typeface="CMR10"/>
              </a:rPr>
              <a:t>= 23 pm/V</a:t>
            </a:r>
            <a:endParaRPr lang="en-US" sz="1350" dirty="0">
              <a:solidFill>
                <a:srgbClr val="FF0000"/>
              </a:solidFill>
              <a:latin typeface="Calibri" panose="020F0502020204030204"/>
            </a:endParaRPr>
          </a:p>
        </p:txBody>
      </p:sp>
      <p:pic>
        <p:nvPicPr>
          <p:cNvPr id="13" name="Picture 12">
            <a:extLst>
              <a:ext uri="{FF2B5EF4-FFF2-40B4-BE49-F238E27FC236}">
                <a16:creationId xmlns:a16="http://schemas.microsoft.com/office/drawing/2014/main" id="{9A1F0907-9F7C-4386-9841-CB0CF5CD782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23485" y="679546"/>
            <a:ext cx="2525430" cy="1315727"/>
          </a:xfrm>
          <a:prstGeom prst="rect">
            <a:avLst/>
          </a:prstGeom>
          <a:noFill/>
        </p:spPr>
      </p:pic>
      <p:pic>
        <p:nvPicPr>
          <p:cNvPr id="15" name="Picture 14">
            <a:extLst>
              <a:ext uri="{FF2B5EF4-FFF2-40B4-BE49-F238E27FC236}">
                <a16:creationId xmlns:a16="http://schemas.microsoft.com/office/drawing/2014/main" id="{25C611B2-FA08-48BA-B955-37785D58FD92}"/>
              </a:ext>
            </a:extLst>
          </p:cNvPr>
          <p:cNvPicPr>
            <a:picLocks noChangeAspect="1"/>
          </p:cNvPicPr>
          <p:nvPr/>
        </p:nvPicPr>
        <p:blipFill>
          <a:blip r:embed="rId5"/>
          <a:stretch>
            <a:fillRect/>
          </a:stretch>
        </p:blipFill>
        <p:spPr>
          <a:xfrm>
            <a:off x="2618447" y="848267"/>
            <a:ext cx="1563680" cy="1256215"/>
          </a:xfrm>
          <a:prstGeom prst="rect">
            <a:avLst/>
          </a:prstGeom>
        </p:spPr>
      </p:pic>
      <p:sp>
        <p:nvSpPr>
          <p:cNvPr id="16" name="Rectangle 15">
            <a:extLst>
              <a:ext uri="{FF2B5EF4-FFF2-40B4-BE49-F238E27FC236}">
                <a16:creationId xmlns:a16="http://schemas.microsoft.com/office/drawing/2014/main" id="{9C61CE83-C720-4E7C-9E5A-CCD6F4FDA51B}"/>
              </a:ext>
            </a:extLst>
          </p:cNvPr>
          <p:cNvSpPr/>
          <p:nvPr/>
        </p:nvSpPr>
        <p:spPr>
          <a:xfrm>
            <a:off x="101612" y="4318592"/>
            <a:ext cx="4366257" cy="414344"/>
          </a:xfrm>
          <a:prstGeom prst="rect">
            <a:avLst/>
          </a:prstGeom>
        </p:spPr>
        <p:txBody>
          <a:bodyPr wrap="square">
            <a:spAutoFit/>
          </a:bodyPr>
          <a:lstStyle/>
          <a:p>
            <a:pPr defTabSz="685800">
              <a:lnSpc>
                <a:spcPct val="107000"/>
              </a:lnSpc>
              <a:spcAft>
                <a:spcPts val="600"/>
              </a:spcAft>
            </a:pPr>
            <a:r>
              <a:rPr lang="en-US" sz="1000" dirty="0">
                <a:solidFill>
                  <a:prstClr val="black"/>
                </a:solidFill>
                <a:effectLst>
                  <a:outerShdw blurRad="38100" dist="38100" dir="2700000" algn="tl">
                    <a:srgbClr val="000000">
                      <a:alpha val="43137"/>
                    </a:srgbClr>
                  </a:outerShdw>
                </a:effectLst>
                <a:latin typeface="Calibri "/>
                <a:ea typeface="等线" panose="02010600030101010101" pitchFamily="2" charset="-122"/>
                <a:cs typeface="Arial" panose="020B0604020202020204" pitchFamily="34" charset="0"/>
              </a:rPr>
              <a:t>Leroy, F. </a:t>
            </a:r>
            <a:r>
              <a:rPr lang="en-US" sz="1000" i="1" dirty="0">
                <a:solidFill>
                  <a:prstClr val="black"/>
                </a:solidFill>
                <a:effectLst>
                  <a:outerShdw blurRad="38100" dist="38100" dir="2700000" algn="tl">
                    <a:srgbClr val="000000">
                      <a:alpha val="43137"/>
                    </a:srgbClr>
                  </a:outerShdw>
                </a:effectLst>
                <a:latin typeface="Calibri "/>
                <a:ea typeface="等线" panose="02010600030101010101" pitchFamily="2" charset="-122"/>
                <a:cs typeface="Arial" panose="020B0604020202020204" pitchFamily="34" charset="0"/>
              </a:rPr>
              <a:t>et al. Guided-wave electro-optic characterization of BaTiO</a:t>
            </a:r>
            <a:r>
              <a:rPr lang="en-US" sz="1000" i="1" baseline="-25000" dirty="0">
                <a:solidFill>
                  <a:prstClr val="black"/>
                </a:solidFill>
                <a:effectLst>
                  <a:outerShdw blurRad="38100" dist="38100" dir="2700000" algn="tl">
                    <a:srgbClr val="000000">
                      <a:alpha val="43137"/>
                    </a:srgbClr>
                  </a:outerShdw>
                </a:effectLst>
                <a:latin typeface="Calibri "/>
                <a:ea typeface="等线" panose="02010600030101010101" pitchFamily="2" charset="-122"/>
                <a:cs typeface="Arial" panose="020B0604020202020204" pitchFamily="34" charset="0"/>
              </a:rPr>
              <a:t>3</a:t>
            </a:r>
            <a:r>
              <a:rPr lang="en-US" sz="1000" i="1" dirty="0">
                <a:solidFill>
                  <a:prstClr val="black"/>
                </a:solidFill>
                <a:effectLst>
                  <a:outerShdw blurRad="38100" dist="38100" dir="2700000" algn="tl">
                    <a:srgbClr val="000000">
                      <a:alpha val="43137"/>
                    </a:srgbClr>
                  </a:outerShdw>
                </a:effectLst>
                <a:latin typeface="Calibri "/>
                <a:ea typeface="等线" panose="02010600030101010101" pitchFamily="2" charset="-122"/>
                <a:cs typeface="Arial" panose="020B0604020202020204" pitchFamily="34" charset="0"/>
              </a:rPr>
              <a:t> thin </a:t>
            </a:r>
            <a:r>
              <a:rPr lang="en-US" sz="1000" i="1" dirty="0" err="1">
                <a:solidFill>
                  <a:prstClr val="black"/>
                </a:solidFill>
                <a:effectLst>
                  <a:outerShdw blurRad="38100" dist="38100" dir="2700000" algn="tl">
                    <a:srgbClr val="000000">
                      <a:alpha val="43137"/>
                    </a:srgbClr>
                  </a:outerShdw>
                </a:effectLst>
                <a:latin typeface="Calibri "/>
                <a:ea typeface="等线" panose="02010600030101010101" pitchFamily="2" charset="-122"/>
                <a:cs typeface="Arial" panose="020B0604020202020204" pitchFamily="34" charset="0"/>
              </a:rPr>
              <a:t>lms</a:t>
            </a:r>
            <a:r>
              <a:rPr lang="en-US" sz="1000" i="1" dirty="0">
                <a:solidFill>
                  <a:prstClr val="black"/>
                </a:solidFill>
                <a:effectLst>
                  <a:outerShdw blurRad="38100" dist="38100" dir="2700000" algn="tl">
                    <a:srgbClr val="000000">
                      <a:alpha val="43137"/>
                    </a:srgbClr>
                  </a:outerShdw>
                </a:effectLst>
                <a:latin typeface="Calibri "/>
                <a:ea typeface="等线" panose="02010600030101010101" pitchFamily="2" charset="-122"/>
                <a:cs typeface="Arial" panose="020B0604020202020204" pitchFamily="34" charset="0"/>
              </a:rPr>
              <a:t> using prism coupling technique</a:t>
            </a:r>
            <a:r>
              <a:rPr lang="en-US" sz="1000" dirty="0">
                <a:solidFill>
                  <a:prstClr val="black"/>
                </a:solidFill>
                <a:effectLst>
                  <a:outerShdw blurRad="38100" dist="38100" dir="2700000" algn="tl">
                    <a:srgbClr val="000000">
                      <a:alpha val="43137"/>
                    </a:srgbClr>
                  </a:outerShdw>
                </a:effectLst>
                <a:latin typeface="Calibri "/>
                <a:ea typeface="等线" panose="02010600030101010101" pitchFamily="2" charset="-122"/>
                <a:cs typeface="Arial" panose="020B0604020202020204" pitchFamily="34" charset="0"/>
              </a:rPr>
              <a:t> </a:t>
            </a:r>
            <a:r>
              <a:rPr lang="en-US" sz="1000" i="1" dirty="0">
                <a:solidFill>
                  <a:prstClr val="black"/>
                </a:solidFill>
                <a:effectLst>
                  <a:outerShdw blurRad="38100" dist="38100" dir="2700000" algn="tl">
                    <a:srgbClr val="000000">
                      <a:alpha val="43137"/>
                    </a:srgbClr>
                  </a:outerShdw>
                </a:effectLst>
                <a:latin typeface="Calibri "/>
                <a:ea typeface="等线" panose="02010600030101010101" pitchFamily="2" charset="-122"/>
                <a:cs typeface="Arial" panose="020B0604020202020204" pitchFamily="34" charset="0"/>
              </a:rPr>
              <a:t>Opt. Lett.</a:t>
            </a:r>
            <a:r>
              <a:rPr lang="en-US" sz="1000" dirty="0">
                <a:solidFill>
                  <a:prstClr val="black"/>
                </a:solidFill>
                <a:effectLst>
                  <a:outerShdw blurRad="38100" dist="38100" dir="2700000" algn="tl">
                    <a:srgbClr val="000000">
                      <a:alpha val="43137"/>
                    </a:srgbClr>
                  </a:outerShdw>
                </a:effectLst>
                <a:latin typeface="Calibri "/>
                <a:ea typeface="等线" panose="02010600030101010101" pitchFamily="2" charset="-122"/>
                <a:cs typeface="Arial" panose="020B0604020202020204" pitchFamily="34" charset="0"/>
              </a:rPr>
              <a:t> 38, 1037–1039 (2013).</a:t>
            </a:r>
            <a:endParaRPr lang="en-US" sz="900" dirty="0">
              <a:solidFill>
                <a:prstClr val="black"/>
              </a:solidFill>
              <a:effectLst>
                <a:outerShdw blurRad="38100" dist="38100" dir="2700000" algn="tl">
                  <a:srgbClr val="000000">
                    <a:alpha val="43137"/>
                  </a:srgbClr>
                </a:outerShdw>
              </a:effectLst>
              <a:latin typeface="Calibri "/>
              <a:ea typeface="等线" panose="02010600030101010101" pitchFamily="2" charset="-122"/>
              <a:cs typeface="Arial" panose="020B0604020202020204" pitchFamily="34" charset="0"/>
            </a:endParaRPr>
          </a:p>
        </p:txBody>
      </p:sp>
      <p:sp>
        <p:nvSpPr>
          <p:cNvPr id="18" name="Rectangle 17">
            <a:extLst>
              <a:ext uri="{FF2B5EF4-FFF2-40B4-BE49-F238E27FC236}">
                <a16:creationId xmlns:a16="http://schemas.microsoft.com/office/drawing/2014/main" id="{ACF0A2DD-BC6D-4686-ADFE-ED61ED63B31C}"/>
              </a:ext>
            </a:extLst>
          </p:cNvPr>
          <p:cNvSpPr/>
          <p:nvPr/>
        </p:nvSpPr>
        <p:spPr>
          <a:xfrm>
            <a:off x="49491" y="79765"/>
            <a:ext cx="4418378" cy="715581"/>
          </a:xfrm>
          <a:prstGeom prst="rect">
            <a:avLst/>
          </a:prstGeom>
          <a:noFill/>
        </p:spPr>
        <p:txBody>
          <a:bodyPr wrap="square" lIns="68580" tIns="34290" rIns="68580" bIns="34290">
            <a:spAutoFit/>
          </a:bodyPr>
          <a:lstStyle/>
          <a:p>
            <a:pPr defTabSz="685800"/>
            <a:r>
              <a:rPr lang="en-US" sz="2100" u="sng" dirty="0">
                <a:ln w="0"/>
                <a:solidFill>
                  <a:prstClr val="black"/>
                </a:solidFill>
                <a:effectLst>
                  <a:outerShdw blurRad="38100" dist="19050" dir="2700000" algn="tl" rotWithShape="0">
                    <a:prstClr val="black">
                      <a:alpha val="40000"/>
                    </a:prstClr>
                  </a:outerShdw>
                </a:effectLst>
                <a:latin typeface="Calibri" panose="020F0502020204030204"/>
              </a:rPr>
              <a:t>Encouraging Early Results in Literature: </a:t>
            </a:r>
            <a:br>
              <a:rPr lang="en-US" sz="2100" u="sng" dirty="0">
                <a:ln w="0"/>
                <a:solidFill>
                  <a:prstClr val="black"/>
                </a:solidFill>
                <a:effectLst>
                  <a:outerShdw blurRad="38100" dist="19050" dir="2700000" algn="tl" rotWithShape="0">
                    <a:prstClr val="black">
                      <a:alpha val="40000"/>
                    </a:prstClr>
                  </a:outerShdw>
                </a:effectLst>
                <a:latin typeface="Calibri" panose="020F0502020204030204"/>
              </a:rPr>
            </a:br>
            <a:r>
              <a:rPr lang="en-US" sz="2100" u="sng" dirty="0">
                <a:ln w="0"/>
                <a:solidFill>
                  <a:prstClr val="black"/>
                </a:solidFill>
                <a:effectLst>
                  <a:outerShdw blurRad="38100" dist="19050" dir="2700000" algn="tl" rotWithShape="0">
                    <a:prstClr val="black">
                      <a:alpha val="40000"/>
                    </a:prstClr>
                  </a:outerShdw>
                </a:effectLst>
                <a:latin typeface="Calibri" panose="020F0502020204030204"/>
              </a:rPr>
              <a:t>Polycrystals of Barium Titanate (BTO)</a:t>
            </a:r>
          </a:p>
        </p:txBody>
      </p:sp>
      <p:pic>
        <p:nvPicPr>
          <p:cNvPr id="19" name="Picture 2" descr="http://sesame.comp.nus.edu.sg/sites/all/themes/sesame1/images/nus_logo_full_colour.jpeg">
            <a:extLst>
              <a:ext uri="{FF2B5EF4-FFF2-40B4-BE49-F238E27FC236}">
                <a16:creationId xmlns:a16="http://schemas.microsoft.com/office/drawing/2014/main" id="{26AEA3CC-DBAC-4A71-A258-2A1E4D82F68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001001" y="1"/>
            <a:ext cx="1159160" cy="702741"/>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8E03BD8C-AA01-412C-8187-05EE9308A1AD}"/>
              </a:ext>
            </a:extLst>
          </p:cNvPr>
          <p:cNvCxnSpPr>
            <a:cxnSpLocks/>
          </p:cNvCxnSpPr>
          <p:nvPr/>
        </p:nvCxnSpPr>
        <p:spPr>
          <a:xfrm>
            <a:off x="123485" y="4760438"/>
            <a:ext cx="463853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6CA13073-47A4-4E08-B6E6-16362469EBE5}"/>
              </a:ext>
            </a:extLst>
          </p:cNvPr>
          <p:cNvPicPr>
            <a:picLocks noChangeAspect="1"/>
          </p:cNvPicPr>
          <p:nvPr/>
        </p:nvPicPr>
        <p:blipFill>
          <a:blip r:embed="rId7"/>
          <a:stretch>
            <a:fillRect/>
          </a:stretch>
        </p:blipFill>
        <p:spPr>
          <a:xfrm>
            <a:off x="4797745" y="1099457"/>
            <a:ext cx="4346255" cy="1596838"/>
          </a:xfrm>
          <a:prstGeom prst="rect">
            <a:avLst/>
          </a:prstGeom>
        </p:spPr>
      </p:pic>
      <p:sp>
        <p:nvSpPr>
          <p:cNvPr id="22" name="Rectangle 21">
            <a:extLst>
              <a:ext uri="{FF2B5EF4-FFF2-40B4-BE49-F238E27FC236}">
                <a16:creationId xmlns:a16="http://schemas.microsoft.com/office/drawing/2014/main" id="{1EC422E4-3BAE-4602-9610-4FC0CCC6CB7E}"/>
              </a:ext>
            </a:extLst>
          </p:cNvPr>
          <p:cNvSpPr/>
          <p:nvPr/>
        </p:nvSpPr>
        <p:spPr>
          <a:xfrm>
            <a:off x="5200176" y="799540"/>
            <a:ext cx="2123975" cy="276999"/>
          </a:xfrm>
          <a:prstGeom prst="rect">
            <a:avLst/>
          </a:prstGeom>
          <a:noFill/>
        </p:spPr>
        <p:txBody>
          <a:bodyPr wrap="square" lIns="68580" tIns="34290" rIns="68580" bIns="34290">
            <a:spAutoFit/>
          </a:bodyPr>
          <a:lstStyle/>
          <a:p>
            <a:pPr algn="just" defTabSz="685800"/>
            <a:r>
              <a:rPr lang="en-US" sz="1350" b="1" dirty="0">
                <a:ln w="0"/>
                <a:solidFill>
                  <a:prstClr val="black"/>
                </a:solidFill>
                <a:effectLst>
                  <a:outerShdw blurRad="38100" dist="19050" dir="2700000" algn="tl" rotWithShape="0">
                    <a:prstClr val="black">
                      <a:alpha val="40000"/>
                    </a:prstClr>
                  </a:outerShdw>
                </a:effectLst>
                <a:latin typeface="Calibri" panose="020F0502020204030204"/>
              </a:rPr>
              <a:t>Bulk BTO</a:t>
            </a:r>
          </a:p>
        </p:txBody>
      </p:sp>
      <p:sp>
        <p:nvSpPr>
          <p:cNvPr id="23" name="Rectangle 8">
            <a:extLst>
              <a:ext uri="{FF2B5EF4-FFF2-40B4-BE49-F238E27FC236}">
                <a16:creationId xmlns:a16="http://schemas.microsoft.com/office/drawing/2014/main" id="{EF508449-3F09-4ADF-A021-930BEEA9D3D5}"/>
              </a:ext>
            </a:extLst>
          </p:cNvPr>
          <p:cNvSpPr/>
          <p:nvPr/>
        </p:nvSpPr>
        <p:spPr>
          <a:xfrm>
            <a:off x="5461946" y="3072865"/>
            <a:ext cx="2922264" cy="1731243"/>
          </a:xfrm>
          <a:prstGeom prst="rect">
            <a:avLst/>
          </a:prstGeom>
          <a:noFill/>
        </p:spPr>
        <p:txBody>
          <a:bodyPr wrap="square" lIns="68580" tIns="34290" rIns="68580" bIns="34290">
            <a:spAutoFit/>
          </a:bodyPr>
          <a:lstStyle/>
          <a:p>
            <a:pPr marL="214313" indent="-214313" algn="just" defTabSz="685800">
              <a:buFont typeface="Arial" panose="020B0604020202020204" pitchFamily="34" charset="0"/>
              <a:buChar char="•"/>
            </a:pPr>
            <a:r>
              <a:rPr lang="en-US" sz="1350" dirty="0">
                <a:ln w="0"/>
                <a:solidFill>
                  <a:prstClr val="black"/>
                </a:solidFill>
                <a:effectLst>
                  <a:outerShdw blurRad="38100" dist="19050" dir="2700000" algn="tl" rotWithShape="0">
                    <a:prstClr val="black">
                      <a:alpha val="40000"/>
                    </a:prstClr>
                  </a:outerShdw>
                </a:effectLst>
                <a:latin typeface="Calibri" panose="020F0502020204030204"/>
              </a:rPr>
              <a:t>Structural phase transition at 120°C can crack the crystal in fabrication processes such as etching or baking</a:t>
            </a:r>
          </a:p>
          <a:p>
            <a:pPr marL="214313" indent="-214313" algn="just" defTabSz="685800">
              <a:buFont typeface="Arial" panose="020B0604020202020204" pitchFamily="34" charset="0"/>
              <a:buChar char="•"/>
            </a:pPr>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a:p>
            <a:pPr marL="214313" indent="-214313" defTabSz="685800">
              <a:buFont typeface="Arial" panose="020B0604020202020204" pitchFamily="34" charset="0"/>
              <a:buChar char="•"/>
            </a:pPr>
            <a:r>
              <a:rPr lang="en-US" sz="1350" dirty="0">
                <a:ln w="0"/>
                <a:solidFill>
                  <a:prstClr val="black"/>
                </a:solidFill>
                <a:effectLst>
                  <a:outerShdw blurRad="38100" dist="19050" dir="2700000" algn="tl" rotWithShape="0">
                    <a:prstClr val="black">
                      <a:alpha val="40000"/>
                    </a:prstClr>
                  </a:outerShdw>
                </a:effectLst>
                <a:latin typeface="Calibri" panose="020F0502020204030204"/>
              </a:rPr>
              <a:t>The ion diffusion method which is used in lithium niobate modulator fabrication may not be possible for BTO</a:t>
            </a:r>
          </a:p>
        </p:txBody>
      </p:sp>
      <p:sp>
        <p:nvSpPr>
          <p:cNvPr id="25" name="Rectangle 24">
            <a:extLst>
              <a:ext uri="{FF2B5EF4-FFF2-40B4-BE49-F238E27FC236}">
                <a16:creationId xmlns:a16="http://schemas.microsoft.com/office/drawing/2014/main" id="{EE21226A-432D-40C3-B3CF-189A2522AF42}"/>
              </a:ext>
            </a:extLst>
          </p:cNvPr>
          <p:cNvSpPr/>
          <p:nvPr/>
        </p:nvSpPr>
        <p:spPr>
          <a:xfrm>
            <a:off x="4780092" y="61041"/>
            <a:ext cx="4418378" cy="392415"/>
          </a:xfrm>
          <a:prstGeom prst="rect">
            <a:avLst/>
          </a:prstGeom>
          <a:noFill/>
        </p:spPr>
        <p:txBody>
          <a:bodyPr wrap="square" lIns="68580" tIns="34290" rIns="68580" bIns="34290">
            <a:spAutoFit/>
          </a:bodyPr>
          <a:lstStyle/>
          <a:p>
            <a:pPr defTabSz="685800"/>
            <a:r>
              <a:rPr lang="en-US" sz="2100" u="sng" dirty="0">
                <a:ln w="0"/>
                <a:solidFill>
                  <a:prstClr val="black"/>
                </a:solidFill>
                <a:effectLst>
                  <a:outerShdw blurRad="38100" dist="19050" dir="2700000" algn="tl" rotWithShape="0">
                    <a:prstClr val="black">
                      <a:alpha val="40000"/>
                    </a:prstClr>
                  </a:outerShdw>
                </a:effectLst>
                <a:latin typeface="Calibri" panose="020F0502020204030204"/>
              </a:rPr>
              <a:t>Key Challenge:</a:t>
            </a:r>
          </a:p>
        </p:txBody>
      </p:sp>
    </p:spTree>
    <p:extLst>
      <p:ext uri="{BB962C8B-B14F-4D97-AF65-F5344CB8AC3E}">
        <p14:creationId xmlns:p14="http://schemas.microsoft.com/office/powerpoint/2010/main" val="953293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http://sesame.comp.nus.edu.sg/sites/all/themes/sesame1/images/nus_logo_full_colour.jpeg">
            <a:extLst>
              <a:ext uri="{FF2B5EF4-FFF2-40B4-BE49-F238E27FC236}">
                <a16:creationId xmlns:a16="http://schemas.microsoft.com/office/drawing/2014/main" id="{591340D9-3C7A-4DAB-B267-3A6885ADC88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84840" y="1"/>
            <a:ext cx="1159160" cy="702741"/>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74DE78CA-7CAD-4BFB-9196-879DF9AB430D}"/>
              </a:ext>
            </a:extLst>
          </p:cNvPr>
          <p:cNvGrpSpPr/>
          <p:nvPr/>
        </p:nvGrpSpPr>
        <p:grpSpPr>
          <a:xfrm>
            <a:off x="63777" y="1389638"/>
            <a:ext cx="3953275" cy="3131486"/>
            <a:chOff x="300206" y="2389654"/>
            <a:chExt cx="5271034" cy="4175314"/>
          </a:xfrm>
        </p:grpSpPr>
        <p:pic>
          <p:nvPicPr>
            <p:cNvPr id="14" name="Picture 13">
              <a:extLst>
                <a:ext uri="{FF2B5EF4-FFF2-40B4-BE49-F238E27FC236}">
                  <a16:creationId xmlns:a16="http://schemas.microsoft.com/office/drawing/2014/main" id="{57AE17DB-6790-464F-A237-71AE9228500D}"/>
                </a:ext>
              </a:extLst>
            </p:cNvPr>
            <p:cNvPicPr>
              <a:picLocks noChangeAspect="1"/>
            </p:cNvPicPr>
            <p:nvPr/>
          </p:nvPicPr>
          <p:blipFill>
            <a:blip r:embed="rId4"/>
            <a:stretch>
              <a:fillRect/>
            </a:stretch>
          </p:blipFill>
          <p:spPr>
            <a:xfrm>
              <a:off x="2884765" y="2389654"/>
              <a:ext cx="2686475" cy="1953800"/>
            </a:xfrm>
            <a:prstGeom prst="rect">
              <a:avLst/>
            </a:prstGeom>
          </p:spPr>
        </p:pic>
        <p:pic>
          <p:nvPicPr>
            <p:cNvPr id="41" name="Picture 40">
              <a:extLst>
                <a:ext uri="{FF2B5EF4-FFF2-40B4-BE49-F238E27FC236}">
                  <a16:creationId xmlns:a16="http://schemas.microsoft.com/office/drawing/2014/main" id="{428B7935-6CDC-44CC-874A-6D8995E6396A}"/>
                </a:ext>
              </a:extLst>
            </p:cNvPr>
            <p:cNvPicPr>
              <a:picLocks noChangeAspect="1"/>
            </p:cNvPicPr>
            <p:nvPr/>
          </p:nvPicPr>
          <p:blipFill>
            <a:blip r:embed="rId5"/>
            <a:stretch>
              <a:fillRect/>
            </a:stretch>
          </p:blipFill>
          <p:spPr>
            <a:xfrm>
              <a:off x="2981036" y="4343454"/>
              <a:ext cx="2514978" cy="1670396"/>
            </a:xfrm>
            <a:prstGeom prst="rect">
              <a:avLst/>
            </a:prstGeom>
          </p:spPr>
        </p:pic>
        <p:sp>
          <p:nvSpPr>
            <p:cNvPr id="42" name="Rectangle 41">
              <a:extLst>
                <a:ext uri="{FF2B5EF4-FFF2-40B4-BE49-F238E27FC236}">
                  <a16:creationId xmlns:a16="http://schemas.microsoft.com/office/drawing/2014/main" id="{48CF594A-6508-4F55-9FBF-31A260C181C4}"/>
                </a:ext>
              </a:extLst>
            </p:cNvPr>
            <p:cNvSpPr/>
            <p:nvPr/>
          </p:nvSpPr>
          <p:spPr>
            <a:xfrm>
              <a:off x="3874954" y="4715823"/>
              <a:ext cx="1429386" cy="307776"/>
            </a:xfrm>
            <a:prstGeom prst="rect">
              <a:avLst/>
            </a:prstGeom>
          </p:spPr>
          <p:txBody>
            <a:bodyPr wrap="square">
              <a:spAutoFit/>
            </a:bodyPr>
            <a:lstStyle/>
            <a:p>
              <a:pPr defTabSz="685800"/>
              <a:r>
                <a:rPr lang="en-US" sz="900" dirty="0">
                  <a:ln w="0"/>
                  <a:solidFill>
                    <a:srgbClr val="FF0000"/>
                  </a:solidFill>
                  <a:effectLst>
                    <a:outerShdw blurRad="38100" dist="19050" dir="2700000" algn="tl" rotWithShape="0">
                      <a:prstClr val="black">
                        <a:alpha val="40000"/>
                      </a:prstClr>
                    </a:outerShdw>
                  </a:effectLst>
                  <a:latin typeface="Calibri" panose="020F0502020204030204"/>
                </a:rPr>
                <a:t>FWHM &gt; 0.36</a:t>
              </a:r>
              <a:endParaRPr lang="en-US" sz="900" dirty="0">
                <a:solidFill>
                  <a:srgbClr val="FF0000"/>
                </a:solidFill>
                <a:latin typeface="Calibri" panose="020F0502020204030204"/>
              </a:endParaRPr>
            </a:p>
          </p:txBody>
        </p:sp>
        <p:sp>
          <p:nvSpPr>
            <p:cNvPr id="43" name="Rectangle 42">
              <a:extLst>
                <a:ext uri="{FF2B5EF4-FFF2-40B4-BE49-F238E27FC236}">
                  <a16:creationId xmlns:a16="http://schemas.microsoft.com/office/drawing/2014/main" id="{97AD8911-A35E-4701-AFD2-512A52E96DE1}"/>
                </a:ext>
              </a:extLst>
            </p:cNvPr>
            <p:cNvSpPr/>
            <p:nvPr/>
          </p:nvSpPr>
          <p:spPr>
            <a:xfrm>
              <a:off x="3367145" y="4380099"/>
              <a:ext cx="387424" cy="1348556"/>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a:solidFill>
                  <a:prstClr val="white"/>
                </a:solidFill>
                <a:latin typeface="Calibri" panose="020F0502020204030204"/>
              </a:endParaRPr>
            </a:p>
          </p:txBody>
        </p:sp>
        <p:sp>
          <p:nvSpPr>
            <p:cNvPr id="45" name="Rectangle 44">
              <a:extLst>
                <a:ext uri="{FF2B5EF4-FFF2-40B4-BE49-F238E27FC236}">
                  <a16:creationId xmlns:a16="http://schemas.microsoft.com/office/drawing/2014/main" id="{54DEFBAE-49CA-4BF0-8648-FFC26895E12E}"/>
                </a:ext>
              </a:extLst>
            </p:cNvPr>
            <p:cNvSpPr/>
            <p:nvPr/>
          </p:nvSpPr>
          <p:spPr>
            <a:xfrm>
              <a:off x="300206" y="6118521"/>
              <a:ext cx="5238338" cy="446447"/>
            </a:xfrm>
            <a:prstGeom prst="rect">
              <a:avLst/>
            </a:prstGeom>
          </p:spPr>
          <p:txBody>
            <a:bodyPr wrap="square">
              <a:spAutoFit/>
            </a:bodyPr>
            <a:lstStyle/>
            <a:p>
              <a:pPr defTabSz="685800"/>
              <a:r>
                <a:rPr lang="en-US" sz="788" dirty="0">
                  <a:ln w="0"/>
                  <a:solidFill>
                    <a:prstClr val="black"/>
                  </a:solidFill>
                  <a:effectLst>
                    <a:outerShdw blurRad="38100" dist="19050" dir="2700000" algn="tl" rotWithShape="0">
                      <a:prstClr val="black">
                        <a:alpha val="40000"/>
                      </a:prstClr>
                    </a:outerShdw>
                  </a:effectLst>
                  <a:latin typeface="Calibri "/>
                </a:rPr>
                <a:t>L. </a:t>
              </a:r>
              <a:r>
                <a:rPr lang="en-US" sz="788" dirty="0" err="1">
                  <a:ln w="0"/>
                  <a:solidFill>
                    <a:prstClr val="black"/>
                  </a:solidFill>
                  <a:effectLst>
                    <a:outerShdw blurRad="38100" dist="19050" dir="2700000" algn="tl" rotWithShape="0">
                      <a:prstClr val="black">
                        <a:alpha val="40000"/>
                      </a:prstClr>
                    </a:outerShdw>
                  </a:effectLst>
                  <a:latin typeface="Calibri "/>
                </a:rPr>
                <a:t>Beckers</a:t>
              </a:r>
              <a:r>
                <a:rPr lang="en-US" sz="788" dirty="0">
                  <a:ln w="0"/>
                  <a:solidFill>
                    <a:prstClr val="black"/>
                  </a:solidFill>
                  <a:effectLst>
                    <a:outerShdw blurRad="38100" dist="19050" dir="2700000" algn="tl" rotWithShape="0">
                      <a:prstClr val="black">
                        <a:alpha val="40000"/>
                      </a:prstClr>
                    </a:outerShdw>
                  </a:effectLst>
                  <a:latin typeface="Calibri "/>
                </a:rPr>
                <a:t> et al., ‘’Structural and optical characterization of epitaxial waveguiding BaTiO</a:t>
              </a:r>
              <a:r>
                <a:rPr lang="en-US" sz="788" baseline="-25000" dirty="0">
                  <a:ln w="0"/>
                  <a:solidFill>
                    <a:prstClr val="black"/>
                  </a:solidFill>
                  <a:effectLst>
                    <a:outerShdw blurRad="38100" dist="19050" dir="2700000" algn="tl" rotWithShape="0">
                      <a:prstClr val="black">
                        <a:alpha val="40000"/>
                      </a:prstClr>
                    </a:outerShdw>
                  </a:effectLst>
                  <a:latin typeface="Calibri "/>
                </a:rPr>
                <a:t>3</a:t>
              </a:r>
              <a:r>
                <a:rPr lang="en-US" sz="788" dirty="0">
                  <a:ln w="0"/>
                  <a:solidFill>
                    <a:prstClr val="black"/>
                  </a:solidFill>
                  <a:effectLst>
                    <a:outerShdw blurRad="38100" dist="19050" dir="2700000" algn="tl" rotWithShape="0">
                      <a:prstClr val="black">
                        <a:alpha val="40000"/>
                      </a:prstClr>
                    </a:outerShdw>
                  </a:effectLst>
                  <a:latin typeface="Calibri "/>
                </a:rPr>
                <a:t> thin films on MgO’’ Journal of Applied Physics 83, 3305 (1998)</a:t>
              </a:r>
              <a:endParaRPr lang="en-US" sz="788" dirty="0">
                <a:solidFill>
                  <a:prstClr val="black"/>
                </a:solidFill>
                <a:latin typeface="Calibri "/>
              </a:endParaRPr>
            </a:p>
          </p:txBody>
        </p:sp>
        <p:sp>
          <p:nvSpPr>
            <p:cNvPr id="47" name="Rectangle 46">
              <a:extLst>
                <a:ext uri="{FF2B5EF4-FFF2-40B4-BE49-F238E27FC236}">
                  <a16:creationId xmlns:a16="http://schemas.microsoft.com/office/drawing/2014/main" id="{E0C59444-DCC2-4EA0-8B61-E19B0C27C7D8}"/>
                </a:ext>
              </a:extLst>
            </p:cNvPr>
            <p:cNvSpPr/>
            <p:nvPr/>
          </p:nvSpPr>
          <p:spPr>
            <a:xfrm>
              <a:off x="2458576" y="5571736"/>
              <a:ext cx="1084625" cy="492443"/>
            </a:xfrm>
            <a:prstGeom prst="rect">
              <a:avLst/>
            </a:prstGeom>
          </p:spPr>
          <p:txBody>
            <a:bodyPr wrap="square">
              <a:spAutoFit/>
            </a:bodyPr>
            <a:lstStyle/>
            <a:p>
              <a:pPr defTabSz="685800"/>
              <a:r>
                <a:rPr lang="en-US" sz="900" dirty="0">
                  <a:ln w="0"/>
                  <a:solidFill>
                    <a:prstClr val="black"/>
                  </a:solidFill>
                  <a:effectLst>
                    <a:outerShdw blurRad="38100" dist="19050" dir="2700000" algn="tl" rotWithShape="0">
                      <a:prstClr val="black">
                        <a:alpha val="40000"/>
                      </a:prstClr>
                    </a:outerShdw>
                  </a:effectLst>
                  <a:latin typeface="Calibri "/>
                </a:rPr>
                <a:t>Desired region</a:t>
              </a:r>
              <a:endParaRPr lang="en-US" sz="900" dirty="0">
                <a:solidFill>
                  <a:prstClr val="black"/>
                </a:solidFill>
                <a:latin typeface="Calibri "/>
              </a:endParaRPr>
            </a:p>
          </p:txBody>
        </p:sp>
      </p:grpSp>
      <p:sp>
        <p:nvSpPr>
          <p:cNvPr id="10" name="Rectangle 9">
            <a:extLst>
              <a:ext uri="{FF2B5EF4-FFF2-40B4-BE49-F238E27FC236}">
                <a16:creationId xmlns:a16="http://schemas.microsoft.com/office/drawing/2014/main" id="{6E0C540E-8D78-4D5A-B84F-8318A8B0A896}"/>
              </a:ext>
            </a:extLst>
          </p:cNvPr>
          <p:cNvSpPr/>
          <p:nvPr/>
        </p:nvSpPr>
        <p:spPr>
          <a:xfrm>
            <a:off x="49491" y="79765"/>
            <a:ext cx="8257880" cy="392415"/>
          </a:xfrm>
          <a:prstGeom prst="rect">
            <a:avLst/>
          </a:prstGeom>
          <a:noFill/>
        </p:spPr>
        <p:txBody>
          <a:bodyPr wrap="square" lIns="68580" tIns="34290" rIns="68580" bIns="34290">
            <a:spAutoFit/>
          </a:bodyPr>
          <a:lstStyle/>
          <a:p>
            <a:pPr algn="just" defTabSz="685800"/>
            <a:r>
              <a:rPr lang="en-US" sz="2100" u="sng" dirty="0">
                <a:ln w="0"/>
                <a:solidFill>
                  <a:prstClr val="black"/>
                </a:solidFill>
                <a:effectLst>
                  <a:outerShdw blurRad="38100" dist="19050" dir="2700000" algn="tl" rotWithShape="0">
                    <a:prstClr val="black">
                      <a:alpha val="40000"/>
                    </a:prstClr>
                  </a:outerShdw>
                </a:effectLst>
                <a:latin typeface="Calibri" panose="020F0502020204030204"/>
              </a:rPr>
              <a:t>Historical Perspective: BTO on MgO</a:t>
            </a:r>
          </a:p>
        </p:txBody>
      </p:sp>
      <p:grpSp>
        <p:nvGrpSpPr>
          <p:cNvPr id="21" name="Group 20">
            <a:extLst>
              <a:ext uri="{FF2B5EF4-FFF2-40B4-BE49-F238E27FC236}">
                <a16:creationId xmlns:a16="http://schemas.microsoft.com/office/drawing/2014/main" id="{964C9498-6F4A-4F0F-AC07-873935351525}"/>
              </a:ext>
            </a:extLst>
          </p:cNvPr>
          <p:cNvGrpSpPr/>
          <p:nvPr/>
        </p:nvGrpSpPr>
        <p:grpSpPr>
          <a:xfrm>
            <a:off x="6068362" y="967442"/>
            <a:ext cx="2892967" cy="1537376"/>
            <a:chOff x="9539333" y="-995913"/>
            <a:chExt cx="3857289" cy="2049834"/>
          </a:xfrm>
        </p:grpSpPr>
        <p:pic>
          <p:nvPicPr>
            <p:cNvPr id="12" name="Picture 11">
              <a:extLst>
                <a:ext uri="{FF2B5EF4-FFF2-40B4-BE49-F238E27FC236}">
                  <a16:creationId xmlns:a16="http://schemas.microsoft.com/office/drawing/2014/main" id="{88AB8A33-FEED-4664-8B78-E53857B9876A}"/>
                </a:ext>
              </a:extLst>
            </p:cNvPr>
            <p:cNvPicPr>
              <a:picLocks noChangeAspect="1"/>
            </p:cNvPicPr>
            <p:nvPr/>
          </p:nvPicPr>
          <p:blipFill>
            <a:blip r:embed="rId6"/>
            <a:stretch>
              <a:fillRect/>
            </a:stretch>
          </p:blipFill>
          <p:spPr>
            <a:xfrm>
              <a:off x="9539333" y="-975091"/>
              <a:ext cx="1974469" cy="2029012"/>
            </a:xfrm>
            <a:prstGeom prst="rect">
              <a:avLst/>
            </a:prstGeom>
          </p:spPr>
        </p:pic>
        <p:sp>
          <p:nvSpPr>
            <p:cNvPr id="13" name="Rectangle 12">
              <a:extLst>
                <a:ext uri="{FF2B5EF4-FFF2-40B4-BE49-F238E27FC236}">
                  <a16:creationId xmlns:a16="http://schemas.microsoft.com/office/drawing/2014/main" id="{291FEBD1-35F6-497B-9574-E9A925711138}"/>
                </a:ext>
              </a:extLst>
            </p:cNvPr>
            <p:cNvSpPr/>
            <p:nvPr/>
          </p:nvSpPr>
          <p:spPr>
            <a:xfrm>
              <a:off x="9623865" y="-995913"/>
              <a:ext cx="1859715" cy="707886"/>
            </a:xfrm>
            <a:prstGeom prst="rect">
              <a:avLst/>
            </a:prstGeom>
            <a:noFill/>
          </p:spPr>
          <p:txBody>
            <a:bodyPr wrap="square" lIns="68580" tIns="34290" rIns="68580" bIns="34290">
              <a:spAutoFit/>
            </a:bodyPr>
            <a:lstStyle/>
            <a:p>
              <a:pPr algn="ctr" defTabSz="685800"/>
              <a:r>
                <a:rPr lang="en-US" sz="1500" u="sng" dirty="0">
                  <a:ln w="0"/>
                  <a:solidFill>
                    <a:prstClr val="white"/>
                  </a:solidFill>
                  <a:effectLst>
                    <a:outerShdw blurRad="38100" dist="19050" dir="2700000" algn="tl" rotWithShape="0">
                      <a:prstClr val="black">
                        <a:alpha val="40000"/>
                      </a:prstClr>
                    </a:outerShdw>
                  </a:effectLst>
                  <a:latin typeface="Calibri" panose="020F0502020204030204"/>
                </a:rPr>
                <a:t>Multi-domain </a:t>
              </a:r>
            </a:p>
            <a:p>
              <a:pPr algn="ctr" defTabSz="685800"/>
              <a:r>
                <a:rPr lang="en-US" sz="1500" u="sng" dirty="0">
                  <a:ln w="0"/>
                  <a:solidFill>
                    <a:prstClr val="white"/>
                  </a:solidFill>
                  <a:effectLst>
                    <a:outerShdw blurRad="38100" dist="19050" dir="2700000" algn="tl" rotWithShape="0">
                      <a:prstClr val="black">
                        <a:alpha val="40000"/>
                      </a:prstClr>
                    </a:outerShdw>
                  </a:effectLst>
                  <a:latin typeface="Calibri" panose="020F0502020204030204"/>
                </a:rPr>
                <a:t>BTO/MgO</a:t>
              </a:r>
            </a:p>
          </p:txBody>
        </p:sp>
        <p:sp>
          <p:nvSpPr>
            <p:cNvPr id="15" name="Rectangle 14">
              <a:extLst>
                <a:ext uri="{FF2B5EF4-FFF2-40B4-BE49-F238E27FC236}">
                  <a16:creationId xmlns:a16="http://schemas.microsoft.com/office/drawing/2014/main" id="{CAE1D3BC-3B41-4C8C-B17C-B8297F92A5A2}"/>
                </a:ext>
              </a:extLst>
            </p:cNvPr>
            <p:cNvSpPr/>
            <p:nvPr/>
          </p:nvSpPr>
          <p:spPr>
            <a:xfrm>
              <a:off x="11777779" y="-697253"/>
              <a:ext cx="1618843" cy="1631215"/>
            </a:xfrm>
            <a:prstGeom prst="rect">
              <a:avLst/>
            </a:prstGeom>
          </p:spPr>
          <p:txBody>
            <a:bodyPr wrap="square">
              <a:spAutoFit/>
            </a:bodyPr>
            <a:lstStyle/>
            <a:p>
              <a:pPr defTabSz="685800"/>
              <a:r>
                <a:rPr lang="en-US" sz="1050" dirty="0">
                  <a:ln w="0"/>
                  <a:solidFill>
                    <a:prstClr val="black"/>
                  </a:solidFill>
                  <a:effectLst>
                    <a:outerShdw blurRad="38100" dist="19050" dir="2700000" algn="tl" rotWithShape="0">
                      <a:prstClr val="black">
                        <a:alpha val="40000"/>
                      </a:prstClr>
                    </a:outerShdw>
                  </a:effectLst>
                  <a:latin typeface="Calibri" panose="020F0502020204030204"/>
                </a:rPr>
                <a:t>B. Wessels, ‘‘Ferroelectric Epitaxial Thin Films for Integrated Optics.’’ </a:t>
              </a:r>
              <a:r>
                <a:rPr lang="en-US" sz="1050" i="1" dirty="0" err="1">
                  <a:ln w="0"/>
                  <a:solidFill>
                    <a:prstClr val="black"/>
                  </a:solidFill>
                  <a:effectLst>
                    <a:outerShdw blurRad="38100" dist="19050" dir="2700000" algn="tl" rotWithShape="0">
                      <a:prstClr val="black">
                        <a:alpha val="40000"/>
                      </a:prstClr>
                    </a:outerShdw>
                  </a:effectLst>
                  <a:latin typeface="Calibri" panose="020F0502020204030204"/>
                </a:rPr>
                <a:t>Annu</a:t>
              </a:r>
              <a:r>
                <a:rPr lang="en-US" sz="1050" i="1" dirty="0">
                  <a:ln w="0"/>
                  <a:solidFill>
                    <a:prstClr val="black"/>
                  </a:solidFill>
                  <a:effectLst>
                    <a:outerShdw blurRad="38100" dist="19050" dir="2700000" algn="tl" rotWithShape="0">
                      <a:prstClr val="black">
                        <a:alpha val="40000"/>
                      </a:prstClr>
                    </a:outerShdw>
                  </a:effectLst>
                  <a:latin typeface="Calibri" panose="020F0502020204030204"/>
                </a:rPr>
                <a:t>. Rev. Mater. Res. 37, 659–79 </a:t>
              </a:r>
              <a:r>
                <a:rPr lang="en-US" sz="1050" dirty="0">
                  <a:ln w="0"/>
                  <a:solidFill>
                    <a:prstClr val="black"/>
                  </a:solidFill>
                  <a:effectLst>
                    <a:outerShdw blurRad="38100" dist="19050" dir="2700000" algn="tl" rotWithShape="0">
                      <a:prstClr val="black">
                        <a:alpha val="40000"/>
                      </a:prstClr>
                    </a:outerShdw>
                  </a:effectLst>
                  <a:latin typeface="Calibri" panose="020F0502020204030204"/>
                </a:rPr>
                <a:t>(2007)</a:t>
              </a:r>
              <a:endParaRPr lang="en-US" sz="1050" dirty="0">
                <a:solidFill>
                  <a:prstClr val="black"/>
                </a:solidFill>
                <a:latin typeface="Calibri" panose="020F0502020204030204"/>
              </a:endParaRPr>
            </a:p>
          </p:txBody>
        </p:sp>
      </p:grpSp>
      <p:grpSp>
        <p:nvGrpSpPr>
          <p:cNvPr id="40" name="Group 39">
            <a:extLst>
              <a:ext uri="{FF2B5EF4-FFF2-40B4-BE49-F238E27FC236}">
                <a16:creationId xmlns:a16="http://schemas.microsoft.com/office/drawing/2014/main" id="{0EBF18C1-DAB0-4B16-BDFF-376554962850}"/>
              </a:ext>
            </a:extLst>
          </p:cNvPr>
          <p:cNvGrpSpPr/>
          <p:nvPr/>
        </p:nvGrpSpPr>
        <p:grpSpPr>
          <a:xfrm>
            <a:off x="3960633" y="1331728"/>
            <a:ext cx="2171128" cy="2942701"/>
            <a:chOff x="6636504" y="2533408"/>
            <a:chExt cx="2894837" cy="3923601"/>
          </a:xfrm>
        </p:grpSpPr>
        <p:grpSp>
          <p:nvGrpSpPr>
            <p:cNvPr id="20" name="Group 19">
              <a:extLst>
                <a:ext uri="{FF2B5EF4-FFF2-40B4-BE49-F238E27FC236}">
                  <a16:creationId xmlns:a16="http://schemas.microsoft.com/office/drawing/2014/main" id="{50E474BA-694E-4543-8153-30D06263ECFF}"/>
                </a:ext>
              </a:extLst>
            </p:cNvPr>
            <p:cNvGrpSpPr/>
            <p:nvPr/>
          </p:nvGrpSpPr>
          <p:grpSpPr>
            <a:xfrm>
              <a:off x="6739960" y="2533408"/>
              <a:ext cx="2364525" cy="3184903"/>
              <a:chOff x="6842659" y="-546613"/>
              <a:chExt cx="2364525" cy="3184903"/>
            </a:xfrm>
          </p:grpSpPr>
          <p:pic>
            <p:nvPicPr>
              <p:cNvPr id="19" name="Picture 18">
                <a:extLst>
                  <a:ext uri="{FF2B5EF4-FFF2-40B4-BE49-F238E27FC236}">
                    <a16:creationId xmlns:a16="http://schemas.microsoft.com/office/drawing/2014/main" id="{F363CEB0-56C5-4199-90AD-4D6125795EC9}"/>
                  </a:ext>
                </a:extLst>
              </p:cNvPr>
              <p:cNvPicPr>
                <a:picLocks noChangeAspect="1"/>
              </p:cNvPicPr>
              <p:nvPr/>
            </p:nvPicPr>
            <p:blipFill>
              <a:blip r:embed="rId7"/>
              <a:stretch>
                <a:fillRect/>
              </a:stretch>
            </p:blipFill>
            <p:spPr>
              <a:xfrm>
                <a:off x="6984879" y="-546613"/>
                <a:ext cx="2207868" cy="1624467"/>
              </a:xfrm>
              <a:prstGeom prst="rect">
                <a:avLst/>
              </a:prstGeom>
            </p:spPr>
          </p:pic>
          <p:pic>
            <p:nvPicPr>
              <p:cNvPr id="18" name="Picture 17">
                <a:extLst>
                  <a:ext uri="{FF2B5EF4-FFF2-40B4-BE49-F238E27FC236}">
                    <a16:creationId xmlns:a16="http://schemas.microsoft.com/office/drawing/2014/main" id="{6D924D6B-37CC-4DE7-BFCE-646CE0F7B2D9}"/>
                  </a:ext>
                </a:extLst>
              </p:cNvPr>
              <p:cNvPicPr>
                <a:picLocks noChangeAspect="1"/>
              </p:cNvPicPr>
              <p:nvPr/>
            </p:nvPicPr>
            <p:blipFill>
              <a:blip r:embed="rId8"/>
              <a:stretch>
                <a:fillRect/>
              </a:stretch>
            </p:blipFill>
            <p:spPr>
              <a:xfrm>
                <a:off x="6842659" y="1019382"/>
                <a:ext cx="2364525" cy="1618908"/>
              </a:xfrm>
              <a:prstGeom prst="rect">
                <a:avLst/>
              </a:prstGeom>
            </p:spPr>
          </p:pic>
        </p:grpSp>
        <p:sp>
          <p:nvSpPr>
            <p:cNvPr id="24" name="Rectangle 23">
              <a:extLst>
                <a:ext uri="{FF2B5EF4-FFF2-40B4-BE49-F238E27FC236}">
                  <a16:creationId xmlns:a16="http://schemas.microsoft.com/office/drawing/2014/main" id="{4EFAFB9F-531F-42D4-BEB6-D69AD47F414D}"/>
                </a:ext>
              </a:extLst>
            </p:cNvPr>
            <p:cNvSpPr/>
            <p:nvPr/>
          </p:nvSpPr>
          <p:spPr>
            <a:xfrm>
              <a:off x="6636504" y="5687225"/>
              <a:ext cx="2894837" cy="769784"/>
            </a:xfrm>
            <a:prstGeom prst="rect">
              <a:avLst/>
            </a:prstGeom>
          </p:spPr>
          <p:txBody>
            <a:bodyPr wrap="square">
              <a:spAutoFit/>
            </a:bodyPr>
            <a:lstStyle/>
            <a:p>
              <a:pPr algn="just" defTabSz="685800"/>
              <a:r>
                <a:rPr lang="en-US" sz="788" dirty="0">
                  <a:ln w="0"/>
                  <a:solidFill>
                    <a:prstClr val="black"/>
                  </a:solidFill>
                  <a:effectLst>
                    <a:outerShdw blurRad="38100" dist="38100" dir="2700000" algn="tl">
                      <a:srgbClr val="000000">
                        <a:alpha val="43137"/>
                      </a:srgbClr>
                    </a:outerShdw>
                  </a:effectLst>
                  <a:latin typeface="Calibri" panose="020F0502020204030204"/>
                </a:rPr>
                <a:t>A. </a:t>
              </a:r>
              <a:r>
                <a:rPr lang="en-US" sz="788" dirty="0" err="1">
                  <a:ln w="0"/>
                  <a:solidFill>
                    <a:prstClr val="black"/>
                  </a:solidFill>
                  <a:effectLst>
                    <a:outerShdw blurRad="38100" dist="38100" dir="2700000" algn="tl">
                      <a:srgbClr val="000000">
                        <a:alpha val="43137"/>
                      </a:srgbClr>
                    </a:outerShdw>
                  </a:effectLst>
                  <a:latin typeface="Calibri" panose="020F0502020204030204"/>
                </a:rPr>
                <a:t>Petraru</a:t>
              </a:r>
              <a:r>
                <a:rPr lang="en-US" sz="788" dirty="0">
                  <a:ln w="0"/>
                  <a:solidFill>
                    <a:prstClr val="black"/>
                  </a:solidFill>
                  <a:effectLst>
                    <a:outerShdw blurRad="38100" dist="38100" dir="2700000" algn="tl">
                      <a:srgbClr val="000000">
                        <a:alpha val="43137"/>
                      </a:srgbClr>
                    </a:outerShdw>
                  </a:effectLst>
                  <a:latin typeface="Calibri" panose="020F0502020204030204"/>
                </a:rPr>
                <a:t>, ‘’</a:t>
              </a:r>
              <a:r>
                <a:rPr lang="en-US" sz="788" dirty="0">
                  <a:solidFill>
                    <a:prstClr val="black"/>
                  </a:solidFill>
                  <a:effectLst>
                    <a:outerShdw blurRad="38100" dist="38100" dir="2700000" algn="tl">
                      <a:srgbClr val="000000">
                        <a:alpha val="43137"/>
                      </a:srgbClr>
                    </a:outerShdw>
                  </a:effectLst>
                  <a:latin typeface="Calibri" panose="020F0502020204030204"/>
                </a:rPr>
                <a:t>Optical and electro-optical properties of BaTiO</a:t>
              </a:r>
              <a:r>
                <a:rPr lang="en-US" sz="788" baseline="-25000" dirty="0">
                  <a:solidFill>
                    <a:prstClr val="black"/>
                  </a:solidFill>
                  <a:effectLst>
                    <a:outerShdw blurRad="38100" dist="38100" dir="2700000" algn="tl">
                      <a:srgbClr val="000000">
                        <a:alpha val="43137"/>
                      </a:srgbClr>
                    </a:outerShdw>
                  </a:effectLst>
                  <a:latin typeface="Calibri" panose="020F0502020204030204"/>
                </a:rPr>
                <a:t>3</a:t>
              </a:r>
              <a:r>
                <a:rPr lang="en-US" sz="788" dirty="0">
                  <a:solidFill>
                    <a:prstClr val="black"/>
                  </a:solidFill>
                  <a:effectLst>
                    <a:outerShdw blurRad="38100" dist="38100" dir="2700000" algn="tl">
                      <a:srgbClr val="000000">
                        <a:alpha val="43137"/>
                      </a:srgbClr>
                    </a:outerShdw>
                  </a:effectLst>
                  <a:latin typeface="Calibri" panose="020F0502020204030204"/>
                </a:rPr>
                <a:t> thin films and Mach-Zehnder waveguide modulators</a:t>
              </a:r>
              <a:r>
                <a:rPr lang="en-US" sz="788" dirty="0">
                  <a:ln w="0"/>
                  <a:solidFill>
                    <a:prstClr val="black"/>
                  </a:solidFill>
                  <a:effectLst>
                    <a:outerShdw blurRad="38100" dist="38100" dir="2700000" algn="tl">
                      <a:srgbClr val="000000">
                        <a:alpha val="43137"/>
                      </a:srgbClr>
                    </a:outerShdw>
                  </a:effectLst>
                  <a:latin typeface="Calibri" panose="020F0502020204030204"/>
                </a:rPr>
                <a:t>’’, PHD Thesis. </a:t>
              </a:r>
              <a:r>
                <a:rPr lang="de-DE" sz="788" dirty="0">
                  <a:ln w="0"/>
                  <a:solidFill>
                    <a:prstClr val="black"/>
                  </a:solidFill>
                  <a:effectLst>
                    <a:outerShdw blurRad="38100" dist="38100" dir="2700000" algn="tl">
                      <a:srgbClr val="000000">
                        <a:alpha val="43137"/>
                      </a:srgbClr>
                    </a:outerShdw>
                  </a:effectLst>
                  <a:latin typeface="Calibri" panose="020F0502020204030204"/>
                </a:rPr>
                <a:t>Universitat zu Koln</a:t>
              </a:r>
              <a:r>
                <a:rPr lang="en-US" sz="788" dirty="0">
                  <a:ln w="0"/>
                  <a:solidFill>
                    <a:prstClr val="black"/>
                  </a:solidFill>
                  <a:effectLst>
                    <a:outerShdw blurRad="38100" dist="38100" dir="2700000" algn="tl">
                      <a:srgbClr val="000000">
                        <a:alpha val="43137"/>
                      </a:srgbClr>
                    </a:outerShdw>
                  </a:effectLst>
                  <a:latin typeface="Calibri" panose="020F0502020204030204"/>
                </a:rPr>
                <a:t> (2003)</a:t>
              </a:r>
              <a:endParaRPr lang="en-US" sz="788" dirty="0">
                <a:solidFill>
                  <a:prstClr val="black"/>
                </a:solidFill>
                <a:effectLst>
                  <a:outerShdw blurRad="38100" dist="38100" dir="2700000" algn="tl">
                    <a:srgbClr val="000000">
                      <a:alpha val="43137"/>
                    </a:srgbClr>
                  </a:outerShdw>
                </a:effectLst>
                <a:latin typeface="Calibri" panose="020F0502020204030204"/>
              </a:endParaRPr>
            </a:p>
          </p:txBody>
        </p:sp>
      </p:grpSp>
      <p:grpSp>
        <p:nvGrpSpPr>
          <p:cNvPr id="17" name="Group 16">
            <a:extLst>
              <a:ext uri="{FF2B5EF4-FFF2-40B4-BE49-F238E27FC236}">
                <a16:creationId xmlns:a16="http://schemas.microsoft.com/office/drawing/2014/main" id="{8C277FC8-D284-4219-AEAE-1BA9D1BDFBF0}"/>
              </a:ext>
            </a:extLst>
          </p:cNvPr>
          <p:cNvGrpSpPr/>
          <p:nvPr/>
        </p:nvGrpSpPr>
        <p:grpSpPr>
          <a:xfrm>
            <a:off x="34685" y="1338240"/>
            <a:ext cx="2282427" cy="2287290"/>
            <a:chOff x="118783" y="2397399"/>
            <a:chExt cx="3043236" cy="3049720"/>
          </a:xfrm>
        </p:grpSpPr>
        <p:pic>
          <p:nvPicPr>
            <p:cNvPr id="3" name="Picture 2">
              <a:extLst>
                <a:ext uri="{FF2B5EF4-FFF2-40B4-BE49-F238E27FC236}">
                  <a16:creationId xmlns:a16="http://schemas.microsoft.com/office/drawing/2014/main" id="{9D494A70-B51F-437D-8D59-FD36A02EDAE8}"/>
                </a:ext>
              </a:extLst>
            </p:cNvPr>
            <p:cNvPicPr>
              <a:picLocks noChangeAspect="1"/>
            </p:cNvPicPr>
            <p:nvPr/>
          </p:nvPicPr>
          <p:blipFill>
            <a:blip r:embed="rId9"/>
            <a:stretch>
              <a:fillRect/>
            </a:stretch>
          </p:blipFill>
          <p:spPr>
            <a:xfrm>
              <a:off x="118783" y="2397399"/>
              <a:ext cx="2686475" cy="2316437"/>
            </a:xfrm>
            <a:prstGeom prst="rect">
              <a:avLst/>
            </a:prstGeom>
          </p:spPr>
        </p:pic>
        <p:sp>
          <p:nvSpPr>
            <p:cNvPr id="25" name="Rectangle 24">
              <a:extLst>
                <a:ext uri="{FF2B5EF4-FFF2-40B4-BE49-F238E27FC236}">
                  <a16:creationId xmlns:a16="http://schemas.microsoft.com/office/drawing/2014/main" id="{8D644EAE-96AB-45C6-A645-37E17A8AD4F3}"/>
                </a:ext>
              </a:extLst>
            </p:cNvPr>
            <p:cNvSpPr/>
            <p:nvPr/>
          </p:nvSpPr>
          <p:spPr>
            <a:xfrm>
              <a:off x="140111" y="4677335"/>
              <a:ext cx="2632988" cy="769784"/>
            </a:xfrm>
            <a:prstGeom prst="rect">
              <a:avLst/>
            </a:prstGeom>
          </p:spPr>
          <p:txBody>
            <a:bodyPr wrap="square">
              <a:spAutoFit/>
            </a:bodyPr>
            <a:lstStyle/>
            <a:p>
              <a:pPr algn="just" defTabSz="685800"/>
              <a:r>
                <a:rPr lang="en-US" sz="788" dirty="0">
                  <a:ln w="0"/>
                  <a:solidFill>
                    <a:prstClr val="black"/>
                  </a:solidFill>
                  <a:effectLst>
                    <a:outerShdw blurRad="38100" dist="19050" dir="2700000" algn="tl" rotWithShape="0">
                      <a:prstClr val="black">
                        <a:alpha val="40000"/>
                      </a:prstClr>
                    </a:outerShdw>
                  </a:effectLst>
                  <a:latin typeface="Calibri" panose="020F0502020204030204"/>
                </a:rPr>
                <a:t>D. H. Kim and H. S. Kwok, ’’Pulsed laser deposition of BaTiO</a:t>
              </a:r>
              <a:r>
                <a:rPr lang="en-US" sz="788" baseline="-25000" dirty="0">
                  <a:ln w="0"/>
                  <a:solidFill>
                    <a:prstClr val="black"/>
                  </a:solidFill>
                  <a:effectLst>
                    <a:outerShdw blurRad="38100" dist="19050" dir="2700000" algn="tl" rotWithShape="0">
                      <a:prstClr val="black">
                        <a:alpha val="40000"/>
                      </a:prstClr>
                    </a:outerShdw>
                  </a:effectLst>
                  <a:latin typeface="Calibri" panose="020F0502020204030204"/>
                </a:rPr>
                <a:t>3</a:t>
              </a:r>
              <a:r>
                <a:rPr lang="en-US" sz="788" dirty="0">
                  <a:ln w="0"/>
                  <a:solidFill>
                    <a:prstClr val="black"/>
                  </a:solidFill>
                  <a:effectLst>
                    <a:outerShdw blurRad="38100" dist="19050" dir="2700000" algn="tl" rotWithShape="0">
                      <a:prstClr val="black">
                        <a:alpha val="40000"/>
                      </a:prstClr>
                    </a:outerShdw>
                  </a:effectLst>
                  <a:latin typeface="Calibri" panose="020F0502020204030204"/>
                </a:rPr>
                <a:t> thin films and their optical properties’’ </a:t>
              </a:r>
              <a:r>
                <a:rPr lang="fr-FR" sz="788" i="1" dirty="0" err="1">
                  <a:ln w="0"/>
                  <a:solidFill>
                    <a:prstClr val="black"/>
                  </a:solidFill>
                  <a:effectLst>
                    <a:outerShdw blurRad="38100" dist="19050" dir="2700000" algn="tl" rotWithShape="0">
                      <a:prstClr val="black">
                        <a:alpha val="40000"/>
                      </a:prstClr>
                    </a:outerShdw>
                  </a:effectLst>
                  <a:latin typeface="Calibri" panose="020F0502020204030204"/>
                </a:rPr>
                <a:t>Appl</a:t>
              </a:r>
              <a:r>
                <a:rPr lang="fr-FR" sz="788" i="1" dirty="0">
                  <a:ln w="0"/>
                  <a:solidFill>
                    <a:prstClr val="black"/>
                  </a:solidFill>
                  <a:effectLst>
                    <a:outerShdw blurRad="38100" dist="19050" dir="2700000" algn="tl" rotWithShape="0">
                      <a:prstClr val="black">
                        <a:alpha val="40000"/>
                      </a:prstClr>
                    </a:outerShdw>
                  </a:effectLst>
                  <a:latin typeface="Calibri" panose="020F0502020204030204"/>
                </a:rPr>
                <a:t>. Phys. </a:t>
              </a:r>
              <a:r>
                <a:rPr lang="fr-FR" sz="788" i="1" dirty="0" err="1">
                  <a:ln w="0"/>
                  <a:solidFill>
                    <a:prstClr val="black"/>
                  </a:solidFill>
                  <a:effectLst>
                    <a:outerShdw blurRad="38100" dist="19050" dir="2700000" algn="tl" rotWithShape="0">
                      <a:prstClr val="black">
                        <a:alpha val="40000"/>
                      </a:prstClr>
                    </a:outerShdw>
                  </a:effectLst>
                  <a:latin typeface="Calibri" panose="020F0502020204030204"/>
                </a:rPr>
                <a:t>Lett</a:t>
              </a:r>
              <a:r>
                <a:rPr lang="fr-FR" sz="788" i="1" dirty="0">
                  <a:ln w="0"/>
                  <a:solidFill>
                    <a:prstClr val="black"/>
                  </a:solidFill>
                  <a:effectLst>
                    <a:outerShdw blurRad="38100" dist="19050" dir="2700000" algn="tl" rotWithShape="0">
                      <a:prstClr val="black">
                        <a:alpha val="40000"/>
                      </a:prstClr>
                    </a:outerShdw>
                  </a:effectLst>
                  <a:latin typeface="Calibri" panose="020F0502020204030204"/>
                </a:rPr>
                <a:t>.</a:t>
              </a:r>
              <a:r>
                <a:rPr lang="fr-FR" sz="788" dirty="0">
                  <a:ln w="0"/>
                  <a:solidFill>
                    <a:prstClr val="black"/>
                  </a:solidFill>
                  <a:effectLst>
                    <a:outerShdw blurRad="38100" dist="19050" dir="2700000" algn="tl" rotWithShape="0">
                      <a:prstClr val="black">
                        <a:alpha val="40000"/>
                      </a:prstClr>
                    </a:outerShdw>
                  </a:effectLst>
                  <a:latin typeface="Calibri" panose="020F0502020204030204"/>
                </a:rPr>
                <a:t> 67, 1803 (1995)</a:t>
              </a:r>
              <a:endParaRPr lang="en-US" sz="788" dirty="0">
                <a:solidFill>
                  <a:prstClr val="black"/>
                </a:solidFill>
                <a:latin typeface="Calibri" panose="020F0502020204030204"/>
              </a:endParaRPr>
            </a:p>
          </p:txBody>
        </p:sp>
        <p:sp>
          <p:nvSpPr>
            <p:cNvPr id="39" name="Rectangle 38">
              <a:extLst>
                <a:ext uri="{FF2B5EF4-FFF2-40B4-BE49-F238E27FC236}">
                  <a16:creationId xmlns:a16="http://schemas.microsoft.com/office/drawing/2014/main" id="{516B550F-496E-4D45-9F4A-475EA8489C7E}"/>
                </a:ext>
              </a:extLst>
            </p:cNvPr>
            <p:cNvSpPr/>
            <p:nvPr/>
          </p:nvSpPr>
          <p:spPr>
            <a:xfrm>
              <a:off x="1847171" y="3293323"/>
              <a:ext cx="1314848" cy="615553"/>
            </a:xfrm>
            <a:prstGeom prst="rect">
              <a:avLst/>
            </a:prstGeom>
          </p:spPr>
          <p:txBody>
            <a:bodyPr wrap="square">
              <a:spAutoFit/>
            </a:bodyPr>
            <a:lstStyle/>
            <a:p>
              <a:pPr defTabSz="685800"/>
              <a:r>
                <a:rPr lang="en-US" sz="1200" dirty="0">
                  <a:ln w="0"/>
                  <a:solidFill>
                    <a:srgbClr val="FF0000"/>
                  </a:solidFill>
                  <a:effectLst>
                    <a:outerShdw blurRad="38100" dist="19050" dir="2700000" algn="tl" rotWithShape="0">
                      <a:prstClr val="black">
                        <a:alpha val="40000"/>
                      </a:prstClr>
                    </a:outerShdw>
                  </a:effectLst>
                  <a:latin typeface="Calibri" panose="020F0502020204030204"/>
                </a:rPr>
                <a:t>FWHM</a:t>
              </a:r>
            </a:p>
            <a:p>
              <a:pPr defTabSz="685800"/>
              <a:r>
                <a:rPr lang="en-US" sz="1200" dirty="0">
                  <a:ln w="0"/>
                  <a:solidFill>
                    <a:srgbClr val="FF0000"/>
                  </a:solidFill>
                  <a:effectLst>
                    <a:outerShdw blurRad="38100" dist="19050" dir="2700000" algn="tl" rotWithShape="0">
                      <a:prstClr val="black">
                        <a:alpha val="40000"/>
                      </a:prstClr>
                    </a:outerShdw>
                  </a:effectLst>
                  <a:latin typeface="Calibri" panose="020F0502020204030204"/>
                </a:rPr>
                <a:t>= 0.6</a:t>
              </a:r>
              <a:endParaRPr lang="en-US" sz="1200" dirty="0">
                <a:solidFill>
                  <a:srgbClr val="FF0000"/>
                </a:solidFill>
                <a:latin typeface="Calibri" panose="020F0502020204030204"/>
              </a:endParaRPr>
            </a:p>
          </p:txBody>
        </p:sp>
      </p:grpSp>
      <p:sp>
        <p:nvSpPr>
          <p:cNvPr id="23" name="Rectangle 22">
            <a:extLst>
              <a:ext uri="{FF2B5EF4-FFF2-40B4-BE49-F238E27FC236}">
                <a16:creationId xmlns:a16="http://schemas.microsoft.com/office/drawing/2014/main" id="{CA293143-502E-4C15-BE25-87F81F12EEF9}"/>
              </a:ext>
            </a:extLst>
          </p:cNvPr>
          <p:cNvSpPr/>
          <p:nvPr/>
        </p:nvSpPr>
        <p:spPr>
          <a:xfrm>
            <a:off x="81578" y="534556"/>
            <a:ext cx="6894848" cy="300082"/>
          </a:xfrm>
          <a:prstGeom prst="rect">
            <a:avLst/>
          </a:prstGeom>
          <a:noFill/>
        </p:spPr>
        <p:txBody>
          <a:bodyPr wrap="square" lIns="68580" tIns="34290" rIns="68580" bIns="34290">
            <a:spAutoFit/>
          </a:bodyPr>
          <a:lstStyle/>
          <a:p>
            <a:pPr algn="just" defTabSz="685800"/>
            <a:r>
              <a:rPr lang="en-US" sz="1500" dirty="0">
                <a:ln w="0"/>
                <a:solidFill>
                  <a:prstClr val="black"/>
                </a:solidFill>
                <a:effectLst>
                  <a:outerShdw blurRad="38100" dist="19050" dir="2700000" algn="tl" rotWithShape="0">
                    <a:prstClr val="black">
                      <a:alpha val="40000"/>
                    </a:prstClr>
                  </a:outerShdw>
                </a:effectLst>
                <a:latin typeface="Calibri" panose="020F0502020204030204"/>
              </a:rPr>
              <a:t>MgO has a relatively small lattice mismatch of 5% and a low refractive index of 1.71. </a:t>
            </a:r>
          </a:p>
        </p:txBody>
      </p:sp>
      <p:cxnSp>
        <p:nvCxnSpPr>
          <p:cNvPr id="49" name="Straight Arrow Connector 48">
            <a:extLst>
              <a:ext uri="{FF2B5EF4-FFF2-40B4-BE49-F238E27FC236}">
                <a16:creationId xmlns:a16="http://schemas.microsoft.com/office/drawing/2014/main" id="{B64FBDA0-526A-4F80-BC97-6C73E5818748}"/>
              </a:ext>
            </a:extLst>
          </p:cNvPr>
          <p:cNvCxnSpPr>
            <a:cxnSpLocks/>
          </p:cNvCxnSpPr>
          <p:nvPr/>
        </p:nvCxnSpPr>
        <p:spPr>
          <a:xfrm flipV="1">
            <a:off x="2151547" y="3727999"/>
            <a:ext cx="211464" cy="1658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70E4E9A-32B3-4A57-BA34-DA0C204D6502}"/>
              </a:ext>
            </a:extLst>
          </p:cNvPr>
          <p:cNvCxnSpPr>
            <a:cxnSpLocks/>
          </p:cNvCxnSpPr>
          <p:nvPr/>
        </p:nvCxnSpPr>
        <p:spPr>
          <a:xfrm flipH="1">
            <a:off x="2009762" y="1375987"/>
            <a:ext cx="37771" cy="242759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5832F34-0308-4443-99D4-D3ADE02768F1}"/>
              </a:ext>
            </a:extLst>
          </p:cNvPr>
          <p:cNvCxnSpPr>
            <a:cxnSpLocks/>
          </p:cNvCxnSpPr>
          <p:nvPr/>
        </p:nvCxnSpPr>
        <p:spPr>
          <a:xfrm flipH="1">
            <a:off x="3993221" y="1362155"/>
            <a:ext cx="42021" cy="270068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ACCB7C3-4852-485C-A3F6-5CF0F29A4165}"/>
              </a:ext>
            </a:extLst>
          </p:cNvPr>
          <p:cNvCxnSpPr>
            <a:cxnSpLocks/>
          </p:cNvCxnSpPr>
          <p:nvPr/>
        </p:nvCxnSpPr>
        <p:spPr>
          <a:xfrm flipH="1">
            <a:off x="5934861" y="929265"/>
            <a:ext cx="41594" cy="267319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84E0508-BBC1-47DA-A61A-5371F25013DE}"/>
              </a:ext>
            </a:extLst>
          </p:cNvPr>
          <p:cNvCxnSpPr>
            <a:cxnSpLocks/>
          </p:cNvCxnSpPr>
          <p:nvPr/>
        </p:nvCxnSpPr>
        <p:spPr>
          <a:xfrm flipH="1">
            <a:off x="6036529" y="2541063"/>
            <a:ext cx="307278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A9AD2606-08FA-49B1-B789-DF576EB58986}"/>
              </a:ext>
            </a:extLst>
          </p:cNvPr>
          <p:cNvGrpSpPr/>
          <p:nvPr/>
        </p:nvGrpSpPr>
        <p:grpSpPr>
          <a:xfrm>
            <a:off x="6175901" y="2589787"/>
            <a:ext cx="2822215" cy="1885632"/>
            <a:chOff x="7989215" y="4055597"/>
            <a:chExt cx="4592254" cy="3180786"/>
          </a:xfrm>
        </p:grpSpPr>
        <p:pic>
          <p:nvPicPr>
            <p:cNvPr id="51" name="Picture 50">
              <a:extLst>
                <a:ext uri="{FF2B5EF4-FFF2-40B4-BE49-F238E27FC236}">
                  <a16:creationId xmlns:a16="http://schemas.microsoft.com/office/drawing/2014/main" id="{4A147ADB-D6C7-4EC1-9549-8F2146735C7B}"/>
                </a:ext>
              </a:extLst>
            </p:cNvPr>
            <p:cNvPicPr>
              <a:picLocks noChangeAspect="1"/>
            </p:cNvPicPr>
            <p:nvPr/>
          </p:nvPicPr>
          <p:blipFill>
            <a:blip r:embed="rId10"/>
            <a:stretch>
              <a:fillRect/>
            </a:stretch>
          </p:blipFill>
          <p:spPr>
            <a:xfrm>
              <a:off x="7989215" y="4055597"/>
              <a:ext cx="2739938" cy="2439599"/>
            </a:xfrm>
            <a:prstGeom prst="rect">
              <a:avLst/>
            </a:prstGeom>
          </p:spPr>
        </p:pic>
        <p:sp>
          <p:nvSpPr>
            <p:cNvPr id="65" name="Rectangle 64">
              <a:extLst>
                <a:ext uri="{FF2B5EF4-FFF2-40B4-BE49-F238E27FC236}">
                  <a16:creationId xmlns:a16="http://schemas.microsoft.com/office/drawing/2014/main" id="{05F77DB4-8480-4CF2-8568-3721B3B8280F}"/>
                </a:ext>
              </a:extLst>
            </p:cNvPr>
            <p:cNvSpPr/>
            <p:nvPr/>
          </p:nvSpPr>
          <p:spPr>
            <a:xfrm>
              <a:off x="10729153" y="4628279"/>
              <a:ext cx="1852316" cy="467257"/>
            </a:xfrm>
            <a:prstGeom prst="rect">
              <a:avLst/>
            </a:prstGeom>
          </p:spPr>
          <p:txBody>
            <a:bodyPr wrap="square">
              <a:spAutoFit/>
            </a:bodyPr>
            <a:lstStyle/>
            <a:p>
              <a:pPr defTabSz="685800"/>
              <a:r>
                <a:rPr lang="en-US" sz="1200" dirty="0">
                  <a:ln w="0"/>
                  <a:solidFill>
                    <a:prstClr val="black"/>
                  </a:solidFill>
                  <a:effectLst>
                    <a:outerShdw blurRad="38100" dist="19050" dir="2700000" algn="tl" rotWithShape="0">
                      <a:prstClr val="black">
                        <a:alpha val="40000"/>
                      </a:prstClr>
                    </a:outerShdw>
                  </a:effectLst>
                  <a:latin typeface="Calibri" panose="020F0502020204030204"/>
                </a:rPr>
                <a:t>r</a:t>
              </a:r>
              <a:r>
                <a:rPr lang="en-US" sz="1200" baseline="-25000" dirty="0">
                  <a:ln w="0"/>
                  <a:solidFill>
                    <a:prstClr val="black"/>
                  </a:solidFill>
                  <a:effectLst>
                    <a:outerShdw blurRad="38100" dist="19050" dir="2700000" algn="tl" rotWithShape="0">
                      <a:prstClr val="black">
                        <a:alpha val="40000"/>
                      </a:prstClr>
                    </a:outerShdw>
                  </a:effectLst>
                  <a:latin typeface="Calibri" panose="020F0502020204030204"/>
                </a:rPr>
                <a:t>42</a:t>
              </a:r>
              <a:r>
                <a:rPr lang="en-US" sz="1200" dirty="0">
                  <a:ln w="0"/>
                  <a:solidFill>
                    <a:prstClr val="black"/>
                  </a:solidFill>
                  <a:effectLst>
                    <a:outerShdw blurRad="38100" dist="19050" dir="2700000" algn="tl" rotWithShape="0">
                      <a:prstClr val="black">
                        <a:alpha val="40000"/>
                      </a:prstClr>
                    </a:outerShdw>
                  </a:effectLst>
                  <a:latin typeface="Calibri" panose="020F0502020204030204"/>
                </a:rPr>
                <a:t>=110 pm/V</a:t>
              </a:r>
            </a:p>
          </p:txBody>
        </p:sp>
        <p:sp>
          <p:nvSpPr>
            <p:cNvPr id="66" name="Rectangle 65">
              <a:extLst>
                <a:ext uri="{FF2B5EF4-FFF2-40B4-BE49-F238E27FC236}">
                  <a16:creationId xmlns:a16="http://schemas.microsoft.com/office/drawing/2014/main" id="{75C7EEC7-F491-4A89-A99E-9C9E15E0E278}"/>
                </a:ext>
              </a:extLst>
            </p:cNvPr>
            <p:cNvSpPr/>
            <p:nvPr/>
          </p:nvSpPr>
          <p:spPr>
            <a:xfrm>
              <a:off x="10669296" y="4289726"/>
              <a:ext cx="1852316" cy="467257"/>
            </a:xfrm>
            <a:prstGeom prst="rect">
              <a:avLst/>
            </a:prstGeom>
          </p:spPr>
          <p:txBody>
            <a:bodyPr wrap="square">
              <a:spAutoFit/>
            </a:bodyPr>
            <a:lstStyle/>
            <a:p>
              <a:pPr defTabSz="685800"/>
              <a:r>
                <a:rPr lang="en-US" sz="1200" dirty="0">
                  <a:ln w="0"/>
                  <a:solidFill>
                    <a:srgbClr val="FF0000"/>
                  </a:solidFill>
                  <a:effectLst>
                    <a:outerShdw blurRad="38100" dist="19050" dir="2700000" algn="tl" rotWithShape="0">
                      <a:prstClr val="black">
                        <a:alpha val="40000"/>
                      </a:prstClr>
                    </a:outerShdw>
                  </a:effectLst>
                  <a:latin typeface="Calibri" panose="020F0502020204030204"/>
                </a:rPr>
                <a:t>FWHM=0.8097 </a:t>
              </a:r>
            </a:p>
          </p:txBody>
        </p:sp>
        <p:sp>
          <p:nvSpPr>
            <p:cNvPr id="67" name="Rectangle 66">
              <a:extLst>
                <a:ext uri="{FF2B5EF4-FFF2-40B4-BE49-F238E27FC236}">
                  <a16:creationId xmlns:a16="http://schemas.microsoft.com/office/drawing/2014/main" id="{3B5553C0-6362-4860-B9E5-2E5D24F578D0}"/>
                </a:ext>
              </a:extLst>
            </p:cNvPr>
            <p:cNvSpPr/>
            <p:nvPr/>
          </p:nvSpPr>
          <p:spPr>
            <a:xfrm>
              <a:off x="8111024" y="6467031"/>
              <a:ext cx="4191105" cy="769352"/>
            </a:xfrm>
            <a:prstGeom prst="rect">
              <a:avLst/>
            </a:prstGeom>
          </p:spPr>
          <p:txBody>
            <a:bodyPr wrap="square">
              <a:spAutoFit/>
            </a:bodyPr>
            <a:lstStyle/>
            <a:p>
              <a:pPr defTabSz="685800"/>
              <a:r>
                <a:rPr lang="en-US" sz="788" dirty="0">
                  <a:ln w="0"/>
                  <a:solidFill>
                    <a:prstClr val="black"/>
                  </a:solidFill>
                  <a:effectLst>
                    <a:outerShdw blurRad="38100" dist="19050" dir="2700000" algn="tl" rotWithShape="0">
                      <a:prstClr val="black">
                        <a:alpha val="40000"/>
                      </a:prstClr>
                    </a:outerShdw>
                  </a:effectLst>
                  <a:latin typeface="Calibri" panose="020F0502020204030204"/>
                </a:rPr>
                <a:t>Il-Doo Kim, ‘’Ridge waveguide using highly oriented BaTiO3 thin films for electro-optic application’’ Journal of Asian Ceramic Societies 2, 231–234 (2014)</a:t>
              </a:r>
            </a:p>
          </p:txBody>
        </p:sp>
      </p:grpSp>
      <p:sp>
        <p:nvSpPr>
          <p:cNvPr id="2" name="灯片编号占位符 1">
            <a:extLst>
              <a:ext uri="{FF2B5EF4-FFF2-40B4-BE49-F238E27FC236}">
                <a16:creationId xmlns:a16="http://schemas.microsoft.com/office/drawing/2014/main" id="{5C655A9A-437B-413F-B1C9-5D59F4DEC09C}"/>
              </a:ext>
            </a:extLst>
          </p:cNvPr>
          <p:cNvSpPr>
            <a:spLocks noGrp="1"/>
          </p:cNvSpPr>
          <p:nvPr>
            <p:ph type="sldNum" sz="quarter" idx="12"/>
          </p:nvPr>
        </p:nvSpPr>
        <p:spPr>
          <a:xfrm>
            <a:off x="6504842" y="4270191"/>
            <a:ext cx="2057400" cy="273844"/>
          </a:xfrm>
        </p:spPr>
        <p:txBody>
          <a:bodyPr/>
          <a:lstStyle/>
          <a:p>
            <a:pPr defTabSz="685800"/>
            <a:fld id="{4F722023-D172-44D7-B805-BA7AF13E4499}" type="slidenum">
              <a:rPr lang="en-US">
                <a:solidFill>
                  <a:prstClr val="black">
                    <a:tint val="75000"/>
                  </a:prstClr>
                </a:solidFill>
                <a:latin typeface="Calibri" panose="020F0502020204030204"/>
              </a:rPr>
              <a:pPr defTabSz="685800"/>
              <a:t>12</a:t>
            </a:fld>
            <a:endParaRPr lang="en-US">
              <a:solidFill>
                <a:prstClr val="black">
                  <a:tint val="75000"/>
                </a:prstClr>
              </a:solidFill>
              <a:latin typeface="Calibri" panose="020F0502020204030204"/>
            </a:endParaRPr>
          </a:p>
        </p:txBody>
      </p:sp>
      <p:sp>
        <p:nvSpPr>
          <p:cNvPr id="37" name="Rectangle 36">
            <a:extLst>
              <a:ext uri="{FF2B5EF4-FFF2-40B4-BE49-F238E27FC236}">
                <a16:creationId xmlns:a16="http://schemas.microsoft.com/office/drawing/2014/main" id="{A4295AE5-B8F0-464E-813A-0B3A376BAB99}"/>
              </a:ext>
            </a:extLst>
          </p:cNvPr>
          <p:cNvSpPr/>
          <p:nvPr/>
        </p:nvSpPr>
        <p:spPr>
          <a:xfrm>
            <a:off x="4424206" y="2563419"/>
            <a:ext cx="986136" cy="461665"/>
          </a:xfrm>
          <a:prstGeom prst="rect">
            <a:avLst/>
          </a:prstGeom>
        </p:spPr>
        <p:txBody>
          <a:bodyPr wrap="square">
            <a:spAutoFit/>
          </a:bodyPr>
          <a:lstStyle/>
          <a:p>
            <a:pPr defTabSz="685800"/>
            <a:r>
              <a:rPr lang="en-US" sz="1200" dirty="0">
                <a:ln w="0"/>
                <a:solidFill>
                  <a:srgbClr val="FF0000"/>
                </a:solidFill>
                <a:effectLst>
                  <a:outerShdw blurRad="38100" dist="19050" dir="2700000" algn="tl" rotWithShape="0">
                    <a:prstClr val="black">
                      <a:alpha val="40000"/>
                    </a:prstClr>
                  </a:outerShdw>
                </a:effectLst>
                <a:latin typeface="Calibri" panose="020F0502020204030204"/>
              </a:rPr>
              <a:t>FWHM =</a:t>
            </a:r>
          </a:p>
          <a:p>
            <a:pPr defTabSz="685800"/>
            <a:r>
              <a:rPr lang="en-US" sz="1200" dirty="0">
                <a:ln w="0"/>
                <a:solidFill>
                  <a:srgbClr val="FF0000"/>
                </a:solidFill>
                <a:effectLst>
                  <a:outerShdw blurRad="38100" dist="19050" dir="2700000" algn="tl" rotWithShape="0">
                    <a:prstClr val="black">
                      <a:alpha val="40000"/>
                    </a:prstClr>
                  </a:outerShdw>
                </a:effectLst>
                <a:latin typeface="Calibri" panose="020F0502020204030204"/>
              </a:rPr>
              <a:t>0.45</a:t>
            </a:r>
            <a:endParaRPr lang="en-US" sz="1200" dirty="0">
              <a:solidFill>
                <a:srgbClr val="FF0000"/>
              </a:solidFill>
              <a:latin typeface="Calibri" panose="020F0502020204030204"/>
            </a:endParaRPr>
          </a:p>
        </p:txBody>
      </p:sp>
    </p:spTree>
    <p:extLst>
      <p:ext uri="{BB962C8B-B14F-4D97-AF65-F5344CB8AC3E}">
        <p14:creationId xmlns:p14="http://schemas.microsoft.com/office/powerpoint/2010/main" val="3397588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D90F6-8F7E-FFB8-8BC0-7E676573E792}"/>
              </a:ext>
            </a:extLst>
          </p:cNvPr>
          <p:cNvSpPr/>
          <p:nvPr/>
        </p:nvSpPr>
        <p:spPr>
          <a:xfrm>
            <a:off x="-13734" y="-3408"/>
            <a:ext cx="7998571" cy="392415"/>
          </a:xfrm>
          <a:prstGeom prst="rect">
            <a:avLst/>
          </a:prstGeom>
          <a:noFill/>
        </p:spPr>
        <p:txBody>
          <a:bodyPr wrap="square" lIns="68580" tIns="34290" rIns="68580" bIns="34290">
            <a:spAutoFit/>
          </a:bodyPr>
          <a:lstStyle/>
          <a:p>
            <a:r>
              <a:rPr lang="en-US" sz="2100" b="1" dirty="0">
                <a:ln w="0"/>
                <a:effectLst>
                  <a:outerShdw blurRad="38100" dist="19050" dir="2700000" algn="tl" rotWithShape="0">
                    <a:schemeClr val="dk1">
                      <a:alpha val="40000"/>
                    </a:schemeClr>
                  </a:outerShdw>
                </a:effectLst>
              </a:rPr>
              <a:t>Reported Barium Titanate (BTO) modulators and structures </a:t>
            </a:r>
          </a:p>
        </p:txBody>
      </p:sp>
      <p:cxnSp>
        <p:nvCxnSpPr>
          <p:cNvPr id="157" name="Straight Connector 156">
            <a:extLst>
              <a:ext uri="{FF2B5EF4-FFF2-40B4-BE49-F238E27FC236}">
                <a16:creationId xmlns:a16="http://schemas.microsoft.com/office/drawing/2014/main" id="{83C892F5-894D-36E5-EDD0-A1BFCF516E81}"/>
              </a:ext>
            </a:extLst>
          </p:cNvPr>
          <p:cNvCxnSpPr>
            <a:cxnSpLocks/>
          </p:cNvCxnSpPr>
          <p:nvPr/>
        </p:nvCxnSpPr>
        <p:spPr>
          <a:xfrm flipV="1">
            <a:off x="3974546" y="577121"/>
            <a:ext cx="0" cy="4407965"/>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pic>
        <p:nvPicPr>
          <p:cNvPr id="3" name="Picture 2" descr="http://sesame.comp.nus.edu.sg/sites/all/themes/sesame1/images/nus_logo_full_colour.jpeg">
            <a:extLst>
              <a:ext uri="{FF2B5EF4-FFF2-40B4-BE49-F238E27FC236}">
                <a16:creationId xmlns:a16="http://schemas.microsoft.com/office/drawing/2014/main" id="{3C69EA96-D90D-4EF8-26EE-5B60773A5A3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84840" y="1"/>
            <a:ext cx="1159160" cy="7027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9F8BDAF-822C-1CDB-5AC6-644E6F2B1961}"/>
              </a:ext>
            </a:extLst>
          </p:cNvPr>
          <p:cNvSpPr/>
          <p:nvPr/>
        </p:nvSpPr>
        <p:spPr>
          <a:xfrm>
            <a:off x="4587715" y="1382883"/>
            <a:ext cx="1676399" cy="296506"/>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Low index substrate</a:t>
            </a:r>
          </a:p>
        </p:txBody>
      </p:sp>
      <p:sp>
        <p:nvSpPr>
          <p:cNvPr id="11" name="Rectangle 10">
            <a:extLst>
              <a:ext uri="{FF2B5EF4-FFF2-40B4-BE49-F238E27FC236}">
                <a16:creationId xmlns:a16="http://schemas.microsoft.com/office/drawing/2014/main" id="{4152FDC4-02BB-4B44-88E3-B64B1B33DB2D}"/>
              </a:ext>
            </a:extLst>
          </p:cNvPr>
          <p:cNvSpPr/>
          <p:nvPr/>
        </p:nvSpPr>
        <p:spPr>
          <a:xfrm>
            <a:off x="4587715" y="1084525"/>
            <a:ext cx="1676399" cy="296506"/>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BTO thin film</a:t>
            </a:r>
          </a:p>
        </p:txBody>
      </p:sp>
      <p:sp>
        <p:nvSpPr>
          <p:cNvPr id="13" name="Rectangle 12">
            <a:extLst>
              <a:ext uri="{FF2B5EF4-FFF2-40B4-BE49-F238E27FC236}">
                <a16:creationId xmlns:a16="http://schemas.microsoft.com/office/drawing/2014/main" id="{C938C95C-FADA-A68D-5780-29C878801CBF}"/>
              </a:ext>
            </a:extLst>
          </p:cNvPr>
          <p:cNvSpPr/>
          <p:nvPr/>
        </p:nvSpPr>
        <p:spPr>
          <a:xfrm>
            <a:off x="6401332" y="1243947"/>
            <a:ext cx="2366181" cy="484728"/>
          </a:xfrm>
          <a:prstGeom prst="rect">
            <a:avLst/>
          </a:prstGeom>
        </p:spPr>
        <p:txBody>
          <a:bodyPr wrap="none" lIns="68558" tIns="34280" rIns="68558" bIns="34280">
            <a:spAutoFit/>
          </a:bodyPr>
          <a:lstStyle/>
          <a:p>
            <a:pPr marL="214245" indent="-214245">
              <a:buFont typeface="Arial" panose="020B0604020202020204" pitchFamily="34" charset="0"/>
              <a:buChar char="•"/>
            </a:pPr>
            <a:r>
              <a:rPr lang="en-US" sz="1350" dirty="0">
                <a:effectLst>
                  <a:outerShdw blurRad="38100" dist="38100" dir="2700000" algn="tl">
                    <a:srgbClr val="000000">
                      <a:alpha val="43137"/>
                    </a:srgbClr>
                  </a:outerShdw>
                </a:effectLst>
              </a:rPr>
              <a:t>Such as MgO , SiO</a:t>
            </a:r>
            <a:r>
              <a:rPr lang="en-US" sz="1350" baseline="-25000" dirty="0">
                <a:effectLst>
                  <a:outerShdw blurRad="38100" dist="38100" dir="2700000" algn="tl">
                    <a:srgbClr val="000000">
                      <a:alpha val="43137"/>
                    </a:srgbClr>
                  </a:outerShdw>
                </a:effectLst>
              </a:rPr>
              <a:t>2</a:t>
            </a:r>
            <a:r>
              <a:rPr lang="en-US" sz="1350" dirty="0">
                <a:effectLst>
                  <a:outerShdw blurRad="38100" dist="38100" dir="2700000" algn="tl">
                    <a:srgbClr val="000000">
                      <a:alpha val="43137"/>
                    </a:srgbClr>
                  </a:outerShdw>
                </a:effectLst>
              </a:rPr>
              <a:t> , …</a:t>
            </a:r>
          </a:p>
          <a:p>
            <a:r>
              <a:rPr lang="en-US" sz="1350" dirty="0">
                <a:effectLst>
                  <a:outerShdw blurRad="38100" dist="38100" dir="2700000" algn="tl">
                    <a:srgbClr val="000000">
                      <a:alpha val="43137"/>
                    </a:srgbClr>
                  </a:outerShdw>
                </a:effectLst>
              </a:rPr>
              <a:t>To provide vertical confinement</a:t>
            </a:r>
          </a:p>
        </p:txBody>
      </p:sp>
      <p:sp>
        <p:nvSpPr>
          <p:cNvPr id="14" name="Rectangle 13">
            <a:extLst>
              <a:ext uri="{FF2B5EF4-FFF2-40B4-BE49-F238E27FC236}">
                <a16:creationId xmlns:a16="http://schemas.microsoft.com/office/drawing/2014/main" id="{A9A45416-42EC-FB9F-ABE6-BD5F75C58056}"/>
              </a:ext>
            </a:extLst>
          </p:cNvPr>
          <p:cNvSpPr/>
          <p:nvPr/>
        </p:nvSpPr>
        <p:spPr>
          <a:xfrm>
            <a:off x="5956966" y="709297"/>
            <a:ext cx="1126649" cy="276999"/>
          </a:xfrm>
          <a:prstGeom prst="rect">
            <a:avLst/>
          </a:prstGeom>
          <a:noFill/>
        </p:spPr>
        <p:txBody>
          <a:bodyPr wrap="square" lIns="68580" tIns="34290" rIns="68580" bIns="34290">
            <a:spAutoFit/>
          </a:bodyPr>
          <a:lstStyle/>
          <a:p>
            <a:pPr algn="just"/>
            <a:r>
              <a:rPr lang="en-US" sz="1350" b="1" dirty="0">
                <a:ln w="0"/>
                <a:solidFill>
                  <a:prstClr val="black"/>
                </a:solidFill>
                <a:effectLst>
                  <a:outerShdw blurRad="38100" dist="19050" dir="2700000" algn="tl" rotWithShape="0">
                    <a:prstClr val="black">
                      <a:alpha val="40000"/>
                    </a:prstClr>
                  </a:outerShdw>
                </a:effectLst>
              </a:rPr>
              <a:t>Thin film BTO</a:t>
            </a:r>
          </a:p>
        </p:txBody>
      </p:sp>
      <p:pic>
        <p:nvPicPr>
          <p:cNvPr id="16" name="Picture 15">
            <a:extLst>
              <a:ext uri="{FF2B5EF4-FFF2-40B4-BE49-F238E27FC236}">
                <a16:creationId xmlns:a16="http://schemas.microsoft.com/office/drawing/2014/main" id="{CE4A9A68-8577-8CCC-4553-2177AC71D89A}"/>
              </a:ext>
            </a:extLst>
          </p:cNvPr>
          <p:cNvPicPr>
            <a:picLocks noChangeAspect="1"/>
          </p:cNvPicPr>
          <p:nvPr/>
        </p:nvPicPr>
        <p:blipFill>
          <a:blip r:embed="rId4"/>
          <a:stretch>
            <a:fillRect/>
          </a:stretch>
        </p:blipFill>
        <p:spPr>
          <a:xfrm>
            <a:off x="4171371" y="1951849"/>
            <a:ext cx="4654607" cy="1405904"/>
          </a:xfrm>
          <a:prstGeom prst="rect">
            <a:avLst/>
          </a:prstGeom>
        </p:spPr>
      </p:pic>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93829D30-2866-8AE9-A6A9-3BC03BD523BF}"/>
                  </a:ext>
                </a:extLst>
              </p:cNvPr>
              <p:cNvSpPr/>
              <p:nvPr/>
            </p:nvSpPr>
            <p:spPr>
              <a:xfrm>
                <a:off x="7349703" y="3893587"/>
                <a:ext cx="1641898" cy="501356"/>
              </a:xfrm>
              <a:prstGeom prst="rect">
                <a:avLst/>
              </a:prstGeom>
              <a:noFill/>
            </p:spPr>
            <p:txBody>
              <a:bodyPr wrap="square" lIns="68580" tIns="34290" rIns="68580" bIns="34290">
                <a:spAutoFit/>
              </a:bodyPr>
              <a:lstStyle/>
              <a:p>
                <a:pPr algn="just"/>
                <a14:m>
                  <m:oMath xmlns:m="http://schemas.openxmlformats.org/officeDocument/2006/math">
                    <m:sSub>
                      <m:sSubPr>
                        <m:ctrlPr>
                          <a:rPr lang="en-US" sz="1350" i="1" smtClean="0">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b="0" i="1" smtClean="0">
                            <a:solidFill>
                              <a:prstClr val="black"/>
                            </a:solidFill>
                            <a:latin typeface="Cambria Math" panose="02040503050406030204" pitchFamily="18" charset="0"/>
                          </a:rPr>
                          <m:t>𝑒𝑓𝑓</m:t>
                        </m:r>
                      </m:sub>
                    </m:sSub>
                  </m:oMath>
                </a14:m>
                <a:r>
                  <a:rPr lang="en-US" sz="1350" dirty="0">
                    <a:ln w="0"/>
                    <a:solidFill>
                      <a:prstClr val="black"/>
                    </a:solidFill>
                    <a:effectLst>
                      <a:outerShdw blurRad="38100" dist="19050" dir="2700000" algn="tl" rotWithShape="0">
                        <a:prstClr val="black">
                          <a:alpha val="40000"/>
                        </a:prstClr>
                      </a:outerShdw>
                    </a:effectLst>
                  </a:rPr>
                  <a:t> = 900 pm/V</a:t>
                </a:r>
              </a:p>
              <a:p>
                <a:pPr algn="just"/>
                <a:endParaRPr lang="en-US" sz="1350" dirty="0">
                  <a:ln w="0"/>
                  <a:solidFill>
                    <a:prstClr val="black"/>
                  </a:solidFill>
                  <a:effectLst>
                    <a:outerShdw blurRad="38100" dist="19050" dir="2700000" algn="tl" rotWithShape="0">
                      <a:prstClr val="black">
                        <a:alpha val="40000"/>
                      </a:prstClr>
                    </a:outerShdw>
                  </a:effectLst>
                </a:endParaRPr>
              </a:p>
            </p:txBody>
          </p:sp>
        </mc:Choice>
        <mc:Fallback xmlns="">
          <p:sp>
            <p:nvSpPr>
              <p:cNvPr id="19" name="Rectangle 18">
                <a:extLst>
                  <a:ext uri="{FF2B5EF4-FFF2-40B4-BE49-F238E27FC236}">
                    <a16:creationId xmlns:a16="http://schemas.microsoft.com/office/drawing/2014/main" id="{93829D30-2866-8AE9-A6A9-3BC03BD523BF}"/>
                  </a:ext>
                </a:extLst>
              </p:cNvPr>
              <p:cNvSpPr>
                <a:spLocks noRot="1" noChangeAspect="1" noMove="1" noResize="1" noEditPoints="1" noAdjustHandles="1" noChangeArrowheads="1" noChangeShapeType="1" noTextEdit="1"/>
              </p:cNvSpPr>
              <p:nvPr/>
            </p:nvSpPr>
            <p:spPr>
              <a:xfrm>
                <a:off x="7349703" y="3893587"/>
                <a:ext cx="1641898" cy="501356"/>
              </a:xfrm>
              <a:prstGeom prst="rect">
                <a:avLst/>
              </a:prstGeom>
              <a:blipFill>
                <a:blip r:embed="rId11"/>
                <a:stretch>
                  <a:fillRect t="-4878"/>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6B7DCACA-BAA0-395D-204A-97616B427EC4}"/>
              </a:ext>
            </a:extLst>
          </p:cNvPr>
          <p:cNvSpPr>
            <a:spLocks noGrp="1"/>
          </p:cNvSpPr>
          <p:nvPr>
            <p:ph type="sldNum" sz="quarter" idx="12"/>
          </p:nvPr>
        </p:nvSpPr>
        <p:spPr/>
        <p:txBody>
          <a:bodyPr/>
          <a:lstStyle/>
          <a:p>
            <a:fld id="{B564CF23-5C8F-4036-883B-E59093E8A733}" type="slidenum">
              <a:rPr lang="en-US" smtClean="0">
                <a:solidFill>
                  <a:schemeClr val="tx1"/>
                </a:solidFill>
              </a:rPr>
              <a:t>13</a:t>
            </a:fld>
            <a:endParaRPr lang="en-US">
              <a:solidFill>
                <a:schemeClr val="tx1"/>
              </a:solidFill>
            </a:endParaRPr>
          </a:p>
        </p:txBody>
      </p:sp>
      <p:grpSp>
        <p:nvGrpSpPr>
          <p:cNvPr id="21" name="Group 20">
            <a:extLst>
              <a:ext uri="{FF2B5EF4-FFF2-40B4-BE49-F238E27FC236}">
                <a16:creationId xmlns:a16="http://schemas.microsoft.com/office/drawing/2014/main" id="{4AFD6D8C-166D-8C56-FECD-EE53FE9DE694}"/>
              </a:ext>
            </a:extLst>
          </p:cNvPr>
          <p:cNvGrpSpPr/>
          <p:nvPr/>
        </p:nvGrpSpPr>
        <p:grpSpPr>
          <a:xfrm>
            <a:off x="4019028" y="3505157"/>
            <a:ext cx="3094904" cy="1170280"/>
            <a:chOff x="4019028" y="3383808"/>
            <a:chExt cx="3094904" cy="1170280"/>
          </a:xfrm>
        </p:grpSpPr>
        <p:pic>
          <p:nvPicPr>
            <p:cNvPr id="12" name="Picture 11">
              <a:extLst>
                <a:ext uri="{FF2B5EF4-FFF2-40B4-BE49-F238E27FC236}">
                  <a16:creationId xmlns:a16="http://schemas.microsoft.com/office/drawing/2014/main" id="{74F666D1-F56D-B682-9C97-9D3C887B22DC}"/>
                </a:ext>
              </a:extLst>
            </p:cNvPr>
            <p:cNvPicPr>
              <a:picLocks noChangeAspect="1"/>
            </p:cNvPicPr>
            <p:nvPr/>
          </p:nvPicPr>
          <p:blipFill rotWithShape="1">
            <a:blip r:embed="rId12"/>
            <a:srcRect b="54362"/>
            <a:stretch/>
          </p:blipFill>
          <p:spPr>
            <a:xfrm>
              <a:off x="4044973" y="3383808"/>
              <a:ext cx="1567882" cy="924687"/>
            </a:xfrm>
            <a:prstGeom prst="rect">
              <a:avLst/>
            </a:prstGeom>
          </p:spPr>
        </p:pic>
        <p:pic>
          <p:nvPicPr>
            <p:cNvPr id="15" name="Picture 14">
              <a:extLst>
                <a:ext uri="{FF2B5EF4-FFF2-40B4-BE49-F238E27FC236}">
                  <a16:creationId xmlns:a16="http://schemas.microsoft.com/office/drawing/2014/main" id="{51D85EED-E66A-66AC-5282-1B4ACFE3646B}"/>
                </a:ext>
              </a:extLst>
            </p:cNvPr>
            <p:cNvPicPr>
              <a:picLocks noChangeAspect="1"/>
            </p:cNvPicPr>
            <p:nvPr/>
          </p:nvPicPr>
          <p:blipFill rotWithShape="1">
            <a:blip r:embed="rId12"/>
            <a:srcRect t="45784" b="-1"/>
            <a:stretch/>
          </p:blipFill>
          <p:spPr>
            <a:xfrm>
              <a:off x="5546050" y="3455578"/>
              <a:ext cx="1567882" cy="1098510"/>
            </a:xfrm>
            <a:prstGeom prst="rect">
              <a:avLst/>
            </a:prstGeom>
          </p:spPr>
        </p:pic>
        <p:pic>
          <p:nvPicPr>
            <p:cNvPr id="17" name="Picture 16">
              <a:extLst>
                <a:ext uri="{FF2B5EF4-FFF2-40B4-BE49-F238E27FC236}">
                  <a16:creationId xmlns:a16="http://schemas.microsoft.com/office/drawing/2014/main" id="{C1568C5F-BAF0-2218-015E-07E5BC7E033D}"/>
                </a:ext>
              </a:extLst>
            </p:cNvPr>
            <p:cNvPicPr>
              <a:picLocks noChangeAspect="1"/>
            </p:cNvPicPr>
            <p:nvPr/>
          </p:nvPicPr>
          <p:blipFill rotWithShape="1">
            <a:blip r:embed="rId12"/>
            <a:srcRect t="88846"/>
            <a:stretch/>
          </p:blipFill>
          <p:spPr>
            <a:xfrm>
              <a:off x="4019028" y="4301172"/>
              <a:ext cx="1567882" cy="225998"/>
            </a:xfrm>
            <a:prstGeom prst="rect">
              <a:avLst/>
            </a:prstGeom>
          </p:spPr>
        </p:pic>
      </p:grpSp>
      <p:sp>
        <p:nvSpPr>
          <p:cNvPr id="18" name="Rectangle 17">
            <a:extLst>
              <a:ext uri="{FF2B5EF4-FFF2-40B4-BE49-F238E27FC236}">
                <a16:creationId xmlns:a16="http://schemas.microsoft.com/office/drawing/2014/main" id="{84801B87-457F-956D-51A3-2B535833F4F5}"/>
              </a:ext>
            </a:extLst>
          </p:cNvPr>
          <p:cNvSpPr/>
          <p:nvPr/>
        </p:nvSpPr>
        <p:spPr>
          <a:xfrm>
            <a:off x="6998610" y="3619039"/>
            <a:ext cx="2201264" cy="276979"/>
          </a:xfrm>
          <a:prstGeom prst="rect">
            <a:avLst/>
          </a:prstGeom>
        </p:spPr>
        <p:txBody>
          <a:bodyPr wrap="none" lIns="68558" tIns="34280" rIns="68558" bIns="34280">
            <a:spAutoFit/>
          </a:bodyPr>
          <a:lstStyle/>
          <a:p>
            <a:r>
              <a:rPr lang="en-US" sz="1350" dirty="0">
                <a:effectLst>
                  <a:outerShdw blurRad="38100" dist="38100" dir="2700000" algn="tl">
                    <a:srgbClr val="000000">
                      <a:alpha val="43137"/>
                    </a:srgbClr>
                  </a:outerShdw>
                </a:effectLst>
              </a:rPr>
              <a:t>Largest r reported in thin film</a:t>
            </a:r>
          </a:p>
        </p:txBody>
      </p:sp>
      <p:sp>
        <p:nvSpPr>
          <p:cNvPr id="20" name="Rectangle 19">
            <a:extLst>
              <a:ext uri="{FF2B5EF4-FFF2-40B4-BE49-F238E27FC236}">
                <a16:creationId xmlns:a16="http://schemas.microsoft.com/office/drawing/2014/main" id="{2AFDD0E6-AF4A-481D-178E-57FB19418EB2}"/>
              </a:ext>
            </a:extLst>
          </p:cNvPr>
          <p:cNvSpPr/>
          <p:nvPr/>
        </p:nvSpPr>
        <p:spPr>
          <a:xfrm>
            <a:off x="4669500" y="3342060"/>
            <a:ext cx="1604177" cy="276979"/>
          </a:xfrm>
          <a:prstGeom prst="rect">
            <a:avLst/>
          </a:prstGeom>
        </p:spPr>
        <p:txBody>
          <a:bodyPr wrap="none" lIns="68558" tIns="34280" rIns="68558" bIns="34280">
            <a:spAutoFit/>
          </a:bodyPr>
          <a:lstStyle/>
          <a:p>
            <a:r>
              <a:rPr lang="en-US" sz="1350" dirty="0">
                <a:effectLst>
                  <a:outerShdw blurRad="38100" dist="38100" dir="2700000" algn="tl">
                    <a:srgbClr val="000000">
                      <a:alpha val="43137"/>
                    </a:srgbClr>
                  </a:outerShdw>
                </a:effectLst>
              </a:rPr>
              <a:t>a-c domain structure</a:t>
            </a:r>
          </a:p>
        </p:txBody>
      </p:sp>
      <p:sp>
        <p:nvSpPr>
          <p:cNvPr id="5" name="TextBox 4">
            <a:extLst>
              <a:ext uri="{FF2B5EF4-FFF2-40B4-BE49-F238E27FC236}">
                <a16:creationId xmlns:a16="http://schemas.microsoft.com/office/drawing/2014/main" id="{B23FCC93-93D1-79B9-0290-A6E58EBAC13E}"/>
              </a:ext>
            </a:extLst>
          </p:cNvPr>
          <p:cNvSpPr txBox="1"/>
          <p:nvPr/>
        </p:nvSpPr>
        <p:spPr>
          <a:xfrm>
            <a:off x="4957641" y="4723476"/>
            <a:ext cx="3082066" cy="261610"/>
          </a:xfrm>
          <a:prstGeom prst="rect">
            <a:avLst/>
          </a:prstGeom>
          <a:noFill/>
        </p:spPr>
        <p:txBody>
          <a:bodyPr wrap="square">
            <a:spAutoFit/>
          </a:bodyPr>
          <a:lstStyle/>
          <a:p>
            <a:r>
              <a:rPr lang="en-US" sz="1100" i="1" dirty="0">
                <a:ln w="0"/>
                <a:latin typeface="Calibri "/>
              </a:rPr>
              <a:t>S. Abel, Nature Materials 18(1), 42–47 (2019).</a:t>
            </a:r>
          </a:p>
        </p:txBody>
      </p:sp>
      <p:pic>
        <p:nvPicPr>
          <p:cNvPr id="4" name="Picture 3">
            <a:extLst>
              <a:ext uri="{FF2B5EF4-FFF2-40B4-BE49-F238E27FC236}">
                <a16:creationId xmlns:a16="http://schemas.microsoft.com/office/drawing/2014/main" id="{3B97A339-29B5-4803-8282-C0B59DEA888E}"/>
              </a:ext>
            </a:extLst>
          </p:cNvPr>
          <p:cNvPicPr>
            <a:picLocks noChangeAspect="1"/>
          </p:cNvPicPr>
          <p:nvPr/>
        </p:nvPicPr>
        <p:blipFill>
          <a:blip r:embed="rId13"/>
          <a:stretch>
            <a:fillRect/>
          </a:stretch>
        </p:blipFill>
        <p:spPr>
          <a:xfrm>
            <a:off x="382065" y="847926"/>
            <a:ext cx="3562501" cy="1077731"/>
          </a:xfrm>
          <a:prstGeom prst="rect">
            <a:avLst/>
          </a:prstGeom>
        </p:spPr>
      </p:pic>
      <p:pic>
        <p:nvPicPr>
          <p:cNvPr id="22" name="Picture 21">
            <a:extLst>
              <a:ext uri="{FF2B5EF4-FFF2-40B4-BE49-F238E27FC236}">
                <a16:creationId xmlns:a16="http://schemas.microsoft.com/office/drawing/2014/main" id="{D9D94A82-D3C5-4F0C-B2DC-6CC1104CC377}"/>
              </a:ext>
            </a:extLst>
          </p:cNvPr>
          <p:cNvPicPr>
            <a:picLocks noChangeAspect="1"/>
          </p:cNvPicPr>
          <p:nvPr/>
        </p:nvPicPr>
        <p:blipFill rotWithShape="1">
          <a:blip r:embed="rId14"/>
          <a:srcRect l="13396" r="11281" b="25548"/>
          <a:stretch/>
        </p:blipFill>
        <p:spPr>
          <a:xfrm>
            <a:off x="76522" y="1949669"/>
            <a:ext cx="2353451" cy="1775886"/>
          </a:xfrm>
          <a:prstGeom prst="rect">
            <a:avLst/>
          </a:prstGeom>
        </p:spPr>
      </p:pic>
      <p:pic>
        <p:nvPicPr>
          <p:cNvPr id="23" name="Picture 22">
            <a:extLst>
              <a:ext uri="{FF2B5EF4-FFF2-40B4-BE49-F238E27FC236}">
                <a16:creationId xmlns:a16="http://schemas.microsoft.com/office/drawing/2014/main" id="{AB02E965-95F2-4B62-B49A-7D5E0835DB0A}"/>
              </a:ext>
            </a:extLst>
          </p:cNvPr>
          <p:cNvPicPr>
            <a:picLocks noChangeAspect="1"/>
          </p:cNvPicPr>
          <p:nvPr/>
        </p:nvPicPr>
        <p:blipFill>
          <a:blip r:embed="rId15"/>
          <a:stretch>
            <a:fillRect/>
          </a:stretch>
        </p:blipFill>
        <p:spPr>
          <a:xfrm>
            <a:off x="2461173" y="1925657"/>
            <a:ext cx="1482309" cy="1698275"/>
          </a:xfrm>
          <a:prstGeom prst="rect">
            <a:avLst/>
          </a:prstGeom>
        </p:spPr>
      </p:pic>
      <p:sp>
        <p:nvSpPr>
          <p:cNvPr id="86" name="TextBox 85">
            <a:extLst>
              <a:ext uri="{FF2B5EF4-FFF2-40B4-BE49-F238E27FC236}">
                <a16:creationId xmlns:a16="http://schemas.microsoft.com/office/drawing/2014/main" id="{AFA4A69E-1BC8-47F6-9083-C9B0F2D9B0D7}"/>
              </a:ext>
            </a:extLst>
          </p:cNvPr>
          <p:cNvSpPr txBox="1"/>
          <p:nvPr/>
        </p:nvSpPr>
        <p:spPr>
          <a:xfrm>
            <a:off x="628650" y="4701663"/>
            <a:ext cx="3082066" cy="430887"/>
          </a:xfrm>
          <a:prstGeom prst="rect">
            <a:avLst/>
          </a:prstGeom>
          <a:noFill/>
        </p:spPr>
        <p:txBody>
          <a:bodyPr wrap="square">
            <a:spAutoFit/>
          </a:bodyPr>
          <a:lstStyle/>
          <a:p>
            <a:r>
              <a:rPr lang="en-SG" sz="1100" i="1" dirty="0"/>
              <a:t>Felix </a:t>
            </a:r>
            <a:r>
              <a:rPr lang="en-SG" sz="1100" i="1" dirty="0" err="1"/>
              <a:t>Eltes</a:t>
            </a:r>
            <a:r>
              <a:rPr lang="en-SG" sz="1100" i="1" dirty="0"/>
              <a:t> et al.</a:t>
            </a:r>
            <a:r>
              <a:rPr lang="en-US" sz="1100" i="1" dirty="0">
                <a:ln w="0"/>
                <a:effectLst>
                  <a:outerShdw blurRad="38100" dist="19050" dir="2700000" algn="tl" rotWithShape="0">
                    <a:prstClr val="black">
                      <a:alpha val="40000"/>
                    </a:prstClr>
                  </a:outerShdw>
                </a:effectLst>
                <a:latin typeface="Calibri "/>
              </a:rPr>
              <a:t>, </a:t>
            </a:r>
            <a:r>
              <a:rPr lang="en-US" sz="1100" i="1" dirty="0"/>
              <a:t>J. of Lightwave Tech., Vol. 37, No. 5 (2019)</a:t>
            </a:r>
            <a:endParaRPr lang="en-US" sz="1100" i="1" dirty="0">
              <a:ln w="0"/>
              <a:effectLst>
                <a:outerShdw blurRad="38100" dist="19050" dir="2700000" algn="tl" rotWithShape="0">
                  <a:prstClr val="black">
                    <a:alpha val="40000"/>
                  </a:prstClr>
                </a:outerShdw>
              </a:effectLst>
              <a:latin typeface="Calibri "/>
            </a:endParaRPr>
          </a:p>
        </p:txBody>
      </p:sp>
    </p:spTree>
    <p:extLst>
      <p:ext uri="{BB962C8B-B14F-4D97-AF65-F5344CB8AC3E}">
        <p14:creationId xmlns:p14="http://schemas.microsoft.com/office/powerpoint/2010/main" val="1830829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AB6BEDF-B5A9-4E61-B261-F5285F1FBB28}"/>
              </a:ext>
            </a:extLst>
          </p:cNvPr>
          <p:cNvPicPr>
            <a:picLocks noChangeAspect="1"/>
          </p:cNvPicPr>
          <p:nvPr/>
        </p:nvPicPr>
        <p:blipFill>
          <a:blip r:embed="rId2"/>
          <a:stretch>
            <a:fillRect/>
          </a:stretch>
        </p:blipFill>
        <p:spPr>
          <a:xfrm>
            <a:off x="274074" y="435209"/>
            <a:ext cx="3979678" cy="2238249"/>
          </a:xfrm>
          <a:prstGeom prst="rect">
            <a:avLst/>
          </a:prstGeom>
        </p:spPr>
      </p:pic>
      <p:pic>
        <p:nvPicPr>
          <p:cNvPr id="4" name="Picture 3">
            <a:extLst>
              <a:ext uri="{FF2B5EF4-FFF2-40B4-BE49-F238E27FC236}">
                <a16:creationId xmlns:a16="http://schemas.microsoft.com/office/drawing/2014/main" id="{02113DBE-5D64-4CA1-9FB2-D4FFC459FF4C}"/>
              </a:ext>
            </a:extLst>
          </p:cNvPr>
          <p:cNvPicPr>
            <a:picLocks noChangeAspect="1"/>
          </p:cNvPicPr>
          <p:nvPr/>
        </p:nvPicPr>
        <p:blipFill>
          <a:blip r:embed="rId3"/>
          <a:stretch>
            <a:fillRect/>
          </a:stretch>
        </p:blipFill>
        <p:spPr>
          <a:xfrm>
            <a:off x="222065" y="2719660"/>
            <a:ext cx="3719678" cy="1885317"/>
          </a:xfrm>
          <a:prstGeom prst="rect">
            <a:avLst/>
          </a:prstGeom>
        </p:spPr>
      </p:pic>
      <p:sp>
        <p:nvSpPr>
          <p:cNvPr id="5" name="Rectangle 4">
            <a:extLst>
              <a:ext uri="{FF2B5EF4-FFF2-40B4-BE49-F238E27FC236}">
                <a16:creationId xmlns:a16="http://schemas.microsoft.com/office/drawing/2014/main" id="{1F06C76D-F96E-42B9-AC7C-3E7F791FC41C}"/>
              </a:ext>
            </a:extLst>
          </p:cNvPr>
          <p:cNvSpPr/>
          <p:nvPr/>
        </p:nvSpPr>
        <p:spPr>
          <a:xfrm>
            <a:off x="-13734" y="-3408"/>
            <a:ext cx="7998571" cy="392415"/>
          </a:xfrm>
          <a:prstGeom prst="rect">
            <a:avLst/>
          </a:prstGeom>
          <a:noFill/>
        </p:spPr>
        <p:txBody>
          <a:bodyPr wrap="square" lIns="68580" tIns="34290" rIns="68580" bIns="34290">
            <a:spAutoFit/>
          </a:bodyPr>
          <a:lstStyle/>
          <a:p>
            <a:r>
              <a:rPr lang="en-US" sz="2100" b="1" dirty="0" err="1">
                <a:ln w="0"/>
                <a:effectLst>
                  <a:outerShdw blurRad="38100" dist="19050" dir="2700000" algn="tl" rotWithShape="0">
                    <a:schemeClr val="dk1">
                      <a:alpha val="40000"/>
                    </a:schemeClr>
                  </a:outerShdw>
                </a:effectLst>
              </a:rPr>
              <a:t>PsiQuantum’s</a:t>
            </a:r>
            <a:r>
              <a:rPr lang="en-US" sz="2100" b="1" dirty="0">
                <a:ln w="0"/>
                <a:effectLst>
                  <a:outerShdw blurRad="38100" dist="19050" dir="2700000" algn="tl" rotWithShape="0">
                    <a:schemeClr val="dk1">
                      <a:alpha val="40000"/>
                    </a:schemeClr>
                  </a:outerShdw>
                </a:effectLst>
              </a:rPr>
              <a:t> BTO device</a:t>
            </a:r>
          </a:p>
        </p:txBody>
      </p:sp>
      <p:pic>
        <p:nvPicPr>
          <p:cNvPr id="6" name="Picture 5">
            <a:extLst>
              <a:ext uri="{FF2B5EF4-FFF2-40B4-BE49-F238E27FC236}">
                <a16:creationId xmlns:a16="http://schemas.microsoft.com/office/drawing/2014/main" id="{F7545509-61DA-41BF-9BF5-E2172FDFE4E5}"/>
              </a:ext>
            </a:extLst>
          </p:cNvPr>
          <p:cNvPicPr>
            <a:picLocks noChangeAspect="1"/>
          </p:cNvPicPr>
          <p:nvPr/>
        </p:nvPicPr>
        <p:blipFill>
          <a:blip r:embed="rId4"/>
          <a:stretch>
            <a:fillRect/>
          </a:stretch>
        </p:blipFill>
        <p:spPr>
          <a:xfrm>
            <a:off x="4103120" y="1254433"/>
            <a:ext cx="4818815" cy="3235393"/>
          </a:xfrm>
          <a:prstGeom prst="rect">
            <a:avLst/>
          </a:prstGeom>
        </p:spPr>
      </p:pic>
      <p:sp>
        <p:nvSpPr>
          <p:cNvPr id="7" name="Rectangle 6">
            <a:extLst>
              <a:ext uri="{FF2B5EF4-FFF2-40B4-BE49-F238E27FC236}">
                <a16:creationId xmlns:a16="http://schemas.microsoft.com/office/drawing/2014/main" id="{5894F0A5-1465-430F-A8A8-424A1CA60644}"/>
              </a:ext>
            </a:extLst>
          </p:cNvPr>
          <p:cNvSpPr/>
          <p:nvPr/>
        </p:nvSpPr>
        <p:spPr>
          <a:xfrm>
            <a:off x="0" y="4708741"/>
            <a:ext cx="6056026" cy="430887"/>
          </a:xfrm>
          <a:prstGeom prst="rect">
            <a:avLst/>
          </a:prstGeom>
        </p:spPr>
        <p:txBody>
          <a:bodyPr wrap="square">
            <a:spAutoFit/>
          </a:bodyPr>
          <a:lstStyle/>
          <a:p>
            <a:r>
              <a:rPr lang="en-SG" sz="1100" dirty="0" err="1">
                <a:solidFill>
                  <a:srgbClr val="222222"/>
                </a:solidFill>
                <a:latin typeface="-apple-system"/>
              </a:rPr>
              <a:t>PsiQuantum</a:t>
            </a:r>
            <a:r>
              <a:rPr lang="en-SG" sz="1100" dirty="0">
                <a:solidFill>
                  <a:srgbClr val="222222"/>
                </a:solidFill>
                <a:latin typeface="-apple-system"/>
              </a:rPr>
              <a:t> team. A manufacturable platform for photonic quantum computing. </a:t>
            </a:r>
            <a:r>
              <a:rPr lang="en-SG" sz="1100" i="1" dirty="0">
                <a:solidFill>
                  <a:srgbClr val="222222"/>
                </a:solidFill>
                <a:latin typeface="-apple-system"/>
              </a:rPr>
              <a:t>Nature</a:t>
            </a:r>
            <a:r>
              <a:rPr lang="en-SG" sz="1100" dirty="0">
                <a:solidFill>
                  <a:srgbClr val="222222"/>
                </a:solidFill>
                <a:latin typeface="-apple-system"/>
              </a:rPr>
              <a:t> (2025). https://doi.org/10.1038/s41586-025-08820-7</a:t>
            </a:r>
            <a:endParaRPr lang="en-SG" sz="1100" dirty="0"/>
          </a:p>
        </p:txBody>
      </p:sp>
    </p:spTree>
    <p:extLst>
      <p:ext uri="{BB962C8B-B14F-4D97-AF65-F5344CB8AC3E}">
        <p14:creationId xmlns:p14="http://schemas.microsoft.com/office/powerpoint/2010/main" val="2100553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a:extLst>
              <a:ext uri="{FF2B5EF4-FFF2-40B4-BE49-F238E27FC236}">
                <a16:creationId xmlns:a16="http://schemas.microsoft.com/office/drawing/2014/main" id="{E0685063-3E2C-B432-5CA0-0FBFFD7D79B8}"/>
              </a:ext>
            </a:extLst>
          </p:cNvPr>
          <p:cNvPicPr>
            <a:picLocks noChangeAspect="1"/>
          </p:cNvPicPr>
          <p:nvPr/>
        </p:nvPicPr>
        <p:blipFill>
          <a:blip r:embed="rId2"/>
          <a:stretch>
            <a:fillRect/>
          </a:stretch>
        </p:blipFill>
        <p:spPr>
          <a:xfrm>
            <a:off x="6397073" y="2821748"/>
            <a:ext cx="2397804" cy="1812885"/>
          </a:xfrm>
          <a:prstGeom prst="rect">
            <a:avLst/>
          </a:prstGeom>
        </p:spPr>
      </p:pic>
      <p:sp>
        <p:nvSpPr>
          <p:cNvPr id="5" name="TextBox 4">
            <a:extLst>
              <a:ext uri="{FF2B5EF4-FFF2-40B4-BE49-F238E27FC236}">
                <a16:creationId xmlns:a16="http://schemas.microsoft.com/office/drawing/2014/main" id="{B23FCC93-93D1-79B9-0290-A6E58EBAC13E}"/>
              </a:ext>
            </a:extLst>
          </p:cNvPr>
          <p:cNvSpPr txBox="1"/>
          <p:nvPr/>
        </p:nvSpPr>
        <p:spPr>
          <a:xfrm>
            <a:off x="0" y="4073041"/>
            <a:ext cx="9144000" cy="1361911"/>
          </a:xfrm>
          <a:prstGeom prst="rect">
            <a:avLst/>
          </a:prstGeom>
          <a:noFill/>
        </p:spPr>
        <p:txBody>
          <a:bodyPr wrap="square">
            <a:spAutoFit/>
          </a:bodyPr>
          <a:lstStyle/>
          <a:p>
            <a:pPr marL="257175" indent="-257175" defTabSz="685800">
              <a:buFontTx/>
              <a:buAutoNum type="arabicPeriod"/>
            </a:pPr>
            <a:r>
              <a:rPr lang="en-US" sz="825" i="1" dirty="0">
                <a:ln w="0"/>
                <a:solidFill>
                  <a:prstClr val="black"/>
                </a:solidFill>
                <a:effectLst>
                  <a:outerShdw blurRad="38100" dist="19050" dir="2700000" algn="tl" rotWithShape="0">
                    <a:prstClr val="black">
                      <a:alpha val="40000"/>
                    </a:prstClr>
                  </a:outerShdw>
                </a:effectLst>
                <a:latin typeface="Calibri" panose="020F0502020204030204"/>
              </a:rPr>
              <a:t>A. </a:t>
            </a:r>
            <a:r>
              <a:rPr lang="en-US" sz="825" i="1" dirty="0" err="1">
                <a:ln w="0"/>
                <a:solidFill>
                  <a:prstClr val="black"/>
                </a:solidFill>
                <a:effectLst>
                  <a:outerShdw blurRad="38100" dist="19050" dir="2700000" algn="tl" rotWithShape="0">
                    <a:prstClr val="black">
                      <a:alpha val="40000"/>
                    </a:prstClr>
                  </a:outerShdw>
                </a:effectLst>
                <a:latin typeface="Calibri" panose="020F0502020204030204"/>
              </a:rPr>
              <a:t>Petraru</a:t>
            </a:r>
            <a:r>
              <a:rPr lang="en-US" sz="825" i="1" dirty="0">
                <a:ln w="0"/>
                <a:solidFill>
                  <a:prstClr val="black"/>
                </a:solidFill>
                <a:effectLst>
                  <a:outerShdw blurRad="38100" dist="19050" dir="2700000" algn="tl" rotWithShape="0">
                    <a:prstClr val="black">
                      <a:alpha val="40000"/>
                    </a:prstClr>
                  </a:outerShdw>
                </a:effectLst>
                <a:latin typeface="Calibri" panose="020F0502020204030204"/>
              </a:rPr>
              <a:t> et al., ‘’Integrated optical Mach–Zehnder modulator based on polycrystalline BaTiO</a:t>
            </a:r>
            <a:r>
              <a:rPr lang="en-US" sz="825" i="1" baseline="-25000" dirty="0">
                <a:ln w="0"/>
                <a:solidFill>
                  <a:prstClr val="black"/>
                </a:solidFill>
                <a:effectLst>
                  <a:outerShdw blurRad="38100" dist="19050" dir="2700000" algn="tl" rotWithShape="0">
                    <a:prstClr val="black">
                      <a:alpha val="40000"/>
                    </a:prstClr>
                  </a:outerShdw>
                </a:effectLst>
                <a:latin typeface="Calibri" panose="020F0502020204030204"/>
              </a:rPr>
              <a:t>3</a:t>
            </a:r>
            <a:r>
              <a:rPr lang="en-US" sz="825" i="1" dirty="0">
                <a:ln w="0"/>
                <a:solidFill>
                  <a:prstClr val="black"/>
                </a:solidFill>
                <a:effectLst>
                  <a:outerShdw blurRad="38100" dist="19050" dir="2700000" algn="tl" rotWithShape="0">
                    <a:prstClr val="black">
                      <a:alpha val="40000"/>
                    </a:prstClr>
                  </a:outerShdw>
                </a:effectLst>
                <a:latin typeface="Calibri" panose="020F0502020204030204"/>
              </a:rPr>
              <a:t>,’’ Opt. Lett. 28,2527 (2003)</a:t>
            </a:r>
          </a:p>
          <a:p>
            <a:pPr marL="257175" indent="-257175" defTabSz="685800">
              <a:buFontTx/>
              <a:buAutoNum type="arabicPeriod"/>
            </a:pPr>
            <a:r>
              <a:rPr lang="en-US" sz="825" i="1" dirty="0">
                <a:ln w="0"/>
                <a:solidFill>
                  <a:prstClr val="black"/>
                </a:solidFill>
                <a:effectLst>
                  <a:outerShdw blurRad="38100" dist="19050" dir="2700000" algn="tl" rotWithShape="0">
                    <a:prstClr val="black">
                      <a:alpha val="40000"/>
                    </a:prstClr>
                  </a:outerShdw>
                </a:effectLst>
                <a:latin typeface="Calibri" panose="020F0502020204030204"/>
              </a:rPr>
              <a:t>Leroy, F. et al. “Guided-wave electro-optic characterization of BaTiO</a:t>
            </a:r>
            <a:r>
              <a:rPr lang="en-US" sz="825" i="1" baseline="-25000" dirty="0">
                <a:ln w="0"/>
                <a:solidFill>
                  <a:prstClr val="black"/>
                </a:solidFill>
                <a:effectLst>
                  <a:outerShdw blurRad="38100" dist="19050" dir="2700000" algn="tl" rotWithShape="0">
                    <a:prstClr val="black">
                      <a:alpha val="40000"/>
                    </a:prstClr>
                  </a:outerShdw>
                </a:effectLst>
                <a:latin typeface="Calibri" panose="020F0502020204030204"/>
              </a:rPr>
              <a:t>3</a:t>
            </a:r>
            <a:r>
              <a:rPr lang="en-US" sz="825" i="1" dirty="0">
                <a:ln w="0"/>
                <a:solidFill>
                  <a:prstClr val="black"/>
                </a:solidFill>
                <a:effectLst>
                  <a:outerShdw blurRad="38100" dist="19050" dir="2700000" algn="tl" rotWithShape="0">
                    <a:prstClr val="black">
                      <a:alpha val="40000"/>
                    </a:prstClr>
                  </a:outerShdw>
                </a:effectLst>
                <a:latin typeface="Calibri" panose="020F0502020204030204"/>
              </a:rPr>
              <a:t> thin films using prism coupling technique,” Opt. Lett. 38, 1037–1039 (2013)</a:t>
            </a:r>
          </a:p>
          <a:p>
            <a:pPr marL="257175" indent="-257175" defTabSz="685800">
              <a:buFontTx/>
              <a:buAutoNum type="arabicPeriod"/>
            </a:pPr>
            <a:r>
              <a:rPr lang="en-US" sz="825" i="1" dirty="0">
                <a:ln w="0"/>
                <a:solidFill>
                  <a:prstClr val="black"/>
                </a:solidFill>
                <a:effectLst>
                  <a:outerShdw blurRad="38100" dist="19050" dir="2700000" algn="tl" rotWithShape="0">
                    <a:prstClr val="black">
                      <a:alpha val="40000"/>
                    </a:prstClr>
                  </a:outerShdw>
                </a:effectLst>
                <a:latin typeface="Calibri" panose="020F0502020204030204"/>
              </a:rPr>
              <a:t>L. Beckers et al., ‘’Structural and optical characterization of epitaxial waveguiding BaTiO</a:t>
            </a:r>
            <a:r>
              <a:rPr lang="en-US" sz="825" i="1" baseline="-25000" dirty="0">
                <a:ln w="0"/>
                <a:solidFill>
                  <a:prstClr val="black"/>
                </a:solidFill>
                <a:effectLst>
                  <a:outerShdw blurRad="38100" dist="19050" dir="2700000" algn="tl" rotWithShape="0">
                    <a:prstClr val="black">
                      <a:alpha val="40000"/>
                    </a:prstClr>
                  </a:outerShdw>
                </a:effectLst>
                <a:latin typeface="Calibri" panose="020F0502020204030204"/>
              </a:rPr>
              <a:t>3</a:t>
            </a:r>
            <a:r>
              <a:rPr lang="en-US" sz="825" i="1" dirty="0">
                <a:ln w="0"/>
                <a:solidFill>
                  <a:prstClr val="black"/>
                </a:solidFill>
                <a:effectLst>
                  <a:outerShdw blurRad="38100" dist="19050" dir="2700000" algn="tl" rotWithShape="0">
                    <a:prstClr val="black">
                      <a:alpha val="40000"/>
                    </a:prstClr>
                  </a:outerShdw>
                </a:effectLst>
                <a:latin typeface="Calibri" panose="020F0502020204030204"/>
              </a:rPr>
              <a:t> thin films on MgO,’’ Journal of Applied Physics 83, 3305 (1998)</a:t>
            </a:r>
          </a:p>
          <a:p>
            <a:pPr marL="257175" indent="-257175" defTabSz="685800">
              <a:buFontTx/>
              <a:buAutoNum type="arabicPeriod"/>
            </a:pPr>
            <a:r>
              <a:rPr lang="en-US" sz="825" i="1" dirty="0">
                <a:ln w="0"/>
                <a:solidFill>
                  <a:prstClr val="black"/>
                </a:solidFill>
                <a:effectLst>
                  <a:outerShdw blurRad="38100" dist="19050" dir="2700000" algn="tl" rotWithShape="0">
                    <a:prstClr val="black">
                      <a:alpha val="40000"/>
                    </a:prstClr>
                  </a:outerShdw>
                </a:effectLst>
                <a:latin typeface="Calibri" panose="020F0502020204030204"/>
              </a:rPr>
              <a:t>Il-Doo Kim, ‘’Ridge waveguide using highly oriented BaTiO</a:t>
            </a:r>
            <a:r>
              <a:rPr lang="en-US" sz="825" i="1" baseline="-25000" dirty="0">
                <a:ln w="0"/>
                <a:solidFill>
                  <a:prstClr val="black"/>
                </a:solidFill>
                <a:effectLst>
                  <a:outerShdw blurRad="38100" dist="19050" dir="2700000" algn="tl" rotWithShape="0">
                    <a:prstClr val="black">
                      <a:alpha val="40000"/>
                    </a:prstClr>
                  </a:outerShdw>
                </a:effectLst>
                <a:latin typeface="Calibri" panose="020F0502020204030204"/>
              </a:rPr>
              <a:t>3</a:t>
            </a:r>
            <a:r>
              <a:rPr lang="en-US" sz="825" i="1" dirty="0">
                <a:ln w="0"/>
                <a:solidFill>
                  <a:prstClr val="black"/>
                </a:solidFill>
                <a:effectLst>
                  <a:outerShdw blurRad="38100" dist="19050" dir="2700000" algn="tl" rotWithShape="0">
                    <a:prstClr val="black">
                      <a:alpha val="40000"/>
                    </a:prstClr>
                  </a:outerShdw>
                </a:effectLst>
                <a:latin typeface="Calibri" panose="020F0502020204030204"/>
              </a:rPr>
              <a:t> thin films for electro-optic application,’’ Journal of Asian Ceramic Societies 2, 231–234 (2014)</a:t>
            </a:r>
          </a:p>
          <a:p>
            <a:pPr marL="257175" indent="-257175" defTabSz="685800">
              <a:buFontTx/>
              <a:buAutoNum type="arabicPeriod"/>
            </a:pPr>
            <a:r>
              <a:rPr lang="en-US" sz="825" i="1" dirty="0">
                <a:ln w="0"/>
                <a:solidFill>
                  <a:prstClr val="black"/>
                </a:solidFill>
                <a:effectLst>
                  <a:outerShdw blurRad="38100" dist="19050" dir="2700000" algn="tl" rotWithShape="0">
                    <a:prstClr val="black">
                      <a:alpha val="40000"/>
                    </a:prstClr>
                  </a:outerShdw>
                </a:effectLst>
                <a:latin typeface="Calibri" panose="020F0502020204030204"/>
              </a:rPr>
              <a:t>B. Wessels, ‘‘Ferroelectric Epitaxial Thin Films for Integrated Optics,’’ Annu. Rev. Mater. Res. 37, 659–79 (2007)</a:t>
            </a:r>
          </a:p>
          <a:p>
            <a:pPr marL="257175" indent="-257175" defTabSz="685800">
              <a:buFontTx/>
              <a:buAutoNum type="arabicPeriod"/>
            </a:pPr>
            <a:r>
              <a:rPr lang="en-US" sz="825" i="1" dirty="0">
                <a:ln w="0"/>
                <a:solidFill>
                  <a:prstClr val="black"/>
                </a:solidFill>
                <a:effectLst>
                  <a:outerShdw blurRad="38100" dist="19050" dir="2700000" algn="tl" rotWithShape="0">
                    <a:prstClr val="black">
                      <a:alpha val="40000"/>
                    </a:prstClr>
                  </a:outerShdw>
                </a:effectLst>
                <a:latin typeface="Calibri" panose="020F0502020204030204"/>
              </a:rPr>
              <a:t>M. Yashima et al., “Size effect on the crystal structure of barium titanate nanoparticles,” J. Appl. Phys., 98(1), 14313 (2005)</a:t>
            </a:r>
          </a:p>
          <a:p>
            <a:pPr marL="257175" indent="-257175" defTabSz="685800">
              <a:buFontTx/>
              <a:buAutoNum type="arabicPeriod"/>
            </a:pPr>
            <a:r>
              <a:rPr lang="en-SG" sz="825" i="1" dirty="0">
                <a:ln w="0"/>
                <a:solidFill>
                  <a:prstClr val="black"/>
                </a:solidFill>
                <a:effectLst>
                  <a:outerShdw blurRad="38100" dist="19050" dir="2700000" algn="tl" rotWithShape="0">
                    <a:prstClr val="black">
                      <a:alpha val="40000"/>
                    </a:prstClr>
                  </a:outerShdw>
                </a:effectLst>
                <a:latin typeface="Calibri" panose="020F0502020204030204"/>
              </a:rPr>
              <a:t>P. Girouard, “</a:t>
            </a:r>
            <a:r>
              <a:rPr lang="el-GR" sz="825" i="1" dirty="0">
                <a:ln w="0"/>
                <a:solidFill>
                  <a:prstClr val="black"/>
                </a:solidFill>
                <a:effectLst>
                  <a:outerShdw blurRad="38100" dist="19050" dir="2700000" algn="tl" rotWithShape="0">
                    <a:prstClr val="black">
                      <a:alpha val="40000"/>
                    </a:prstClr>
                  </a:outerShdw>
                </a:effectLst>
                <a:latin typeface="Calibri" panose="020F0502020204030204"/>
              </a:rPr>
              <a:t>χ(2) </a:t>
            </a:r>
            <a:r>
              <a:rPr lang="en-SG" sz="825" i="1" dirty="0">
                <a:ln w="0"/>
                <a:solidFill>
                  <a:prstClr val="black"/>
                </a:solidFill>
                <a:effectLst>
                  <a:outerShdw blurRad="38100" dist="19050" dir="2700000" algn="tl" rotWithShape="0">
                    <a:prstClr val="black">
                      <a:alpha val="40000"/>
                    </a:prstClr>
                  </a:outerShdw>
                </a:effectLst>
                <a:latin typeface="Calibri" panose="020F0502020204030204"/>
              </a:rPr>
              <a:t>Modulator With 40-GHz Modulation Utilizing BaTiO</a:t>
            </a:r>
            <a:r>
              <a:rPr lang="en-SG" sz="825" i="1" baseline="-25000" dirty="0">
                <a:ln w="0"/>
                <a:solidFill>
                  <a:prstClr val="black"/>
                </a:solidFill>
                <a:effectLst>
                  <a:outerShdw blurRad="38100" dist="19050" dir="2700000" algn="tl" rotWithShape="0">
                    <a:prstClr val="black">
                      <a:alpha val="40000"/>
                    </a:prstClr>
                  </a:outerShdw>
                </a:effectLst>
                <a:latin typeface="Calibri" panose="020F0502020204030204"/>
              </a:rPr>
              <a:t>3</a:t>
            </a:r>
            <a:r>
              <a:rPr lang="en-SG" sz="825" i="1" dirty="0">
                <a:ln w="0"/>
                <a:solidFill>
                  <a:prstClr val="black"/>
                </a:solidFill>
                <a:effectLst>
                  <a:outerShdw blurRad="38100" dist="19050" dir="2700000" algn="tl" rotWithShape="0">
                    <a:prstClr val="black">
                      <a:alpha val="40000"/>
                    </a:prstClr>
                  </a:outerShdw>
                </a:effectLst>
                <a:latin typeface="Calibri" panose="020F0502020204030204"/>
              </a:rPr>
              <a:t> Photonic Crystal Waveguides,” IEEE J. Quantum Electron., 53(4), 1–10, (2017)</a:t>
            </a:r>
          </a:p>
          <a:p>
            <a:pPr marL="257175" indent="-257175" defTabSz="685800">
              <a:buFontTx/>
              <a:buAutoNum type="arabicPeriod"/>
            </a:pPr>
            <a:r>
              <a:rPr lang="en-US" sz="825" i="1" dirty="0">
                <a:ln w="0"/>
                <a:solidFill>
                  <a:prstClr val="black"/>
                </a:solidFill>
                <a:effectLst>
                  <a:outerShdw blurRad="38100" dist="19050" dir="2700000" algn="tl" rotWithShape="0">
                    <a:prstClr val="black">
                      <a:alpha val="40000"/>
                    </a:prstClr>
                  </a:outerShdw>
                </a:effectLst>
                <a:latin typeface="Calibri "/>
              </a:rPr>
              <a:t>S. Abel, "Large Pockels effect in micro- and nanostructured barium titanate integrated on silicon," Nature Materials 18(1), 42–47 (2019).</a:t>
            </a:r>
            <a:endParaRPr lang="en-US" sz="900" i="1" dirty="0">
              <a:solidFill>
                <a:prstClr val="black"/>
              </a:solidFill>
              <a:latin typeface="Calibri" panose="020F0502020204030204"/>
            </a:endParaRPr>
          </a:p>
          <a:p>
            <a:pPr marL="257175" indent="-257175" defTabSz="685800">
              <a:buFontTx/>
              <a:buAutoNum type="arabicPeriod"/>
            </a:pPr>
            <a:endParaRPr lang="en-US" sz="825" i="1" dirty="0">
              <a:solidFill>
                <a:prstClr val="black"/>
              </a:solidFill>
              <a:latin typeface="Calibri" panose="020F0502020204030204"/>
            </a:endParaRPr>
          </a:p>
          <a:p>
            <a:pPr marL="257175" indent="-257175" defTabSz="685800">
              <a:buFontTx/>
              <a:buAutoNum type="arabicPeriod"/>
            </a:pPr>
            <a:endParaRPr lang="en-US" sz="825" i="1" dirty="0">
              <a:solidFill>
                <a:prstClr val="black"/>
              </a:solidFill>
              <a:effectLst>
                <a:outerShdw blurRad="38100" dist="38100" dir="2700000" algn="tl">
                  <a:srgbClr val="000000">
                    <a:alpha val="43137"/>
                  </a:srgbClr>
                </a:outerShdw>
              </a:effectLst>
              <a:latin typeface="Calibri "/>
              <a:ea typeface="等线" panose="02010600030101010101" pitchFamily="2" charset="-122"/>
              <a:cs typeface="Arial" panose="020B0604020202020204" pitchFamily="34" charset="0"/>
            </a:endParaRPr>
          </a:p>
        </p:txBody>
      </p:sp>
      <p:sp>
        <p:nvSpPr>
          <p:cNvPr id="8" name="Rectangle 7">
            <a:extLst>
              <a:ext uri="{FF2B5EF4-FFF2-40B4-BE49-F238E27FC236}">
                <a16:creationId xmlns:a16="http://schemas.microsoft.com/office/drawing/2014/main" id="{3A1D90F6-8F7E-FFB8-8BC0-7E676573E792}"/>
              </a:ext>
            </a:extLst>
          </p:cNvPr>
          <p:cNvSpPr/>
          <p:nvPr/>
        </p:nvSpPr>
        <p:spPr>
          <a:xfrm>
            <a:off x="0" y="0"/>
            <a:ext cx="5333255" cy="392415"/>
          </a:xfrm>
          <a:prstGeom prst="rect">
            <a:avLst/>
          </a:prstGeom>
          <a:noFill/>
        </p:spPr>
        <p:txBody>
          <a:bodyPr wrap="none" lIns="68580" tIns="34290" rIns="68580" bIns="34290">
            <a:spAutoFit/>
          </a:bodyPr>
          <a:lstStyle/>
          <a:p>
            <a:pPr defTabSz="685800"/>
            <a:r>
              <a:rPr lang="en-US" sz="2100" b="1" dirty="0">
                <a:ln w="0"/>
                <a:solidFill>
                  <a:prstClr val="black"/>
                </a:solidFill>
                <a:effectLst>
                  <a:outerShdw blurRad="38100" dist="19050" dir="2700000" algn="tl" rotWithShape="0">
                    <a:prstClr val="black">
                      <a:alpha val="40000"/>
                    </a:prstClr>
                  </a:outerShdw>
                </a:effectLst>
                <a:latin typeface="Calibri" panose="020F0502020204030204"/>
              </a:rPr>
              <a:t>Barium Titanate (BTO) single crystal properties</a:t>
            </a:r>
          </a:p>
        </p:txBody>
      </p:sp>
      <p:grpSp>
        <p:nvGrpSpPr>
          <p:cNvPr id="10" name="Group 9">
            <a:extLst>
              <a:ext uri="{FF2B5EF4-FFF2-40B4-BE49-F238E27FC236}">
                <a16:creationId xmlns:a16="http://schemas.microsoft.com/office/drawing/2014/main" id="{5663ED46-E5D2-34B4-8A41-6D5A75B89450}"/>
              </a:ext>
            </a:extLst>
          </p:cNvPr>
          <p:cNvGrpSpPr/>
          <p:nvPr/>
        </p:nvGrpSpPr>
        <p:grpSpPr>
          <a:xfrm>
            <a:off x="415932" y="610093"/>
            <a:ext cx="3301830" cy="3435782"/>
            <a:chOff x="44118" y="-452227"/>
            <a:chExt cx="4402440" cy="4581043"/>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199641E-A757-0006-2590-864456B95272}"/>
                    </a:ext>
                  </a:extLst>
                </p:cNvPr>
                <p:cNvSpPr txBox="1"/>
                <p:nvPr/>
              </p:nvSpPr>
              <p:spPr>
                <a:xfrm>
                  <a:off x="241183" y="2368672"/>
                  <a:ext cx="2017904" cy="1720728"/>
                </a:xfrm>
                <a:prstGeom prst="rect">
                  <a:avLst/>
                </a:prstGeom>
                <a:noFill/>
              </p:spPr>
              <p:txBody>
                <a:bodyPr wrap="none" lIns="0" tIns="0" rIns="0" bIns="0" rtlCol="0">
                  <a:spAutoFit/>
                </a:bodyPr>
                <a:lstStyle/>
                <a:p>
                  <a:pPr defTabSz="685800"/>
                  <a14:m>
                    <m:oMathPara xmlns:m="http://schemas.openxmlformats.org/officeDocument/2006/math">
                      <m:oMathParaPr>
                        <m:jc m:val="centerGroup"/>
                      </m:oMathParaPr>
                      <m:oMath xmlns:m="http://schemas.openxmlformats.org/officeDocument/2006/math">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𝑙𝑘</m:t>
                            </m:r>
                          </m:sub>
                        </m:sSub>
                        <m:r>
                          <a:rPr lang="en-US" sz="1350" i="1">
                            <a:solidFill>
                              <a:prstClr val="black"/>
                            </a:solidFill>
                            <a:latin typeface="Cambria Math" panose="02040503050406030204" pitchFamily="18" charset="0"/>
                          </a:rPr>
                          <m:t>=</m:t>
                        </m:r>
                        <m:d>
                          <m:dPr>
                            <m:begChr m:val="["/>
                            <m:endChr m:val="]"/>
                            <m:ctrlPr>
                              <a:rPr lang="en-US" sz="1350" i="1">
                                <a:solidFill>
                                  <a:prstClr val="black"/>
                                </a:solidFill>
                                <a:latin typeface="Cambria Math" panose="02040503050406030204" pitchFamily="18" charset="0"/>
                              </a:rPr>
                            </m:ctrlPr>
                          </m:dPr>
                          <m:e>
                            <m:m>
                              <m:mPr>
                                <m:mcs>
                                  <m:mc>
                                    <m:mcPr>
                                      <m:count m:val="1"/>
                                      <m:mcJc m:val="center"/>
                                    </m:mcPr>
                                  </m:mc>
                                </m:mcs>
                                <m:ctrlPr>
                                  <a:rPr lang="en-US" sz="1350" i="1">
                                    <a:solidFill>
                                      <a:prstClr val="black"/>
                                    </a:solidFill>
                                    <a:latin typeface="Cambria Math" panose="02040503050406030204" pitchFamily="18" charset="0"/>
                                  </a:rPr>
                                </m:ctrlPr>
                              </m:mPr>
                              <m:mr>
                                <m:e>
                                  <m:m>
                                    <m:mPr>
                                      <m:mcs>
                                        <m:mc>
                                          <m:mcPr>
                                            <m:count m:val="3"/>
                                            <m:mcJc m:val="center"/>
                                          </m:mcPr>
                                        </m:mc>
                                      </m:mcs>
                                      <m:ctrlPr>
                                        <a:rPr lang="en-US" sz="1350" i="1">
                                          <a:solidFill>
                                            <a:prstClr val="black"/>
                                          </a:solidFill>
                                          <a:latin typeface="Cambria Math" panose="02040503050406030204" pitchFamily="18" charset="0"/>
                                        </a:rPr>
                                      </m:ctrlPr>
                                    </m:mPr>
                                    <m:mr>
                                      <m:e/>
                                      <m:e/>
                                      <m:e>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13</m:t>
                                            </m:r>
                                          </m:sub>
                                        </m:sSub>
                                      </m:e>
                                    </m:mr>
                                    <m:mr>
                                      <m:e/>
                                      <m:e/>
                                      <m:e>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23</m:t>
                                            </m:r>
                                          </m:sub>
                                        </m:sSub>
                                      </m:e>
                                    </m:mr>
                                    <m:mr>
                                      <m:e/>
                                      <m:e/>
                                      <m:e>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33</m:t>
                                            </m:r>
                                          </m:sub>
                                        </m:sSub>
                                      </m:e>
                                    </m:mr>
                                  </m:m>
                                </m:e>
                              </m:mr>
                              <m:mr>
                                <m:e>
                                  <m:m>
                                    <m:mPr>
                                      <m:mcs>
                                        <m:mc>
                                          <m:mcPr>
                                            <m:count m:val="3"/>
                                            <m:mcJc m:val="center"/>
                                          </m:mcPr>
                                        </m:mc>
                                      </m:mcs>
                                      <m:ctrlPr>
                                        <a:rPr lang="en-US" sz="1350" i="1">
                                          <a:solidFill>
                                            <a:prstClr val="black"/>
                                          </a:solidFill>
                                          <a:latin typeface="Cambria Math" panose="02040503050406030204" pitchFamily="18" charset="0"/>
                                        </a:rPr>
                                      </m:ctrlPr>
                                    </m:mPr>
                                    <m:mr>
                                      <m:e/>
                                      <m:e>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42</m:t>
                                            </m:r>
                                          </m:sub>
                                        </m:sSub>
                                      </m:e>
                                      <m:e/>
                                    </m:mr>
                                    <m:mr>
                                      <m:e>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51</m:t>
                                            </m:r>
                                          </m:sub>
                                        </m:sSub>
                                      </m:e>
                                      <m:e/>
                                      <m:e/>
                                    </m:mr>
                                    <m:mr>
                                      <m:e/>
                                      <m:e/>
                                      <m:e/>
                                    </m:mr>
                                  </m:m>
                                </m:e>
                              </m:mr>
                            </m:m>
                          </m:e>
                        </m:d>
                      </m:oMath>
                    </m:oMathPara>
                  </a14:m>
                  <a:endParaRPr lang="en-US" sz="1350" dirty="0">
                    <a:solidFill>
                      <a:prstClr val="black"/>
                    </a:solidFill>
                    <a:latin typeface="Calibri" panose="020F0502020204030204"/>
                  </a:endParaRPr>
                </a:p>
              </p:txBody>
            </p:sp>
          </mc:Choice>
          <mc:Fallback xmlns="">
            <p:sp>
              <p:nvSpPr>
                <p:cNvPr id="7" name="TextBox 6">
                  <a:extLst>
                    <a:ext uri="{FF2B5EF4-FFF2-40B4-BE49-F238E27FC236}">
                      <a16:creationId xmlns:a16="http://schemas.microsoft.com/office/drawing/2014/main" id="{8199641E-A757-0006-2590-864456B95272}"/>
                    </a:ext>
                  </a:extLst>
                </p:cNvPr>
                <p:cNvSpPr txBox="1">
                  <a:spLocks noRot="1" noChangeAspect="1" noMove="1" noResize="1" noEditPoints="1" noAdjustHandles="1" noChangeArrowheads="1" noChangeShapeType="1" noTextEdit="1"/>
                </p:cNvSpPr>
                <p:nvPr/>
              </p:nvSpPr>
              <p:spPr>
                <a:xfrm>
                  <a:off x="241183" y="2368672"/>
                  <a:ext cx="2017904" cy="1720728"/>
                </a:xfrm>
                <a:prstGeom prst="rect">
                  <a:avLst/>
                </a:prstGeom>
                <a:blipFill>
                  <a:blip r:embed="rId3"/>
                  <a:stretch>
                    <a:fillRect/>
                  </a:stretch>
                </a:blipFill>
              </p:spPr>
              <p:txBody>
                <a:bodyPr/>
                <a:lstStyle/>
                <a:p>
                  <a:r>
                    <a:rPr lang="en-SG">
                      <a:noFill/>
                    </a:rPr>
                    <a:t> </a:t>
                  </a:r>
                </a:p>
              </p:txBody>
            </p:sp>
          </mc:Fallback>
        </mc:AlternateContent>
        <p:sp>
          <p:nvSpPr>
            <p:cNvPr id="9" name="Rectangle 8">
              <a:extLst>
                <a:ext uri="{FF2B5EF4-FFF2-40B4-BE49-F238E27FC236}">
                  <a16:creationId xmlns:a16="http://schemas.microsoft.com/office/drawing/2014/main" id="{1AA4350B-B5BE-5766-3C24-E3C166DF2A8D}"/>
                </a:ext>
              </a:extLst>
            </p:cNvPr>
            <p:cNvSpPr/>
            <p:nvPr/>
          </p:nvSpPr>
          <p:spPr>
            <a:xfrm>
              <a:off x="916745" y="2000955"/>
              <a:ext cx="1502199" cy="369332"/>
            </a:xfrm>
            <a:prstGeom prst="rect">
              <a:avLst/>
            </a:prstGeom>
            <a:noFill/>
          </p:spPr>
          <p:txBody>
            <a:bodyPr wrap="square" lIns="68580" tIns="34290" rIns="68580" bIns="34290">
              <a:spAutoFit/>
            </a:bodyPr>
            <a:lstStyle/>
            <a:p>
              <a:pPr algn="just" defTabSz="685800"/>
              <a:r>
                <a:rPr lang="en-US" sz="1350" dirty="0">
                  <a:ln w="0"/>
                  <a:solidFill>
                    <a:prstClr val="black"/>
                  </a:solidFill>
                  <a:effectLst>
                    <a:outerShdw blurRad="38100" dist="19050" dir="2700000" algn="tl" rotWithShape="0">
                      <a:prstClr val="black">
                        <a:alpha val="40000"/>
                      </a:prstClr>
                    </a:outerShdw>
                  </a:effectLst>
                  <a:latin typeface="Calibri" panose="020F0502020204030204"/>
                </a:rPr>
                <a:t>x       y       z</a:t>
              </a:r>
            </a:p>
          </p:txBody>
        </p:sp>
        <mc:AlternateContent xmlns:mc="http://schemas.openxmlformats.org/markup-compatibility/2006" xmlns:a14="http://schemas.microsoft.com/office/drawing/2010/main">
          <mc:Choice Requires="a14">
            <p:sp>
              <p:nvSpPr>
                <p:cNvPr id="94" name="Rectangle 93">
                  <a:extLst>
                    <a:ext uri="{FF2B5EF4-FFF2-40B4-BE49-F238E27FC236}">
                      <a16:creationId xmlns:a16="http://schemas.microsoft.com/office/drawing/2014/main" id="{28DCEA12-1485-FC34-649D-4B2EF5158EE7}"/>
                    </a:ext>
                  </a:extLst>
                </p:cNvPr>
                <p:cNvSpPr/>
                <p:nvPr/>
              </p:nvSpPr>
              <p:spPr>
                <a:xfrm>
                  <a:off x="2304185" y="2374489"/>
                  <a:ext cx="1763453" cy="1754327"/>
                </a:xfrm>
                <a:prstGeom prst="rect">
                  <a:avLst/>
                </a:prstGeom>
                <a:noFill/>
              </p:spPr>
              <p:txBody>
                <a:bodyPr wrap="square" lIns="68580" tIns="34290" rIns="68580" bIns="34290">
                  <a:spAutoFit/>
                </a:bodyPr>
                <a:lstStyle/>
                <a:p>
                  <a:pPr algn="just" defTabSz="685800"/>
                  <a14:m>
                    <m:oMath xmlns:m="http://schemas.openxmlformats.org/officeDocument/2006/math">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13</m:t>
                          </m:r>
                        </m:sub>
                      </m:sSub>
                    </m:oMath>
                  </a14:m>
                  <a:r>
                    <a:rPr lang="en-US" sz="1350" dirty="0">
                      <a:ln w="0"/>
                      <a:solidFill>
                        <a:prstClr val="black"/>
                      </a:solidFill>
                      <a:effectLst>
                        <a:outerShdw blurRad="38100" dist="19050" dir="2700000" algn="tl" rotWithShape="0">
                          <a:prstClr val="black">
                            <a:alpha val="40000"/>
                          </a:prstClr>
                        </a:outerShdw>
                      </a:effectLst>
                      <a:latin typeface="Calibri" panose="020F0502020204030204"/>
                    </a:rPr>
                    <a:t> = 8 pm/V</a:t>
                  </a:r>
                </a:p>
                <a:p>
                  <a:pPr algn="just" defTabSz="685800"/>
                  <a14:m>
                    <m:oMath xmlns:m="http://schemas.openxmlformats.org/officeDocument/2006/math">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23</m:t>
                          </m:r>
                        </m:sub>
                      </m:sSub>
                    </m:oMath>
                  </a14:m>
                  <a:r>
                    <a:rPr lang="en-US" sz="1350" dirty="0">
                      <a:ln w="0"/>
                      <a:solidFill>
                        <a:prstClr val="black"/>
                      </a:solidFill>
                      <a:effectLst>
                        <a:outerShdw blurRad="38100" dist="19050" dir="2700000" algn="tl" rotWithShape="0">
                          <a:prstClr val="black">
                            <a:alpha val="40000"/>
                          </a:prstClr>
                        </a:outerShdw>
                      </a:effectLst>
                      <a:latin typeface="Calibri" panose="020F0502020204030204"/>
                    </a:rPr>
                    <a:t> = </a:t>
                  </a:r>
                  <a14:m>
                    <m:oMath xmlns:m="http://schemas.openxmlformats.org/officeDocument/2006/math">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13</m:t>
                          </m:r>
                        </m:sub>
                      </m:sSub>
                    </m:oMath>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a:p>
                  <a:pPr algn="just" defTabSz="685800"/>
                  <a14:m>
                    <m:oMath xmlns:m="http://schemas.openxmlformats.org/officeDocument/2006/math">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33</m:t>
                          </m:r>
                        </m:sub>
                      </m:sSub>
                    </m:oMath>
                  </a14:m>
                  <a:r>
                    <a:rPr lang="en-US" sz="1350" dirty="0">
                      <a:ln w="0"/>
                      <a:solidFill>
                        <a:prstClr val="black"/>
                      </a:solidFill>
                      <a:effectLst>
                        <a:outerShdw blurRad="38100" dist="19050" dir="2700000" algn="tl" rotWithShape="0">
                          <a:prstClr val="black">
                            <a:alpha val="40000"/>
                          </a:prstClr>
                        </a:outerShdw>
                      </a:effectLst>
                      <a:latin typeface="Calibri" panose="020F0502020204030204"/>
                    </a:rPr>
                    <a:t> = 105 pm /V</a:t>
                  </a:r>
                </a:p>
                <a:p>
                  <a:pPr algn="just" defTabSz="685800"/>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a:p>
                  <a:pPr algn="just" defTabSz="685800"/>
                  <a14:m>
                    <m:oMath xmlns:m="http://schemas.openxmlformats.org/officeDocument/2006/math">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42</m:t>
                          </m:r>
                        </m:sub>
                      </m:sSub>
                    </m:oMath>
                  </a14:m>
                  <a:r>
                    <a:rPr lang="en-US" sz="1350" dirty="0">
                      <a:ln w="0"/>
                      <a:solidFill>
                        <a:prstClr val="black"/>
                      </a:solidFill>
                      <a:effectLst>
                        <a:outerShdw blurRad="38100" dist="19050" dir="2700000" algn="tl" rotWithShape="0">
                          <a:prstClr val="black">
                            <a:alpha val="40000"/>
                          </a:prstClr>
                        </a:outerShdw>
                      </a:effectLst>
                      <a:latin typeface="Calibri" panose="020F0502020204030204"/>
                    </a:rPr>
                    <a:t> = 1300 pm/V</a:t>
                  </a:r>
                </a:p>
                <a:p>
                  <a:pPr algn="just" defTabSz="685800"/>
                  <a14:m>
                    <m:oMathPara xmlns:m="http://schemas.openxmlformats.org/officeDocument/2006/math">
                      <m:oMathParaPr>
                        <m:jc m:val="left"/>
                      </m:oMathParaPr>
                      <m:oMath xmlns:m="http://schemas.openxmlformats.org/officeDocument/2006/math">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51</m:t>
                            </m:r>
                          </m:sub>
                        </m:sSub>
                        <m:r>
                          <a:rPr lang="en-US" sz="1350" i="1">
                            <a:solidFill>
                              <a:prstClr val="black"/>
                            </a:solidFill>
                            <a:latin typeface="Cambria Math" panose="02040503050406030204" pitchFamily="18" charset="0"/>
                          </a:rPr>
                          <m:t>=</m:t>
                        </m:r>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42</m:t>
                            </m:r>
                          </m:sub>
                        </m:sSub>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94" name="Rectangle 93">
                  <a:extLst>
                    <a:ext uri="{FF2B5EF4-FFF2-40B4-BE49-F238E27FC236}">
                      <a16:creationId xmlns:a16="http://schemas.microsoft.com/office/drawing/2014/main" id="{28DCEA12-1485-FC34-649D-4B2EF5158EE7}"/>
                    </a:ext>
                  </a:extLst>
                </p:cNvPr>
                <p:cNvSpPr>
                  <a:spLocks noRot="1" noChangeAspect="1" noMove="1" noResize="1" noEditPoints="1" noAdjustHandles="1" noChangeArrowheads="1" noChangeShapeType="1" noTextEdit="1"/>
                </p:cNvSpPr>
                <p:nvPr/>
              </p:nvSpPr>
              <p:spPr>
                <a:xfrm>
                  <a:off x="2304185" y="2374489"/>
                  <a:ext cx="1763453" cy="1754327"/>
                </a:xfrm>
                <a:prstGeom prst="rect">
                  <a:avLst/>
                </a:prstGeom>
                <a:blipFill>
                  <a:blip r:embed="rId4"/>
                  <a:stretch>
                    <a:fillRect t="-2315" r="-1382"/>
                  </a:stretch>
                </a:blipFill>
              </p:spPr>
              <p:txBody>
                <a:bodyPr/>
                <a:lstStyle/>
                <a:p>
                  <a:r>
                    <a:rPr lang="en-SG">
                      <a:noFill/>
                    </a:rPr>
                    <a:t> </a:t>
                  </a:r>
                </a:p>
              </p:txBody>
            </p:sp>
          </mc:Fallback>
        </mc:AlternateContent>
        <p:sp>
          <p:nvSpPr>
            <p:cNvPr id="95" name="Rectangle 94">
              <a:extLst>
                <a:ext uri="{FF2B5EF4-FFF2-40B4-BE49-F238E27FC236}">
                  <a16:creationId xmlns:a16="http://schemas.microsoft.com/office/drawing/2014/main" id="{8A60EF1B-1FF6-0EAA-6D77-946E4FC5D7D3}"/>
                </a:ext>
              </a:extLst>
            </p:cNvPr>
            <p:cNvSpPr/>
            <p:nvPr/>
          </p:nvSpPr>
          <p:spPr>
            <a:xfrm>
              <a:off x="44118" y="-452227"/>
              <a:ext cx="1502199" cy="369332"/>
            </a:xfrm>
            <a:prstGeom prst="rect">
              <a:avLst/>
            </a:prstGeom>
            <a:noFill/>
          </p:spPr>
          <p:txBody>
            <a:bodyPr wrap="square" lIns="68580" tIns="34290" rIns="68580" bIns="34290">
              <a:spAutoFit/>
            </a:bodyPr>
            <a:lstStyle/>
            <a:p>
              <a:pPr algn="just" defTabSz="685800"/>
              <a:r>
                <a:rPr lang="en-US" sz="1350" b="1" dirty="0">
                  <a:ln w="0"/>
                  <a:solidFill>
                    <a:prstClr val="black"/>
                  </a:solidFill>
                  <a:effectLst>
                    <a:outerShdw blurRad="38100" dist="19050" dir="2700000" algn="tl" rotWithShape="0">
                      <a:prstClr val="black">
                        <a:alpha val="40000"/>
                      </a:prstClr>
                    </a:outerShdw>
                  </a:effectLst>
                  <a:latin typeface="Calibri" panose="020F0502020204030204"/>
                </a:rPr>
                <a:t>Bulk BTO</a:t>
              </a:r>
            </a:p>
          </p:txBody>
        </p:sp>
        <p:sp>
          <p:nvSpPr>
            <p:cNvPr id="160" name="Rectangle 159">
              <a:extLst>
                <a:ext uri="{FF2B5EF4-FFF2-40B4-BE49-F238E27FC236}">
                  <a16:creationId xmlns:a16="http://schemas.microsoft.com/office/drawing/2014/main" id="{480783E4-EACF-3291-588F-854A6C1D0101}"/>
                </a:ext>
              </a:extLst>
            </p:cNvPr>
            <p:cNvSpPr/>
            <p:nvPr/>
          </p:nvSpPr>
          <p:spPr>
            <a:xfrm>
              <a:off x="2944359" y="476430"/>
              <a:ext cx="1502199" cy="369332"/>
            </a:xfrm>
            <a:prstGeom prst="rect">
              <a:avLst/>
            </a:prstGeom>
            <a:noFill/>
          </p:spPr>
          <p:txBody>
            <a:bodyPr wrap="square" lIns="68580" tIns="34290" rIns="68580" bIns="34290">
              <a:spAutoFit/>
            </a:bodyPr>
            <a:lstStyle/>
            <a:p>
              <a:pPr algn="just" defTabSz="685800"/>
              <a:r>
                <a:rPr lang="en-US" sz="1350" dirty="0">
                  <a:ln w="0"/>
                  <a:solidFill>
                    <a:prstClr val="black"/>
                  </a:solidFill>
                  <a:effectLst>
                    <a:outerShdw blurRad="38100" dist="19050" dir="2700000" algn="tl" rotWithShape="0">
                      <a:prstClr val="black">
                        <a:alpha val="40000"/>
                      </a:prstClr>
                    </a:outerShdw>
                  </a:effectLst>
                  <a:latin typeface="Calibri" panose="020F0502020204030204"/>
                </a:rPr>
                <a:t>BaTiO</a:t>
              </a:r>
              <a:r>
                <a:rPr lang="en-US" sz="1350" baseline="-25000" dirty="0">
                  <a:ln w="0"/>
                  <a:solidFill>
                    <a:prstClr val="black"/>
                  </a:solidFill>
                  <a:effectLst>
                    <a:outerShdw blurRad="38100" dist="19050" dir="2700000" algn="tl" rotWithShape="0">
                      <a:prstClr val="black">
                        <a:alpha val="40000"/>
                      </a:prstClr>
                    </a:outerShdw>
                  </a:effectLst>
                  <a:latin typeface="Calibri" panose="020F0502020204030204"/>
                </a:rPr>
                <a:t>3 </a:t>
              </a:r>
              <a:r>
                <a:rPr lang="en-US" sz="1350" dirty="0">
                  <a:ln w="0"/>
                  <a:solidFill>
                    <a:prstClr val="black"/>
                  </a:solidFill>
                  <a:effectLst>
                    <a:outerShdw blurRad="38100" dist="19050" dir="2700000" algn="tl" rotWithShape="0">
                      <a:prstClr val="black">
                        <a:alpha val="40000"/>
                      </a:prstClr>
                    </a:outerShdw>
                  </a:effectLst>
                  <a:latin typeface="Calibri" panose="020F0502020204030204"/>
                </a:rPr>
                <a:t> crystal</a:t>
              </a:r>
              <a:endParaRPr lang="en-US" sz="1350" baseline="-25000" dirty="0">
                <a:ln w="0"/>
                <a:solidFill>
                  <a:prstClr val="black"/>
                </a:solidFill>
                <a:effectLst>
                  <a:outerShdw blurRad="38100" dist="19050" dir="2700000" algn="tl" rotWithShape="0">
                    <a:prstClr val="black">
                      <a:alpha val="40000"/>
                    </a:prstClr>
                  </a:outerShdw>
                </a:effectLst>
                <a:latin typeface="Calibri" panose="020F0502020204030204"/>
              </a:endParaRPr>
            </a:p>
          </p:txBody>
        </p:sp>
      </p:grpSp>
      <p:grpSp>
        <p:nvGrpSpPr>
          <p:cNvPr id="78" name="Group 77">
            <a:extLst>
              <a:ext uri="{FF2B5EF4-FFF2-40B4-BE49-F238E27FC236}">
                <a16:creationId xmlns:a16="http://schemas.microsoft.com/office/drawing/2014/main" id="{FA8CF5D1-1C0A-5F3F-E9D8-B750E2AF1B74}"/>
              </a:ext>
            </a:extLst>
          </p:cNvPr>
          <p:cNvGrpSpPr/>
          <p:nvPr/>
        </p:nvGrpSpPr>
        <p:grpSpPr>
          <a:xfrm>
            <a:off x="1061030" y="889942"/>
            <a:ext cx="1402188" cy="1422314"/>
            <a:chOff x="1774786" y="3001984"/>
            <a:chExt cx="2468273" cy="2503700"/>
          </a:xfrm>
        </p:grpSpPr>
        <p:grpSp>
          <p:nvGrpSpPr>
            <p:cNvPr id="44" name="Group 43">
              <a:extLst>
                <a:ext uri="{FF2B5EF4-FFF2-40B4-BE49-F238E27FC236}">
                  <a16:creationId xmlns:a16="http://schemas.microsoft.com/office/drawing/2014/main" id="{BBFB0FCF-FB15-E290-7A3A-8AB0FA93048B}"/>
                </a:ext>
              </a:extLst>
            </p:cNvPr>
            <p:cNvGrpSpPr/>
            <p:nvPr/>
          </p:nvGrpSpPr>
          <p:grpSpPr>
            <a:xfrm>
              <a:off x="1774786" y="3001984"/>
              <a:ext cx="2468273" cy="2503700"/>
              <a:chOff x="3049522" y="1514520"/>
              <a:chExt cx="3913634" cy="3773476"/>
            </a:xfrm>
          </p:grpSpPr>
          <p:sp>
            <p:nvSpPr>
              <p:cNvPr id="45" name="Flowchart: Connector 44">
                <a:extLst>
                  <a:ext uri="{FF2B5EF4-FFF2-40B4-BE49-F238E27FC236}">
                    <a16:creationId xmlns:a16="http://schemas.microsoft.com/office/drawing/2014/main" id="{EEDF85BA-DBF2-BCC7-9449-29272A0D70FE}"/>
                  </a:ext>
                </a:extLst>
              </p:cNvPr>
              <p:cNvSpPr/>
              <p:nvPr/>
            </p:nvSpPr>
            <p:spPr>
              <a:xfrm>
                <a:off x="5526024" y="4657060"/>
                <a:ext cx="630936" cy="630936"/>
              </a:xfrm>
              <a:prstGeom prst="flowChartConnector">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6" name="Cube 45">
                <a:extLst>
                  <a:ext uri="{FF2B5EF4-FFF2-40B4-BE49-F238E27FC236}">
                    <a16:creationId xmlns:a16="http://schemas.microsoft.com/office/drawing/2014/main" id="{1E20F597-20B7-86E5-A614-E55B57856073}"/>
                  </a:ext>
                </a:extLst>
              </p:cNvPr>
              <p:cNvSpPr/>
              <p:nvPr/>
            </p:nvSpPr>
            <p:spPr>
              <a:xfrm>
                <a:off x="3364992" y="1847087"/>
                <a:ext cx="3282696" cy="3125441"/>
              </a:xfrm>
              <a:prstGeom prst="cub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cxnSp>
            <p:nvCxnSpPr>
              <p:cNvPr id="47" name="Straight Connector 46">
                <a:extLst>
                  <a:ext uri="{FF2B5EF4-FFF2-40B4-BE49-F238E27FC236}">
                    <a16:creationId xmlns:a16="http://schemas.microsoft.com/office/drawing/2014/main" id="{F47AF250-811F-BD93-19FA-32344D03DC71}"/>
                  </a:ext>
                </a:extLst>
              </p:cNvPr>
              <p:cNvCxnSpPr>
                <a:cxnSpLocks/>
              </p:cNvCxnSpPr>
              <p:nvPr/>
            </p:nvCxnSpPr>
            <p:spPr>
              <a:xfrm>
                <a:off x="4143089" y="1847087"/>
                <a:ext cx="0" cy="23355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0B864D4-8F2D-B4EF-1439-593ACCFEA3EC}"/>
                  </a:ext>
                </a:extLst>
              </p:cNvPr>
              <p:cNvCxnSpPr>
                <a:cxnSpLocks/>
              </p:cNvCxnSpPr>
              <p:nvPr/>
            </p:nvCxnSpPr>
            <p:spPr>
              <a:xfrm flipH="1">
                <a:off x="4143089" y="4182618"/>
                <a:ext cx="2504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CC5DECE-875B-08D7-F82C-96E62E20C338}"/>
                  </a:ext>
                </a:extLst>
              </p:cNvPr>
              <p:cNvCxnSpPr>
                <a:cxnSpLocks/>
              </p:cNvCxnSpPr>
              <p:nvPr/>
            </p:nvCxnSpPr>
            <p:spPr>
              <a:xfrm flipH="1">
                <a:off x="3364991" y="4182618"/>
                <a:ext cx="778098" cy="78991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0" name="Flowchart: Connector 49">
                <a:extLst>
                  <a:ext uri="{FF2B5EF4-FFF2-40B4-BE49-F238E27FC236}">
                    <a16:creationId xmlns:a16="http://schemas.microsoft.com/office/drawing/2014/main" id="{0C46E192-F8D0-0EF1-33B8-EC9AEE45108C}"/>
                  </a:ext>
                </a:extLst>
              </p:cNvPr>
              <p:cNvSpPr/>
              <p:nvPr/>
            </p:nvSpPr>
            <p:spPr>
              <a:xfrm>
                <a:off x="6332220" y="3867150"/>
                <a:ext cx="630936" cy="630936"/>
              </a:xfrm>
              <a:prstGeom prst="flowChartConnector">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1" name="Flowchart: Connector 50">
                <a:extLst>
                  <a:ext uri="{FF2B5EF4-FFF2-40B4-BE49-F238E27FC236}">
                    <a16:creationId xmlns:a16="http://schemas.microsoft.com/office/drawing/2014/main" id="{52692F37-12FE-C01F-B5DE-1801AE6F8CE3}"/>
                  </a:ext>
                </a:extLst>
              </p:cNvPr>
              <p:cNvSpPr/>
              <p:nvPr/>
            </p:nvSpPr>
            <p:spPr>
              <a:xfrm>
                <a:off x="3827620" y="3867150"/>
                <a:ext cx="630936" cy="630936"/>
              </a:xfrm>
              <a:prstGeom prst="flowChartConnector">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2" name="Flowchart: Connector 51">
                <a:extLst>
                  <a:ext uri="{FF2B5EF4-FFF2-40B4-BE49-F238E27FC236}">
                    <a16:creationId xmlns:a16="http://schemas.microsoft.com/office/drawing/2014/main" id="{F82FD5B1-D6DE-8628-6234-8112705559E2}"/>
                  </a:ext>
                </a:extLst>
              </p:cNvPr>
              <p:cNvSpPr/>
              <p:nvPr/>
            </p:nvSpPr>
            <p:spPr>
              <a:xfrm>
                <a:off x="3049522" y="4657060"/>
                <a:ext cx="630936" cy="630936"/>
              </a:xfrm>
              <a:prstGeom prst="flowChartConnector">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3" name="Flowchart: Connector 52">
                <a:extLst>
                  <a:ext uri="{FF2B5EF4-FFF2-40B4-BE49-F238E27FC236}">
                    <a16:creationId xmlns:a16="http://schemas.microsoft.com/office/drawing/2014/main" id="{A55AFE02-CB7A-258D-DB8D-8D4BFCECC7E0}"/>
                  </a:ext>
                </a:extLst>
              </p:cNvPr>
              <p:cNvSpPr/>
              <p:nvPr/>
            </p:nvSpPr>
            <p:spPr>
              <a:xfrm>
                <a:off x="5526024" y="2304430"/>
                <a:ext cx="630936" cy="630936"/>
              </a:xfrm>
              <a:prstGeom prst="flowChartConnector">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4" name="Flowchart: Connector 53">
                <a:extLst>
                  <a:ext uri="{FF2B5EF4-FFF2-40B4-BE49-F238E27FC236}">
                    <a16:creationId xmlns:a16="http://schemas.microsoft.com/office/drawing/2014/main" id="{A339C4FC-100F-1D51-FF90-BDFA232FBC7A}"/>
                  </a:ext>
                </a:extLst>
              </p:cNvPr>
              <p:cNvSpPr/>
              <p:nvPr/>
            </p:nvSpPr>
            <p:spPr>
              <a:xfrm>
                <a:off x="6332220" y="1514520"/>
                <a:ext cx="630936" cy="630936"/>
              </a:xfrm>
              <a:prstGeom prst="flowChartConnector">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5" name="Flowchart: Connector 54">
                <a:extLst>
                  <a:ext uri="{FF2B5EF4-FFF2-40B4-BE49-F238E27FC236}">
                    <a16:creationId xmlns:a16="http://schemas.microsoft.com/office/drawing/2014/main" id="{8A780C55-1DFD-C83D-3671-3F84EF08ACC0}"/>
                  </a:ext>
                </a:extLst>
              </p:cNvPr>
              <p:cNvSpPr/>
              <p:nvPr/>
            </p:nvSpPr>
            <p:spPr>
              <a:xfrm>
                <a:off x="3827620" y="1514520"/>
                <a:ext cx="630936" cy="630936"/>
              </a:xfrm>
              <a:prstGeom prst="flowChartConnector">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6" name="Flowchart: Connector 55">
                <a:extLst>
                  <a:ext uri="{FF2B5EF4-FFF2-40B4-BE49-F238E27FC236}">
                    <a16:creationId xmlns:a16="http://schemas.microsoft.com/office/drawing/2014/main" id="{4B3507B8-C475-500E-1A36-2E033C84D8F2}"/>
                  </a:ext>
                </a:extLst>
              </p:cNvPr>
              <p:cNvSpPr/>
              <p:nvPr/>
            </p:nvSpPr>
            <p:spPr>
              <a:xfrm>
                <a:off x="3049522" y="2304430"/>
                <a:ext cx="630936" cy="630936"/>
              </a:xfrm>
              <a:prstGeom prst="flowChartConnector">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7" name="Flowchart: Connector 56">
                <a:extLst>
                  <a:ext uri="{FF2B5EF4-FFF2-40B4-BE49-F238E27FC236}">
                    <a16:creationId xmlns:a16="http://schemas.microsoft.com/office/drawing/2014/main" id="{DEBFD117-F341-03E4-A532-E4048FBFC881}"/>
                  </a:ext>
                </a:extLst>
              </p:cNvPr>
              <p:cNvSpPr/>
              <p:nvPr/>
            </p:nvSpPr>
            <p:spPr>
              <a:xfrm>
                <a:off x="4727451" y="3160966"/>
                <a:ext cx="497680" cy="497680"/>
              </a:xfrm>
              <a:prstGeom prst="flowChartConnector">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8" name="Flowchart: Connector 57">
                <a:extLst>
                  <a:ext uri="{FF2B5EF4-FFF2-40B4-BE49-F238E27FC236}">
                    <a16:creationId xmlns:a16="http://schemas.microsoft.com/office/drawing/2014/main" id="{532574F3-2439-77EF-3C9B-3C83EFE88598}"/>
                  </a:ext>
                </a:extLst>
              </p:cNvPr>
              <p:cNvSpPr/>
              <p:nvPr/>
            </p:nvSpPr>
            <p:spPr>
              <a:xfrm>
                <a:off x="4865575" y="4418486"/>
                <a:ext cx="286892" cy="286892"/>
              </a:xfrm>
              <a:prstGeom prst="flowChartConnector">
                <a:avLst/>
              </a:prstGeom>
              <a:solidFill>
                <a:schemeClr val="bg2">
                  <a:lumMod val="50000"/>
                  <a:alpha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9" name="Flowchart: Connector 58">
                <a:extLst>
                  <a:ext uri="{FF2B5EF4-FFF2-40B4-BE49-F238E27FC236}">
                    <a16:creationId xmlns:a16="http://schemas.microsoft.com/office/drawing/2014/main" id="{E60A1337-BD28-8F3B-3AD6-9F8D4C511406}"/>
                  </a:ext>
                </a:extLst>
              </p:cNvPr>
              <p:cNvSpPr/>
              <p:nvPr/>
            </p:nvSpPr>
            <p:spPr>
              <a:xfrm>
                <a:off x="4850322" y="2084165"/>
                <a:ext cx="286892" cy="286892"/>
              </a:xfrm>
              <a:prstGeom prst="flowChartConnector">
                <a:avLst/>
              </a:prstGeom>
              <a:solidFill>
                <a:schemeClr val="bg2">
                  <a:lumMod val="50000"/>
                  <a:alpha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0" name="Flowchart: Connector 59">
                <a:extLst>
                  <a:ext uri="{FF2B5EF4-FFF2-40B4-BE49-F238E27FC236}">
                    <a16:creationId xmlns:a16="http://schemas.microsoft.com/office/drawing/2014/main" id="{9682A9EC-8C29-B2EF-72F5-F744EB98B5BD}"/>
                  </a:ext>
                </a:extLst>
              </p:cNvPr>
              <p:cNvSpPr/>
              <p:nvPr/>
            </p:nvSpPr>
            <p:spPr>
              <a:xfrm>
                <a:off x="6119225" y="3270821"/>
                <a:ext cx="286892" cy="286892"/>
              </a:xfrm>
              <a:prstGeom prst="flowChartConnector">
                <a:avLst/>
              </a:prstGeom>
              <a:solidFill>
                <a:schemeClr val="bg2">
                  <a:lumMod val="50000"/>
                  <a:alpha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1" name="Flowchart: Connector 60">
                <a:extLst>
                  <a:ext uri="{FF2B5EF4-FFF2-40B4-BE49-F238E27FC236}">
                    <a16:creationId xmlns:a16="http://schemas.microsoft.com/office/drawing/2014/main" id="{76B9ECDA-7C88-345C-E0A4-21A5DA896785}"/>
                  </a:ext>
                </a:extLst>
              </p:cNvPr>
              <p:cNvSpPr/>
              <p:nvPr/>
            </p:nvSpPr>
            <p:spPr>
              <a:xfrm>
                <a:off x="3614626" y="3267933"/>
                <a:ext cx="286892" cy="286892"/>
              </a:xfrm>
              <a:prstGeom prst="flowChartConnector">
                <a:avLst/>
              </a:prstGeom>
              <a:solidFill>
                <a:schemeClr val="bg2">
                  <a:lumMod val="50000"/>
                  <a:alpha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2" name="Flowchart: Connector 61">
                <a:extLst>
                  <a:ext uri="{FF2B5EF4-FFF2-40B4-BE49-F238E27FC236}">
                    <a16:creationId xmlns:a16="http://schemas.microsoft.com/office/drawing/2014/main" id="{91F3A860-1237-A490-3120-4540514FF49A}"/>
                  </a:ext>
                </a:extLst>
              </p:cNvPr>
              <p:cNvSpPr/>
              <p:nvPr/>
            </p:nvSpPr>
            <p:spPr>
              <a:xfrm>
                <a:off x="5210556" y="2871406"/>
                <a:ext cx="286892" cy="286892"/>
              </a:xfrm>
              <a:prstGeom prst="flowChartConnector">
                <a:avLst/>
              </a:prstGeom>
              <a:solidFill>
                <a:schemeClr val="bg2">
                  <a:lumMod val="50000"/>
                  <a:alpha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3" name="Flowchart: Connector 62">
                <a:extLst>
                  <a:ext uri="{FF2B5EF4-FFF2-40B4-BE49-F238E27FC236}">
                    <a16:creationId xmlns:a16="http://schemas.microsoft.com/office/drawing/2014/main" id="{B65B8750-9253-3D4B-6949-4989CAC0A79E}"/>
                  </a:ext>
                </a:extLst>
              </p:cNvPr>
              <p:cNvSpPr/>
              <p:nvPr/>
            </p:nvSpPr>
            <p:spPr>
              <a:xfrm>
                <a:off x="4402507" y="3655553"/>
                <a:ext cx="286892" cy="286892"/>
              </a:xfrm>
              <a:prstGeom prst="flowChartConnector">
                <a:avLst/>
              </a:prstGeom>
              <a:solidFill>
                <a:schemeClr val="bg2">
                  <a:lumMod val="50000"/>
                  <a:alpha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cxnSp>
            <p:nvCxnSpPr>
              <p:cNvPr id="64" name="Straight Connector 63">
                <a:extLst>
                  <a:ext uri="{FF2B5EF4-FFF2-40B4-BE49-F238E27FC236}">
                    <a16:creationId xmlns:a16="http://schemas.microsoft.com/office/drawing/2014/main" id="{243E6F58-9E9E-16C9-D681-4239030B45A2}"/>
                  </a:ext>
                </a:extLst>
              </p:cNvPr>
              <p:cNvCxnSpPr>
                <a:cxnSpLocks/>
                <a:stCxn id="60" idx="3"/>
                <a:endCxn id="58" idx="7"/>
              </p:cNvCxnSpPr>
              <p:nvPr/>
            </p:nvCxnSpPr>
            <p:spPr>
              <a:xfrm flipH="1">
                <a:off x="5110453" y="3515699"/>
                <a:ext cx="1050786" cy="944801"/>
              </a:xfrm>
              <a:prstGeom prst="line">
                <a:avLst/>
              </a:prstGeom>
              <a:ln>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D971D77-03D7-4807-8754-A1EDD9052D8F}"/>
                  </a:ext>
                </a:extLst>
              </p:cNvPr>
              <p:cNvCxnSpPr>
                <a:cxnSpLocks/>
                <a:stCxn id="58" idx="1"/>
                <a:endCxn id="63" idx="5"/>
              </p:cNvCxnSpPr>
              <p:nvPr/>
            </p:nvCxnSpPr>
            <p:spPr>
              <a:xfrm flipH="1" flipV="1">
                <a:off x="4647385" y="3900431"/>
                <a:ext cx="260204" cy="560069"/>
              </a:xfrm>
              <a:prstGeom prst="line">
                <a:avLst/>
              </a:prstGeom>
              <a:ln>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1EF789A-1B96-4789-9EB2-FB246DAABEE6}"/>
                  </a:ext>
                </a:extLst>
              </p:cNvPr>
              <p:cNvCxnSpPr>
                <a:cxnSpLocks/>
                <a:stCxn id="58" idx="0"/>
                <a:endCxn id="62" idx="4"/>
              </p:cNvCxnSpPr>
              <p:nvPr/>
            </p:nvCxnSpPr>
            <p:spPr>
              <a:xfrm flipV="1">
                <a:off x="5009021" y="3158298"/>
                <a:ext cx="344981" cy="1260188"/>
              </a:xfrm>
              <a:prstGeom prst="line">
                <a:avLst/>
              </a:prstGeom>
              <a:ln>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7D6B983-690C-BF60-9FA0-19A346751778}"/>
                  </a:ext>
                </a:extLst>
              </p:cNvPr>
              <p:cNvCxnSpPr>
                <a:cxnSpLocks/>
                <a:stCxn id="58" idx="2"/>
                <a:endCxn id="61" idx="5"/>
              </p:cNvCxnSpPr>
              <p:nvPr/>
            </p:nvCxnSpPr>
            <p:spPr>
              <a:xfrm flipH="1" flipV="1">
                <a:off x="3859504" y="3512811"/>
                <a:ext cx="1006071" cy="1049121"/>
              </a:xfrm>
              <a:prstGeom prst="line">
                <a:avLst/>
              </a:prstGeom>
              <a:ln>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006974E-D38E-C546-C6AD-4469D00C980B}"/>
                  </a:ext>
                </a:extLst>
              </p:cNvPr>
              <p:cNvCxnSpPr>
                <a:cxnSpLocks/>
                <a:stCxn id="62" idx="0"/>
                <a:endCxn id="59" idx="5"/>
              </p:cNvCxnSpPr>
              <p:nvPr/>
            </p:nvCxnSpPr>
            <p:spPr>
              <a:xfrm flipH="1" flipV="1">
                <a:off x="5095200" y="2329043"/>
                <a:ext cx="258802" cy="542363"/>
              </a:xfrm>
              <a:prstGeom prst="line">
                <a:avLst/>
              </a:prstGeom>
              <a:ln>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9596E7D-AB1E-51C9-31EC-CD7F3080733C}"/>
                  </a:ext>
                </a:extLst>
              </p:cNvPr>
              <p:cNvCxnSpPr>
                <a:cxnSpLocks/>
                <a:stCxn id="61" idx="7"/>
                <a:endCxn id="59" idx="3"/>
              </p:cNvCxnSpPr>
              <p:nvPr/>
            </p:nvCxnSpPr>
            <p:spPr>
              <a:xfrm flipV="1">
                <a:off x="3859504" y="2329043"/>
                <a:ext cx="1032832" cy="980904"/>
              </a:xfrm>
              <a:prstGeom prst="line">
                <a:avLst/>
              </a:prstGeom>
              <a:ln>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FAA035E-BF35-B3CA-403B-C369592D408F}"/>
                  </a:ext>
                </a:extLst>
              </p:cNvPr>
              <p:cNvCxnSpPr>
                <a:cxnSpLocks/>
                <a:stCxn id="63" idx="0"/>
                <a:endCxn id="59" idx="4"/>
              </p:cNvCxnSpPr>
              <p:nvPr/>
            </p:nvCxnSpPr>
            <p:spPr>
              <a:xfrm flipV="1">
                <a:off x="4545953" y="2371057"/>
                <a:ext cx="447815" cy="1284496"/>
              </a:xfrm>
              <a:prstGeom prst="line">
                <a:avLst/>
              </a:prstGeom>
              <a:ln>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6B3E4FB-6A17-80AF-E884-9F08528AFF74}"/>
                  </a:ext>
                </a:extLst>
              </p:cNvPr>
              <p:cNvCxnSpPr>
                <a:cxnSpLocks/>
                <a:stCxn id="60" idx="1"/>
                <a:endCxn id="59" idx="5"/>
              </p:cNvCxnSpPr>
              <p:nvPr/>
            </p:nvCxnSpPr>
            <p:spPr>
              <a:xfrm flipH="1" flipV="1">
                <a:off x="5095200" y="2329043"/>
                <a:ext cx="1066039" cy="983792"/>
              </a:xfrm>
              <a:prstGeom prst="line">
                <a:avLst/>
              </a:prstGeom>
              <a:ln>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93A5762-49C5-234D-377F-0C42841D4CC3}"/>
                  </a:ext>
                </a:extLst>
              </p:cNvPr>
              <p:cNvCxnSpPr>
                <a:cxnSpLocks/>
                <a:stCxn id="62" idx="2"/>
                <a:endCxn id="61" idx="6"/>
              </p:cNvCxnSpPr>
              <p:nvPr/>
            </p:nvCxnSpPr>
            <p:spPr>
              <a:xfrm flipH="1">
                <a:off x="3901518" y="3014852"/>
                <a:ext cx="1309038" cy="396527"/>
              </a:xfrm>
              <a:prstGeom prst="line">
                <a:avLst/>
              </a:prstGeom>
              <a:ln>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EE9AF56-F496-13B7-F987-91E6FD425765}"/>
                  </a:ext>
                </a:extLst>
              </p:cNvPr>
              <p:cNvCxnSpPr>
                <a:cxnSpLocks/>
                <a:stCxn id="62" idx="6"/>
                <a:endCxn id="60" idx="1"/>
              </p:cNvCxnSpPr>
              <p:nvPr/>
            </p:nvCxnSpPr>
            <p:spPr>
              <a:xfrm>
                <a:off x="5497448" y="3014852"/>
                <a:ext cx="663791" cy="297983"/>
              </a:xfrm>
              <a:prstGeom prst="line">
                <a:avLst/>
              </a:prstGeom>
              <a:ln>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28D7513-FAF6-264E-CDC6-54AF01292474}"/>
                  </a:ext>
                </a:extLst>
              </p:cNvPr>
              <p:cNvCxnSpPr>
                <a:cxnSpLocks/>
                <a:stCxn id="63" idx="6"/>
                <a:endCxn id="60" idx="2"/>
              </p:cNvCxnSpPr>
              <p:nvPr/>
            </p:nvCxnSpPr>
            <p:spPr>
              <a:xfrm flipV="1">
                <a:off x="4689399" y="3414267"/>
                <a:ext cx="1429826" cy="384732"/>
              </a:xfrm>
              <a:prstGeom prst="line">
                <a:avLst/>
              </a:prstGeom>
              <a:ln>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489191E-CE78-2B7E-29C7-E2D5CCB95696}"/>
                  </a:ext>
                </a:extLst>
              </p:cNvPr>
              <p:cNvCxnSpPr>
                <a:cxnSpLocks/>
                <a:stCxn id="61" idx="5"/>
                <a:endCxn id="63" idx="2"/>
              </p:cNvCxnSpPr>
              <p:nvPr/>
            </p:nvCxnSpPr>
            <p:spPr>
              <a:xfrm>
                <a:off x="3859504" y="3512811"/>
                <a:ext cx="543003" cy="286188"/>
              </a:xfrm>
              <a:prstGeom prst="line">
                <a:avLst/>
              </a:prstGeom>
              <a:ln>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6" name="Flowchart: Connector 75">
                <a:extLst>
                  <a:ext uri="{FF2B5EF4-FFF2-40B4-BE49-F238E27FC236}">
                    <a16:creationId xmlns:a16="http://schemas.microsoft.com/office/drawing/2014/main" id="{8CA05B47-3017-8B34-8177-5B0FAFB75B2C}"/>
                  </a:ext>
                </a:extLst>
              </p:cNvPr>
              <p:cNvSpPr/>
              <p:nvPr/>
            </p:nvSpPr>
            <p:spPr>
              <a:xfrm>
                <a:off x="4720145" y="3091077"/>
                <a:ext cx="497680" cy="497680"/>
              </a:xfrm>
              <a:prstGeom prst="flowChartConnector">
                <a:avLst/>
              </a:prstGeom>
              <a:solidFill>
                <a:schemeClr val="accent6">
                  <a:lumMod val="75000"/>
                  <a:alpha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cxnSp>
          <p:nvCxnSpPr>
            <p:cNvPr id="77" name="Straight Arrow Connector 76">
              <a:extLst>
                <a:ext uri="{FF2B5EF4-FFF2-40B4-BE49-F238E27FC236}">
                  <a16:creationId xmlns:a16="http://schemas.microsoft.com/office/drawing/2014/main" id="{531384F3-4DF5-258C-6CA6-866CE563174A}"/>
                </a:ext>
              </a:extLst>
            </p:cNvPr>
            <p:cNvCxnSpPr>
              <a:cxnSpLocks/>
            </p:cNvCxnSpPr>
            <p:nvPr/>
          </p:nvCxnSpPr>
          <p:spPr>
            <a:xfrm flipV="1">
              <a:off x="2987501" y="4155460"/>
              <a:ext cx="0" cy="15240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810A77A2-5CB4-7CDD-8B2F-563B7346AD3A}"/>
              </a:ext>
            </a:extLst>
          </p:cNvPr>
          <p:cNvGrpSpPr/>
          <p:nvPr/>
        </p:nvGrpSpPr>
        <p:grpSpPr>
          <a:xfrm>
            <a:off x="165832" y="1731167"/>
            <a:ext cx="709817" cy="675032"/>
            <a:chOff x="84709" y="2499387"/>
            <a:chExt cx="946423" cy="900043"/>
          </a:xfrm>
        </p:grpSpPr>
        <p:cxnSp>
          <p:nvCxnSpPr>
            <p:cNvPr id="80" name="Straight Arrow Connector 79">
              <a:extLst>
                <a:ext uri="{FF2B5EF4-FFF2-40B4-BE49-F238E27FC236}">
                  <a16:creationId xmlns:a16="http://schemas.microsoft.com/office/drawing/2014/main" id="{0073D7D3-DD68-5112-E940-AD7DFC06BAD1}"/>
                </a:ext>
              </a:extLst>
            </p:cNvPr>
            <p:cNvCxnSpPr/>
            <p:nvPr/>
          </p:nvCxnSpPr>
          <p:spPr>
            <a:xfrm>
              <a:off x="356681" y="3103046"/>
              <a:ext cx="674451" cy="0"/>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71273D53-15D1-7E74-3BEF-30C0D39F1F80}"/>
                </a:ext>
              </a:extLst>
            </p:cNvPr>
            <p:cNvCxnSpPr>
              <a:cxnSpLocks/>
            </p:cNvCxnSpPr>
            <p:nvPr/>
          </p:nvCxnSpPr>
          <p:spPr>
            <a:xfrm flipV="1">
              <a:off x="363028" y="2740513"/>
              <a:ext cx="352125" cy="362533"/>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F0123582-7DD0-6DDD-C2E8-3B11B61E11F6}"/>
                </a:ext>
              </a:extLst>
            </p:cNvPr>
            <p:cNvCxnSpPr>
              <a:cxnSpLocks/>
            </p:cNvCxnSpPr>
            <p:nvPr/>
          </p:nvCxnSpPr>
          <p:spPr>
            <a:xfrm flipV="1">
              <a:off x="356681" y="2499387"/>
              <a:ext cx="0" cy="618624"/>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4A63AC1E-44B8-2081-E5CF-5A225F6C566D}"/>
                </a:ext>
              </a:extLst>
            </p:cNvPr>
            <p:cNvSpPr/>
            <p:nvPr/>
          </p:nvSpPr>
          <p:spPr>
            <a:xfrm>
              <a:off x="592345" y="3030098"/>
              <a:ext cx="260417" cy="369332"/>
            </a:xfrm>
            <a:prstGeom prst="rect">
              <a:avLst/>
            </a:prstGeom>
            <a:noFill/>
          </p:spPr>
          <p:txBody>
            <a:bodyPr wrap="square" lIns="68580" tIns="34290" rIns="68580" bIns="34290">
              <a:spAutoFit/>
            </a:bodyPr>
            <a:lstStyle/>
            <a:p>
              <a:pPr algn="just" defTabSz="685800"/>
              <a:r>
                <a:rPr lang="en-US" sz="1350" dirty="0">
                  <a:ln w="0"/>
                  <a:solidFill>
                    <a:prstClr val="black"/>
                  </a:solidFill>
                  <a:effectLst>
                    <a:outerShdw blurRad="38100" dist="19050" dir="2700000" algn="tl" rotWithShape="0">
                      <a:prstClr val="black">
                        <a:alpha val="40000"/>
                      </a:prstClr>
                    </a:outerShdw>
                  </a:effectLst>
                  <a:latin typeface="Calibri" panose="020F0502020204030204"/>
                </a:rPr>
                <a:t>x</a:t>
              </a:r>
            </a:p>
          </p:txBody>
        </p:sp>
        <p:sp>
          <p:nvSpPr>
            <p:cNvPr id="91" name="Rectangle 90">
              <a:extLst>
                <a:ext uri="{FF2B5EF4-FFF2-40B4-BE49-F238E27FC236}">
                  <a16:creationId xmlns:a16="http://schemas.microsoft.com/office/drawing/2014/main" id="{760745CF-99FD-4BEB-4B42-E372557FFBFA}"/>
                </a:ext>
              </a:extLst>
            </p:cNvPr>
            <p:cNvSpPr/>
            <p:nvPr/>
          </p:nvSpPr>
          <p:spPr>
            <a:xfrm>
              <a:off x="668369" y="2505074"/>
              <a:ext cx="261916" cy="369332"/>
            </a:xfrm>
            <a:prstGeom prst="rect">
              <a:avLst/>
            </a:prstGeom>
            <a:noFill/>
          </p:spPr>
          <p:txBody>
            <a:bodyPr wrap="square" lIns="68580" tIns="34290" rIns="68580" bIns="34290">
              <a:spAutoFit/>
            </a:bodyPr>
            <a:lstStyle/>
            <a:p>
              <a:pPr algn="just" defTabSz="685800"/>
              <a:r>
                <a:rPr lang="en-US" sz="1350" dirty="0">
                  <a:ln w="0"/>
                  <a:solidFill>
                    <a:prstClr val="black"/>
                  </a:solidFill>
                  <a:effectLst>
                    <a:outerShdw blurRad="38100" dist="19050" dir="2700000" algn="tl" rotWithShape="0">
                      <a:prstClr val="black">
                        <a:alpha val="40000"/>
                      </a:prstClr>
                    </a:outerShdw>
                  </a:effectLst>
                  <a:latin typeface="Calibri" panose="020F0502020204030204"/>
                </a:rPr>
                <a:t>y</a:t>
              </a:r>
            </a:p>
          </p:txBody>
        </p:sp>
        <p:sp>
          <p:nvSpPr>
            <p:cNvPr id="92" name="Rectangle 91">
              <a:extLst>
                <a:ext uri="{FF2B5EF4-FFF2-40B4-BE49-F238E27FC236}">
                  <a16:creationId xmlns:a16="http://schemas.microsoft.com/office/drawing/2014/main" id="{018897F4-7086-EFEC-C446-D47A1E44249E}"/>
                </a:ext>
              </a:extLst>
            </p:cNvPr>
            <p:cNvSpPr/>
            <p:nvPr/>
          </p:nvSpPr>
          <p:spPr>
            <a:xfrm>
              <a:off x="84709" y="2579636"/>
              <a:ext cx="235852" cy="369332"/>
            </a:xfrm>
            <a:prstGeom prst="rect">
              <a:avLst/>
            </a:prstGeom>
            <a:noFill/>
          </p:spPr>
          <p:txBody>
            <a:bodyPr wrap="square" lIns="68580" tIns="34290" rIns="68580" bIns="34290">
              <a:spAutoFit/>
            </a:bodyPr>
            <a:lstStyle/>
            <a:p>
              <a:pPr algn="just" defTabSz="685800"/>
              <a:r>
                <a:rPr lang="en-US" sz="1350" dirty="0">
                  <a:ln w="0"/>
                  <a:solidFill>
                    <a:prstClr val="black"/>
                  </a:solidFill>
                  <a:effectLst>
                    <a:outerShdw blurRad="38100" dist="19050" dir="2700000" algn="tl" rotWithShape="0">
                      <a:prstClr val="black">
                        <a:alpha val="40000"/>
                      </a:prstClr>
                    </a:outerShdw>
                  </a:effectLst>
                  <a:latin typeface="Calibri" panose="020F0502020204030204"/>
                </a:rPr>
                <a:t>z</a:t>
              </a:r>
            </a:p>
          </p:txBody>
        </p:sp>
      </p:grpSp>
      <p:sp>
        <p:nvSpPr>
          <p:cNvPr id="128" name="Rectangle 127">
            <a:extLst>
              <a:ext uri="{FF2B5EF4-FFF2-40B4-BE49-F238E27FC236}">
                <a16:creationId xmlns:a16="http://schemas.microsoft.com/office/drawing/2014/main" id="{A35F22A1-A66A-EB2E-2588-A87B246105E4}"/>
              </a:ext>
            </a:extLst>
          </p:cNvPr>
          <p:cNvSpPr/>
          <p:nvPr/>
        </p:nvSpPr>
        <p:spPr>
          <a:xfrm>
            <a:off x="4975890" y="610778"/>
            <a:ext cx="3516358" cy="276999"/>
          </a:xfrm>
          <a:prstGeom prst="rect">
            <a:avLst/>
          </a:prstGeom>
          <a:noFill/>
        </p:spPr>
        <p:txBody>
          <a:bodyPr wrap="square" lIns="68580" tIns="34290" rIns="68580" bIns="34290">
            <a:spAutoFit/>
          </a:bodyPr>
          <a:lstStyle/>
          <a:p>
            <a:pPr algn="just" defTabSz="685800"/>
            <a:r>
              <a:rPr lang="en-US" sz="1350" b="1" dirty="0">
                <a:ln w="0"/>
                <a:solidFill>
                  <a:prstClr val="black"/>
                </a:solidFill>
                <a:effectLst>
                  <a:outerShdw blurRad="38100" dist="19050" dir="2700000" algn="tl" rotWithShape="0">
                    <a:prstClr val="black">
                      <a:alpha val="40000"/>
                    </a:prstClr>
                  </a:outerShdw>
                </a:effectLst>
                <a:latin typeface="Calibri" panose="020F0502020204030204"/>
              </a:rPr>
              <a:t>Thin film BTO on low-index insulator</a:t>
            </a:r>
          </a:p>
        </p:txBody>
      </p:sp>
      <p:pic>
        <p:nvPicPr>
          <p:cNvPr id="133" name="Picture 132">
            <a:extLst>
              <a:ext uri="{FF2B5EF4-FFF2-40B4-BE49-F238E27FC236}">
                <a16:creationId xmlns:a16="http://schemas.microsoft.com/office/drawing/2014/main" id="{DC613EE9-3BBD-BCE2-AA49-1994FC77907C}"/>
              </a:ext>
            </a:extLst>
          </p:cNvPr>
          <p:cNvPicPr>
            <a:picLocks noChangeAspect="1"/>
          </p:cNvPicPr>
          <p:nvPr/>
        </p:nvPicPr>
        <p:blipFill>
          <a:blip r:embed="rId5"/>
          <a:stretch>
            <a:fillRect/>
          </a:stretch>
        </p:blipFill>
        <p:spPr>
          <a:xfrm>
            <a:off x="4758210" y="945851"/>
            <a:ext cx="2351580" cy="1817823"/>
          </a:xfrm>
          <a:prstGeom prst="rect">
            <a:avLst/>
          </a:prstGeom>
        </p:spPr>
      </p:pic>
      <p:pic>
        <p:nvPicPr>
          <p:cNvPr id="135" name="Picture 134">
            <a:extLst>
              <a:ext uri="{FF2B5EF4-FFF2-40B4-BE49-F238E27FC236}">
                <a16:creationId xmlns:a16="http://schemas.microsoft.com/office/drawing/2014/main" id="{DEB9E998-8878-214A-D732-C8AF1E771F2E}"/>
              </a:ext>
            </a:extLst>
          </p:cNvPr>
          <p:cNvPicPr>
            <a:picLocks noChangeAspect="1"/>
          </p:cNvPicPr>
          <p:nvPr/>
        </p:nvPicPr>
        <p:blipFill>
          <a:blip r:embed="rId6"/>
          <a:stretch>
            <a:fillRect/>
          </a:stretch>
        </p:blipFill>
        <p:spPr>
          <a:xfrm>
            <a:off x="7210254" y="1029098"/>
            <a:ext cx="1465388" cy="1817823"/>
          </a:xfrm>
          <a:prstGeom prst="rect">
            <a:avLst/>
          </a:prstGeom>
        </p:spPr>
      </p:pic>
      <p:pic>
        <p:nvPicPr>
          <p:cNvPr id="145" name="Picture 144">
            <a:extLst>
              <a:ext uri="{FF2B5EF4-FFF2-40B4-BE49-F238E27FC236}">
                <a16:creationId xmlns:a16="http://schemas.microsoft.com/office/drawing/2014/main" id="{B8952019-26F6-F60F-C4E2-1668E75E5802}"/>
              </a:ext>
            </a:extLst>
          </p:cNvPr>
          <p:cNvPicPr>
            <a:picLocks noChangeAspect="1"/>
          </p:cNvPicPr>
          <p:nvPr/>
        </p:nvPicPr>
        <p:blipFill>
          <a:blip r:embed="rId7"/>
          <a:stretch>
            <a:fillRect/>
          </a:stretch>
        </p:blipFill>
        <p:spPr>
          <a:xfrm>
            <a:off x="2612767" y="1615689"/>
            <a:ext cx="870839" cy="781061"/>
          </a:xfrm>
          <a:prstGeom prst="rect">
            <a:avLst/>
          </a:prstGeom>
        </p:spPr>
      </p:pic>
      <p:sp>
        <p:nvSpPr>
          <p:cNvPr id="146" name="Rectangle 145">
            <a:extLst>
              <a:ext uri="{FF2B5EF4-FFF2-40B4-BE49-F238E27FC236}">
                <a16:creationId xmlns:a16="http://schemas.microsoft.com/office/drawing/2014/main" id="{4762DEB2-B17A-6491-E196-669876DB30E4}"/>
              </a:ext>
            </a:extLst>
          </p:cNvPr>
          <p:cNvSpPr/>
          <p:nvPr/>
        </p:nvSpPr>
        <p:spPr>
          <a:xfrm rot="16200000">
            <a:off x="3616557" y="1540010"/>
            <a:ext cx="1930672" cy="276999"/>
          </a:xfrm>
          <a:prstGeom prst="rect">
            <a:avLst/>
          </a:prstGeom>
          <a:noFill/>
        </p:spPr>
        <p:txBody>
          <a:bodyPr wrap="square" lIns="68580" tIns="34290" rIns="68580" bIns="34290">
            <a:spAutoFit/>
          </a:bodyPr>
          <a:lstStyle/>
          <a:p>
            <a:pPr algn="just" defTabSz="685800"/>
            <a:r>
              <a:rPr lang="en-US" sz="1350" dirty="0">
                <a:ln w="0"/>
                <a:solidFill>
                  <a:prstClr val="black"/>
                </a:solidFill>
                <a:effectLst>
                  <a:outerShdw blurRad="38100" dist="19050" dir="2700000" algn="tl" rotWithShape="0">
                    <a:prstClr val="black">
                      <a:alpha val="40000"/>
                    </a:prstClr>
                  </a:outerShdw>
                </a:effectLst>
                <a:latin typeface="Calibri" panose="020F0502020204030204"/>
              </a:rPr>
              <a:t>Small lattice mismatch</a:t>
            </a:r>
          </a:p>
        </p:txBody>
      </p:sp>
      <p:sp>
        <p:nvSpPr>
          <p:cNvPr id="147" name="Rectangle 146">
            <a:extLst>
              <a:ext uri="{FF2B5EF4-FFF2-40B4-BE49-F238E27FC236}">
                <a16:creationId xmlns:a16="http://schemas.microsoft.com/office/drawing/2014/main" id="{D87F003A-1816-1CDA-5D31-CA4D6F80C20F}"/>
              </a:ext>
            </a:extLst>
          </p:cNvPr>
          <p:cNvSpPr/>
          <p:nvPr/>
        </p:nvSpPr>
        <p:spPr>
          <a:xfrm>
            <a:off x="4342271" y="2819396"/>
            <a:ext cx="2097440" cy="276999"/>
          </a:xfrm>
          <a:prstGeom prst="rect">
            <a:avLst/>
          </a:prstGeom>
          <a:noFill/>
        </p:spPr>
        <p:txBody>
          <a:bodyPr wrap="square" lIns="68580" tIns="34290" rIns="68580" bIns="34290">
            <a:spAutoFit/>
          </a:bodyPr>
          <a:lstStyle/>
          <a:p>
            <a:pPr algn="just" defTabSz="685800"/>
            <a:r>
              <a:rPr lang="en-US" sz="1350" dirty="0">
                <a:ln w="0"/>
                <a:solidFill>
                  <a:prstClr val="black"/>
                </a:solidFill>
                <a:effectLst>
                  <a:outerShdw blurRad="38100" dist="19050" dir="2700000" algn="tl" rotWithShape="0">
                    <a:prstClr val="black">
                      <a:alpha val="40000"/>
                    </a:prstClr>
                  </a:outerShdw>
                </a:effectLst>
                <a:latin typeface="Calibri" panose="020F0502020204030204"/>
              </a:rPr>
              <a:t>Vertical mode confinement</a:t>
            </a:r>
          </a:p>
        </p:txBody>
      </p:sp>
      <p:pic>
        <p:nvPicPr>
          <p:cNvPr id="149" name="Picture 148">
            <a:extLst>
              <a:ext uri="{FF2B5EF4-FFF2-40B4-BE49-F238E27FC236}">
                <a16:creationId xmlns:a16="http://schemas.microsoft.com/office/drawing/2014/main" id="{8D838595-F8A1-F28D-794D-E13A28FEB04F}"/>
              </a:ext>
            </a:extLst>
          </p:cNvPr>
          <p:cNvPicPr>
            <a:picLocks noChangeAspect="1"/>
          </p:cNvPicPr>
          <p:nvPr/>
        </p:nvPicPr>
        <p:blipFill>
          <a:blip r:embed="rId8"/>
          <a:stretch>
            <a:fillRect/>
          </a:stretch>
        </p:blipFill>
        <p:spPr>
          <a:xfrm>
            <a:off x="4649488" y="3096396"/>
            <a:ext cx="1605835" cy="930848"/>
          </a:xfrm>
          <a:prstGeom prst="rect">
            <a:avLst/>
          </a:prstGeom>
        </p:spPr>
      </p:pic>
      <p:sp>
        <p:nvSpPr>
          <p:cNvPr id="151" name="TextBox 150">
            <a:extLst>
              <a:ext uri="{FF2B5EF4-FFF2-40B4-BE49-F238E27FC236}">
                <a16:creationId xmlns:a16="http://schemas.microsoft.com/office/drawing/2014/main" id="{26FC211F-5F79-F3F7-D563-607E4F60C14A}"/>
              </a:ext>
            </a:extLst>
          </p:cNvPr>
          <p:cNvSpPr txBox="1"/>
          <p:nvPr/>
        </p:nvSpPr>
        <p:spPr>
          <a:xfrm>
            <a:off x="6827746" y="4585881"/>
            <a:ext cx="2190448" cy="504625"/>
          </a:xfrm>
          <a:prstGeom prst="rect">
            <a:avLst/>
          </a:prstGeom>
          <a:noFill/>
        </p:spPr>
        <p:txBody>
          <a:bodyPr wrap="square">
            <a:spAutoFit/>
          </a:bodyPr>
          <a:lstStyle/>
          <a:p>
            <a:pPr defTabSz="685800">
              <a:lnSpc>
                <a:spcPct val="115000"/>
              </a:lnSpc>
              <a:spcAft>
                <a:spcPts val="210"/>
              </a:spcAft>
            </a:pPr>
            <a:r>
              <a:rPr lang="en-GB" sz="1200" i="1" dirty="0">
                <a:ln w="0"/>
                <a:solidFill>
                  <a:srgbClr val="FF0000"/>
                </a:solidFill>
                <a:effectLst>
                  <a:outerShdw blurRad="38100" dist="19050" dir="2700000" algn="tl" rotWithShape="0">
                    <a:prstClr val="black">
                      <a:alpha val="40000"/>
                    </a:prstClr>
                  </a:outerShdw>
                </a:effectLst>
                <a:latin typeface="Calibri" panose="020F0502020204030204"/>
              </a:rPr>
              <a:t>Advanced Materials, 33 (37), 2101128 (2021)</a:t>
            </a:r>
            <a:endParaRPr lang="en-US" sz="1200" i="1" dirty="0">
              <a:ln w="0"/>
              <a:solidFill>
                <a:srgbClr val="FF0000"/>
              </a:solidFill>
              <a:effectLst>
                <a:outerShdw blurRad="38100" dist="19050" dir="2700000" algn="tl" rotWithShape="0">
                  <a:prstClr val="black">
                    <a:alpha val="40000"/>
                  </a:prstClr>
                </a:outerShdw>
              </a:effectLst>
              <a:latin typeface="Calibri" panose="020F0502020204030204"/>
            </a:endParaRPr>
          </a:p>
        </p:txBody>
      </p:sp>
      <p:sp>
        <p:nvSpPr>
          <p:cNvPr id="152" name="Oval 151">
            <a:extLst>
              <a:ext uri="{FF2B5EF4-FFF2-40B4-BE49-F238E27FC236}">
                <a16:creationId xmlns:a16="http://schemas.microsoft.com/office/drawing/2014/main" id="{E806FBE6-6844-B7EE-A603-2DDB57308A31}"/>
              </a:ext>
            </a:extLst>
          </p:cNvPr>
          <p:cNvSpPr/>
          <p:nvPr/>
        </p:nvSpPr>
        <p:spPr>
          <a:xfrm>
            <a:off x="5851188" y="1604914"/>
            <a:ext cx="404135" cy="12625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3" name="Oval 152">
            <a:extLst>
              <a:ext uri="{FF2B5EF4-FFF2-40B4-BE49-F238E27FC236}">
                <a16:creationId xmlns:a16="http://schemas.microsoft.com/office/drawing/2014/main" id="{395F666A-587E-1CFC-3831-EDA4DF3DBD7F}"/>
              </a:ext>
            </a:extLst>
          </p:cNvPr>
          <p:cNvSpPr/>
          <p:nvPr/>
        </p:nvSpPr>
        <p:spPr>
          <a:xfrm>
            <a:off x="8354734" y="3119846"/>
            <a:ext cx="304208" cy="13361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cxnSp>
        <p:nvCxnSpPr>
          <p:cNvPr id="154" name="Straight Arrow Connector 153">
            <a:extLst>
              <a:ext uri="{FF2B5EF4-FFF2-40B4-BE49-F238E27FC236}">
                <a16:creationId xmlns:a16="http://schemas.microsoft.com/office/drawing/2014/main" id="{F77A3BFB-8347-1591-0D10-D337F3D389C8}"/>
              </a:ext>
            </a:extLst>
          </p:cNvPr>
          <p:cNvCxnSpPr>
            <a:cxnSpLocks/>
          </p:cNvCxnSpPr>
          <p:nvPr/>
        </p:nvCxnSpPr>
        <p:spPr>
          <a:xfrm flipH="1">
            <a:off x="8775423" y="4097830"/>
            <a:ext cx="96203" cy="0"/>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AE338E33-9345-6345-FE87-63B717BD7DA9}"/>
              </a:ext>
            </a:extLst>
          </p:cNvPr>
          <p:cNvSpPr/>
          <p:nvPr/>
        </p:nvSpPr>
        <p:spPr>
          <a:xfrm>
            <a:off x="7518835" y="1308663"/>
            <a:ext cx="404135" cy="12625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cxnSp>
        <p:nvCxnSpPr>
          <p:cNvPr id="157" name="Straight Connector 156">
            <a:extLst>
              <a:ext uri="{FF2B5EF4-FFF2-40B4-BE49-F238E27FC236}">
                <a16:creationId xmlns:a16="http://schemas.microsoft.com/office/drawing/2014/main" id="{83C892F5-894D-36E5-EDD0-A1BFCF516E81}"/>
              </a:ext>
            </a:extLst>
          </p:cNvPr>
          <p:cNvCxnSpPr>
            <a:cxnSpLocks/>
          </p:cNvCxnSpPr>
          <p:nvPr/>
        </p:nvCxnSpPr>
        <p:spPr>
          <a:xfrm flipV="1">
            <a:off x="3944566" y="792359"/>
            <a:ext cx="0" cy="2957209"/>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nvGrpSpPr>
          <p:cNvPr id="175" name="Group 174">
            <a:extLst>
              <a:ext uri="{FF2B5EF4-FFF2-40B4-BE49-F238E27FC236}">
                <a16:creationId xmlns:a16="http://schemas.microsoft.com/office/drawing/2014/main" id="{821888DE-D342-7905-E2BA-6E4791DC7549}"/>
              </a:ext>
            </a:extLst>
          </p:cNvPr>
          <p:cNvGrpSpPr/>
          <p:nvPr/>
        </p:nvGrpSpPr>
        <p:grpSpPr>
          <a:xfrm>
            <a:off x="1078592" y="2681230"/>
            <a:ext cx="1160933" cy="1390634"/>
            <a:chOff x="1425127" y="3759534"/>
            <a:chExt cx="1547910" cy="1854179"/>
          </a:xfrm>
        </p:grpSpPr>
        <mc:AlternateContent xmlns:mc="http://schemas.openxmlformats.org/markup-compatibility/2006" xmlns:a14="http://schemas.microsoft.com/office/drawing/2010/main">
          <mc:Choice Requires="a14">
            <p:sp>
              <p:nvSpPr>
                <p:cNvPr id="176" name="Rectangle 175">
                  <a:extLst>
                    <a:ext uri="{FF2B5EF4-FFF2-40B4-BE49-F238E27FC236}">
                      <a16:creationId xmlns:a16="http://schemas.microsoft.com/office/drawing/2014/main" id="{52775125-08B4-F946-3382-E49650A2CAD1}"/>
                    </a:ext>
                  </a:extLst>
                </p:cNvPr>
                <p:cNvSpPr/>
                <p:nvPr/>
              </p:nvSpPr>
              <p:spPr>
                <a:xfrm>
                  <a:off x="1425127" y="3759534"/>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176" name="Rectangle 175">
                  <a:extLst>
                    <a:ext uri="{FF2B5EF4-FFF2-40B4-BE49-F238E27FC236}">
                      <a16:creationId xmlns:a16="http://schemas.microsoft.com/office/drawing/2014/main" id="{52775125-08B4-F946-3382-E49650A2CAD1}"/>
                    </a:ext>
                  </a:extLst>
                </p:cNvPr>
                <p:cNvSpPr>
                  <a:spLocks noRot="1" noChangeAspect="1" noMove="1" noResize="1" noEditPoints="1" noAdjustHandles="1" noChangeArrowheads="1" noChangeShapeType="1" noTextEdit="1"/>
                </p:cNvSpPr>
                <p:nvPr/>
              </p:nvSpPr>
              <p:spPr>
                <a:xfrm>
                  <a:off x="1425127" y="3759534"/>
                  <a:ext cx="652272" cy="369332"/>
                </a:xfrm>
                <a:prstGeom prst="rect">
                  <a:avLst/>
                </a:prstGeom>
                <a:blipFill>
                  <a:blip r:embed="rId9"/>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77" name="Rectangle 176">
                  <a:extLst>
                    <a:ext uri="{FF2B5EF4-FFF2-40B4-BE49-F238E27FC236}">
                      <a16:creationId xmlns:a16="http://schemas.microsoft.com/office/drawing/2014/main" id="{C0D3EC56-5992-ECAA-92EC-015EDCCACB1D}"/>
                    </a:ext>
                  </a:extLst>
                </p:cNvPr>
                <p:cNvSpPr/>
                <p:nvPr/>
              </p:nvSpPr>
              <p:spPr>
                <a:xfrm>
                  <a:off x="1863309" y="3759534"/>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177" name="Rectangle 176">
                  <a:extLst>
                    <a:ext uri="{FF2B5EF4-FFF2-40B4-BE49-F238E27FC236}">
                      <a16:creationId xmlns:a16="http://schemas.microsoft.com/office/drawing/2014/main" id="{C0D3EC56-5992-ECAA-92EC-015EDCCACB1D}"/>
                    </a:ext>
                  </a:extLst>
                </p:cNvPr>
                <p:cNvSpPr>
                  <a:spLocks noRot="1" noChangeAspect="1" noMove="1" noResize="1" noEditPoints="1" noAdjustHandles="1" noChangeArrowheads="1" noChangeShapeType="1" noTextEdit="1"/>
                </p:cNvSpPr>
                <p:nvPr/>
              </p:nvSpPr>
              <p:spPr>
                <a:xfrm>
                  <a:off x="1863309" y="3759534"/>
                  <a:ext cx="652272" cy="369332"/>
                </a:xfrm>
                <a:prstGeom prst="rect">
                  <a:avLst/>
                </a:prstGeom>
                <a:blipFill>
                  <a:blip r:embed="rId9"/>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78" name="Rectangle 177">
                  <a:extLst>
                    <a:ext uri="{FF2B5EF4-FFF2-40B4-BE49-F238E27FC236}">
                      <a16:creationId xmlns:a16="http://schemas.microsoft.com/office/drawing/2014/main" id="{8C9736B1-4B57-9D65-ED09-6440E8AF0D72}"/>
                    </a:ext>
                  </a:extLst>
                </p:cNvPr>
                <p:cNvSpPr/>
                <p:nvPr/>
              </p:nvSpPr>
              <p:spPr>
                <a:xfrm>
                  <a:off x="1425127" y="4049094"/>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178" name="Rectangle 177">
                  <a:extLst>
                    <a:ext uri="{FF2B5EF4-FFF2-40B4-BE49-F238E27FC236}">
                      <a16:creationId xmlns:a16="http://schemas.microsoft.com/office/drawing/2014/main" id="{8C9736B1-4B57-9D65-ED09-6440E8AF0D72}"/>
                    </a:ext>
                  </a:extLst>
                </p:cNvPr>
                <p:cNvSpPr>
                  <a:spLocks noRot="1" noChangeAspect="1" noMove="1" noResize="1" noEditPoints="1" noAdjustHandles="1" noChangeArrowheads="1" noChangeShapeType="1" noTextEdit="1"/>
                </p:cNvSpPr>
                <p:nvPr/>
              </p:nvSpPr>
              <p:spPr>
                <a:xfrm>
                  <a:off x="1425127" y="4049094"/>
                  <a:ext cx="652272" cy="369332"/>
                </a:xfrm>
                <a:prstGeom prst="rect">
                  <a:avLst/>
                </a:prstGeom>
                <a:blipFill>
                  <a:blip r:embed="rId10"/>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79" name="Rectangle 178">
                  <a:extLst>
                    <a:ext uri="{FF2B5EF4-FFF2-40B4-BE49-F238E27FC236}">
                      <a16:creationId xmlns:a16="http://schemas.microsoft.com/office/drawing/2014/main" id="{59385178-F119-25AB-FBA4-C2A0145C5E40}"/>
                    </a:ext>
                  </a:extLst>
                </p:cNvPr>
                <p:cNvSpPr/>
                <p:nvPr/>
              </p:nvSpPr>
              <p:spPr>
                <a:xfrm>
                  <a:off x="1863309" y="4049094"/>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179" name="Rectangle 178">
                  <a:extLst>
                    <a:ext uri="{FF2B5EF4-FFF2-40B4-BE49-F238E27FC236}">
                      <a16:creationId xmlns:a16="http://schemas.microsoft.com/office/drawing/2014/main" id="{59385178-F119-25AB-FBA4-C2A0145C5E40}"/>
                    </a:ext>
                  </a:extLst>
                </p:cNvPr>
                <p:cNvSpPr>
                  <a:spLocks noRot="1" noChangeAspect="1" noMove="1" noResize="1" noEditPoints="1" noAdjustHandles="1" noChangeArrowheads="1" noChangeShapeType="1" noTextEdit="1"/>
                </p:cNvSpPr>
                <p:nvPr/>
              </p:nvSpPr>
              <p:spPr>
                <a:xfrm>
                  <a:off x="1863309" y="4049094"/>
                  <a:ext cx="652272" cy="369332"/>
                </a:xfrm>
                <a:prstGeom prst="rect">
                  <a:avLst/>
                </a:prstGeom>
                <a:blipFill>
                  <a:blip r:embed="rId10"/>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80" name="Rectangle 179">
                  <a:extLst>
                    <a:ext uri="{FF2B5EF4-FFF2-40B4-BE49-F238E27FC236}">
                      <a16:creationId xmlns:a16="http://schemas.microsoft.com/office/drawing/2014/main" id="{A0E5E6AF-4FC9-7C97-5575-29F3D2EE0689}"/>
                    </a:ext>
                  </a:extLst>
                </p:cNvPr>
                <p:cNvSpPr/>
                <p:nvPr/>
              </p:nvSpPr>
              <p:spPr>
                <a:xfrm>
                  <a:off x="1425127" y="4338654"/>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180" name="Rectangle 179">
                  <a:extLst>
                    <a:ext uri="{FF2B5EF4-FFF2-40B4-BE49-F238E27FC236}">
                      <a16:creationId xmlns:a16="http://schemas.microsoft.com/office/drawing/2014/main" id="{A0E5E6AF-4FC9-7C97-5575-29F3D2EE0689}"/>
                    </a:ext>
                  </a:extLst>
                </p:cNvPr>
                <p:cNvSpPr>
                  <a:spLocks noRot="1" noChangeAspect="1" noMove="1" noResize="1" noEditPoints="1" noAdjustHandles="1" noChangeArrowheads="1" noChangeShapeType="1" noTextEdit="1"/>
                </p:cNvSpPr>
                <p:nvPr/>
              </p:nvSpPr>
              <p:spPr>
                <a:xfrm>
                  <a:off x="1425127" y="4338654"/>
                  <a:ext cx="652272" cy="369332"/>
                </a:xfrm>
                <a:prstGeom prst="rect">
                  <a:avLst/>
                </a:prstGeom>
                <a:blipFill>
                  <a:blip r:embed="rId10"/>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81" name="Rectangle 180">
                  <a:extLst>
                    <a:ext uri="{FF2B5EF4-FFF2-40B4-BE49-F238E27FC236}">
                      <a16:creationId xmlns:a16="http://schemas.microsoft.com/office/drawing/2014/main" id="{6D57FA16-2144-E3FB-E123-6A7B3B1F40AF}"/>
                    </a:ext>
                  </a:extLst>
                </p:cNvPr>
                <p:cNvSpPr/>
                <p:nvPr/>
              </p:nvSpPr>
              <p:spPr>
                <a:xfrm>
                  <a:off x="1863309" y="4338654"/>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181" name="Rectangle 180">
                  <a:extLst>
                    <a:ext uri="{FF2B5EF4-FFF2-40B4-BE49-F238E27FC236}">
                      <a16:creationId xmlns:a16="http://schemas.microsoft.com/office/drawing/2014/main" id="{6D57FA16-2144-E3FB-E123-6A7B3B1F40AF}"/>
                    </a:ext>
                  </a:extLst>
                </p:cNvPr>
                <p:cNvSpPr>
                  <a:spLocks noRot="1" noChangeAspect="1" noMove="1" noResize="1" noEditPoints="1" noAdjustHandles="1" noChangeArrowheads="1" noChangeShapeType="1" noTextEdit="1"/>
                </p:cNvSpPr>
                <p:nvPr/>
              </p:nvSpPr>
              <p:spPr>
                <a:xfrm>
                  <a:off x="1863309" y="4338654"/>
                  <a:ext cx="652272" cy="369332"/>
                </a:xfrm>
                <a:prstGeom prst="rect">
                  <a:avLst/>
                </a:prstGeom>
                <a:blipFill>
                  <a:blip r:embed="rId10"/>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82" name="Rectangle 181">
                  <a:extLst>
                    <a:ext uri="{FF2B5EF4-FFF2-40B4-BE49-F238E27FC236}">
                      <a16:creationId xmlns:a16="http://schemas.microsoft.com/office/drawing/2014/main" id="{EA807A1D-D3BE-BF62-6E0F-7A5535AC3A9C}"/>
                    </a:ext>
                  </a:extLst>
                </p:cNvPr>
                <p:cNvSpPr/>
                <p:nvPr/>
              </p:nvSpPr>
              <p:spPr>
                <a:xfrm>
                  <a:off x="1425127" y="4628214"/>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182" name="Rectangle 181">
                  <a:extLst>
                    <a:ext uri="{FF2B5EF4-FFF2-40B4-BE49-F238E27FC236}">
                      <a16:creationId xmlns:a16="http://schemas.microsoft.com/office/drawing/2014/main" id="{EA807A1D-D3BE-BF62-6E0F-7A5535AC3A9C}"/>
                    </a:ext>
                  </a:extLst>
                </p:cNvPr>
                <p:cNvSpPr>
                  <a:spLocks noRot="1" noChangeAspect="1" noMove="1" noResize="1" noEditPoints="1" noAdjustHandles="1" noChangeArrowheads="1" noChangeShapeType="1" noTextEdit="1"/>
                </p:cNvSpPr>
                <p:nvPr/>
              </p:nvSpPr>
              <p:spPr>
                <a:xfrm>
                  <a:off x="1425127" y="4628214"/>
                  <a:ext cx="652272" cy="369332"/>
                </a:xfrm>
                <a:prstGeom prst="rect">
                  <a:avLst/>
                </a:prstGeom>
                <a:blipFill>
                  <a:blip r:embed="rId9"/>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83" name="Rectangle 182">
                  <a:extLst>
                    <a:ext uri="{FF2B5EF4-FFF2-40B4-BE49-F238E27FC236}">
                      <a16:creationId xmlns:a16="http://schemas.microsoft.com/office/drawing/2014/main" id="{63422C30-F1D4-AE63-1D2F-E0E659C66F8F}"/>
                    </a:ext>
                  </a:extLst>
                </p:cNvPr>
                <p:cNvSpPr/>
                <p:nvPr/>
              </p:nvSpPr>
              <p:spPr>
                <a:xfrm>
                  <a:off x="1425127" y="5244381"/>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183" name="Rectangle 182">
                  <a:extLst>
                    <a:ext uri="{FF2B5EF4-FFF2-40B4-BE49-F238E27FC236}">
                      <a16:creationId xmlns:a16="http://schemas.microsoft.com/office/drawing/2014/main" id="{63422C30-F1D4-AE63-1D2F-E0E659C66F8F}"/>
                    </a:ext>
                  </a:extLst>
                </p:cNvPr>
                <p:cNvSpPr>
                  <a:spLocks noRot="1" noChangeAspect="1" noMove="1" noResize="1" noEditPoints="1" noAdjustHandles="1" noChangeArrowheads="1" noChangeShapeType="1" noTextEdit="1"/>
                </p:cNvSpPr>
                <p:nvPr/>
              </p:nvSpPr>
              <p:spPr>
                <a:xfrm>
                  <a:off x="1425127" y="5244381"/>
                  <a:ext cx="652272" cy="369332"/>
                </a:xfrm>
                <a:prstGeom prst="rect">
                  <a:avLst/>
                </a:prstGeom>
                <a:blipFill>
                  <a:blip r:embed="rId9"/>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84" name="Rectangle 183">
                  <a:extLst>
                    <a:ext uri="{FF2B5EF4-FFF2-40B4-BE49-F238E27FC236}">
                      <a16:creationId xmlns:a16="http://schemas.microsoft.com/office/drawing/2014/main" id="{467C604F-94AD-FD03-4B16-D45F284EB23A}"/>
                    </a:ext>
                  </a:extLst>
                </p:cNvPr>
                <p:cNvSpPr/>
                <p:nvPr/>
              </p:nvSpPr>
              <p:spPr>
                <a:xfrm>
                  <a:off x="1863309" y="5244380"/>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184" name="Rectangle 183">
                  <a:extLst>
                    <a:ext uri="{FF2B5EF4-FFF2-40B4-BE49-F238E27FC236}">
                      <a16:creationId xmlns:a16="http://schemas.microsoft.com/office/drawing/2014/main" id="{467C604F-94AD-FD03-4B16-D45F284EB23A}"/>
                    </a:ext>
                  </a:extLst>
                </p:cNvPr>
                <p:cNvSpPr>
                  <a:spLocks noRot="1" noChangeAspect="1" noMove="1" noResize="1" noEditPoints="1" noAdjustHandles="1" noChangeArrowheads="1" noChangeShapeType="1" noTextEdit="1"/>
                </p:cNvSpPr>
                <p:nvPr/>
              </p:nvSpPr>
              <p:spPr>
                <a:xfrm>
                  <a:off x="1863309" y="5244380"/>
                  <a:ext cx="652272" cy="369332"/>
                </a:xfrm>
                <a:prstGeom prst="rect">
                  <a:avLst/>
                </a:prstGeom>
                <a:blipFill>
                  <a:blip r:embed="rId9"/>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85" name="Rectangle 184">
                  <a:extLst>
                    <a:ext uri="{FF2B5EF4-FFF2-40B4-BE49-F238E27FC236}">
                      <a16:creationId xmlns:a16="http://schemas.microsoft.com/office/drawing/2014/main" id="{6C448ECB-928C-129A-B45B-7DFA31283712}"/>
                    </a:ext>
                  </a:extLst>
                </p:cNvPr>
                <p:cNvSpPr/>
                <p:nvPr/>
              </p:nvSpPr>
              <p:spPr>
                <a:xfrm>
                  <a:off x="1863309" y="4930786"/>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185" name="Rectangle 184">
                  <a:extLst>
                    <a:ext uri="{FF2B5EF4-FFF2-40B4-BE49-F238E27FC236}">
                      <a16:creationId xmlns:a16="http://schemas.microsoft.com/office/drawing/2014/main" id="{6C448ECB-928C-129A-B45B-7DFA31283712}"/>
                    </a:ext>
                  </a:extLst>
                </p:cNvPr>
                <p:cNvSpPr>
                  <a:spLocks noRot="1" noChangeAspect="1" noMove="1" noResize="1" noEditPoints="1" noAdjustHandles="1" noChangeArrowheads="1" noChangeShapeType="1" noTextEdit="1"/>
                </p:cNvSpPr>
                <p:nvPr/>
              </p:nvSpPr>
              <p:spPr>
                <a:xfrm>
                  <a:off x="1863309" y="4930786"/>
                  <a:ext cx="652272" cy="369332"/>
                </a:xfrm>
                <a:prstGeom prst="rect">
                  <a:avLst/>
                </a:prstGeom>
                <a:blipFill>
                  <a:blip r:embed="rId11"/>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86" name="Rectangle 185">
                  <a:extLst>
                    <a:ext uri="{FF2B5EF4-FFF2-40B4-BE49-F238E27FC236}">
                      <a16:creationId xmlns:a16="http://schemas.microsoft.com/office/drawing/2014/main" id="{40AC1BF8-0713-0B5D-D7EA-2C24B26D1DB6}"/>
                    </a:ext>
                  </a:extLst>
                </p:cNvPr>
                <p:cNvSpPr/>
                <p:nvPr/>
              </p:nvSpPr>
              <p:spPr>
                <a:xfrm>
                  <a:off x="2320765" y="4628214"/>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186" name="Rectangle 185">
                  <a:extLst>
                    <a:ext uri="{FF2B5EF4-FFF2-40B4-BE49-F238E27FC236}">
                      <a16:creationId xmlns:a16="http://schemas.microsoft.com/office/drawing/2014/main" id="{40AC1BF8-0713-0B5D-D7EA-2C24B26D1DB6}"/>
                    </a:ext>
                  </a:extLst>
                </p:cNvPr>
                <p:cNvSpPr>
                  <a:spLocks noRot="1" noChangeAspect="1" noMove="1" noResize="1" noEditPoints="1" noAdjustHandles="1" noChangeArrowheads="1" noChangeShapeType="1" noTextEdit="1"/>
                </p:cNvSpPr>
                <p:nvPr/>
              </p:nvSpPr>
              <p:spPr>
                <a:xfrm>
                  <a:off x="2320765" y="4628214"/>
                  <a:ext cx="652272" cy="369332"/>
                </a:xfrm>
                <a:prstGeom prst="rect">
                  <a:avLst/>
                </a:prstGeom>
                <a:blipFill>
                  <a:blip r:embed="rId9"/>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87" name="Rectangle 186">
                  <a:extLst>
                    <a:ext uri="{FF2B5EF4-FFF2-40B4-BE49-F238E27FC236}">
                      <a16:creationId xmlns:a16="http://schemas.microsoft.com/office/drawing/2014/main" id="{54B310B7-5F62-B246-502A-8503ECDE47A4}"/>
                    </a:ext>
                  </a:extLst>
                </p:cNvPr>
                <p:cNvSpPr/>
                <p:nvPr/>
              </p:nvSpPr>
              <p:spPr>
                <a:xfrm>
                  <a:off x="2320765" y="5244380"/>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187" name="Rectangle 186">
                  <a:extLst>
                    <a:ext uri="{FF2B5EF4-FFF2-40B4-BE49-F238E27FC236}">
                      <a16:creationId xmlns:a16="http://schemas.microsoft.com/office/drawing/2014/main" id="{54B310B7-5F62-B246-502A-8503ECDE47A4}"/>
                    </a:ext>
                  </a:extLst>
                </p:cNvPr>
                <p:cNvSpPr>
                  <a:spLocks noRot="1" noChangeAspect="1" noMove="1" noResize="1" noEditPoints="1" noAdjustHandles="1" noChangeArrowheads="1" noChangeShapeType="1" noTextEdit="1"/>
                </p:cNvSpPr>
                <p:nvPr/>
              </p:nvSpPr>
              <p:spPr>
                <a:xfrm>
                  <a:off x="2320765" y="5244380"/>
                  <a:ext cx="652272" cy="369332"/>
                </a:xfrm>
                <a:prstGeom prst="rect">
                  <a:avLst/>
                </a:prstGeom>
                <a:blipFill>
                  <a:blip r:embed="rId9"/>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88" name="Rectangle 187">
                  <a:extLst>
                    <a:ext uri="{FF2B5EF4-FFF2-40B4-BE49-F238E27FC236}">
                      <a16:creationId xmlns:a16="http://schemas.microsoft.com/office/drawing/2014/main" id="{23C15BE8-7726-765D-8FB7-429C89D24524}"/>
                    </a:ext>
                  </a:extLst>
                </p:cNvPr>
                <p:cNvSpPr/>
                <p:nvPr/>
              </p:nvSpPr>
              <p:spPr>
                <a:xfrm>
                  <a:off x="2320765" y="4930786"/>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188" name="Rectangle 187">
                  <a:extLst>
                    <a:ext uri="{FF2B5EF4-FFF2-40B4-BE49-F238E27FC236}">
                      <a16:creationId xmlns:a16="http://schemas.microsoft.com/office/drawing/2014/main" id="{23C15BE8-7726-765D-8FB7-429C89D24524}"/>
                    </a:ext>
                  </a:extLst>
                </p:cNvPr>
                <p:cNvSpPr>
                  <a:spLocks noRot="1" noChangeAspect="1" noMove="1" noResize="1" noEditPoints="1" noAdjustHandles="1" noChangeArrowheads="1" noChangeShapeType="1" noTextEdit="1"/>
                </p:cNvSpPr>
                <p:nvPr/>
              </p:nvSpPr>
              <p:spPr>
                <a:xfrm>
                  <a:off x="2320765" y="4930786"/>
                  <a:ext cx="652272" cy="369332"/>
                </a:xfrm>
                <a:prstGeom prst="rect">
                  <a:avLst/>
                </a:prstGeom>
                <a:blipFill>
                  <a:blip r:embed="rId11"/>
                  <a:stretch>
                    <a:fillRect/>
                  </a:stretch>
                </a:blipFill>
              </p:spPr>
              <p:txBody>
                <a:bodyPr/>
                <a:lstStyle/>
                <a:p>
                  <a:r>
                    <a:rPr lang="en-SG">
                      <a:noFill/>
                    </a:rPr>
                    <a:t> </a:t>
                  </a:r>
                </a:p>
              </p:txBody>
            </p:sp>
          </mc:Fallback>
        </mc:AlternateContent>
      </p:grpSp>
      <p:sp>
        <p:nvSpPr>
          <p:cNvPr id="4" name="Rectangle 3">
            <a:extLst>
              <a:ext uri="{FF2B5EF4-FFF2-40B4-BE49-F238E27FC236}">
                <a16:creationId xmlns:a16="http://schemas.microsoft.com/office/drawing/2014/main" id="{21DF64A4-72EE-82EE-1B6D-4619B3E8F4EF}"/>
              </a:ext>
            </a:extLst>
          </p:cNvPr>
          <p:cNvSpPr/>
          <p:nvPr/>
        </p:nvSpPr>
        <p:spPr>
          <a:xfrm>
            <a:off x="5710429" y="3970873"/>
            <a:ext cx="1126649" cy="253916"/>
          </a:xfrm>
          <a:prstGeom prst="rect">
            <a:avLst/>
          </a:prstGeom>
          <a:noFill/>
        </p:spPr>
        <p:txBody>
          <a:bodyPr wrap="square" lIns="68580" tIns="34290" rIns="68580" bIns="34290">
            <a:spAutoFit/>
          </a:bodyPr>
          <a:lstStyle/>
          <a:p>
            <a:pPr algn="just" defTabSz="685800"/>
            <a:r>
              <a:rPr lang="el-GR" sz="1200" dirty="0">
                <a:ln w="0"/>
                <a:solidFill>
                  <a:prstClr val="black"/>
                </a:solidFill>
                <a:effectLst>
                  <a:outerShdw blurRad="38100" dist="38100" dir="2700000" algn="tl">
                    <a:srgbClr val="000000">
                      <a:alpha val="43137"/>
                    </a:srgbClr>
                  </a:outerShdw>
                </a:effectLst>
                <a:latin typeface="Calibri "/>
              </a:rPr>
              <a:t>λ</a:t>
            </a:r>
            <a:r>
              <a:rPr lang="en-US" sz="1200" dirty="0">
                <a:ln w="0"/>
                <a:solidFill>
                  <a:prstClr val="black"/>
                </a:solidFill>
                <a:effectLst>
                  <a:outerShdw blurRad="38100" dist="38100" dir="2700000" algn="tl">
                    <a:srgbClr val="000000">
                      <a:alpha val="43137"/>
                    </a:srgbClr>
                  </a:outerShdw>
                </a:effectLst>
                <a:latin typeface="Calibri "/>
              </a:rPr>
              <a:t> = </a:t>
            </a:r>
            <a:r>
              <a:rPr lang="en-US" sz="1200" dirty="0">
                <a:solidFill>
                  <a:prstClr val="black"/>
                </a:solidFill>
                <a:effectLst>
                  <a:outerShdw blurRad="38100" dist="38100" dir="2700000" algn="tl">
                    <a:srgbClr val="000000">
                      <a:alpha val="43137"/>
                    </a:srgbClr>
                  </a:outerShdw>
                </a:effectLst>
                <a:latin typeface="Calibri "/>
              </a:rPr>
              <a:t>1550 nm</a:t>
            </a:r>
            <a:endParaRPr lang="en-US" sz="1200" dirty="0">
              <a:ln w="0"/>
              <a:solidFill>
                <a:prstClr val="black"/>
              </a:solidFill>
              <a:effectLst>
                <a:outerShdw blurRad="38100" dist="38100" dir="2700000" algn="tl">
                  <a:srgbClr val="000000">
                    <a:alpha val="43137"/>
                  </a:srgbClr>
                </a:outerShdw>
              </a:effectLst>
              <a:latin typeface="Calibri "/>
            </a:endParaRPr>
          </a:p>
        </p:txBody>
      </p:sp>
    </p:spTree>
    <p:extLst>
      <p:ext uri="{BB962C8B-B14F-4D97-AF65-F5344CB8AC3E}">
        <p14:creationId xmlns:p14="http://schemas.microsoft.com/office/powerpoint/2010/main" val="3078245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A close-up of a welding machine&#10;&#10;Description automatically generated">
            <a:extLst>
              <a:ext uri="{FF2B5EF4-FFF2-40B4-BE49-F238E27FC236}">
                <a16:creationId xmlns:a16="http://schemas.microsoft.com/office/drawing/2014/main" id="{18561BD3-C868-726A-3916-58DF9ED405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9649" y="2841509"/>
            <a:ext cx="2271469" cy="1704267"/>
          </a:xfrm>
          <a:prstGeom prst="rect">
            <a:avLst/>
          </a:prstGeom>
        </p:spPr>
      </p:pic>
      <p:pic>
        <p:nvPicPr>
          <p:cNvPr id="5" name="Picture 4">
            <a:extLst>
              <a:ext uri="{FF2B5EF4-FFF2-40B4-BE49-F238E27FC236}">
                <a16:creationId xmlns:a16="http://schemas.microsoft.com/office/drawing/2014/main" id="{C5D8FFC3-1D85-ED03-F2DD-3DFD67A12CD7}"/>
              </a:ext>
            </a:extLst>
          </p:cNvPr>
          <p:cNvPicPr>
            <a:picLocks noChangeAspect="1"/>
          </p:cNvPicPr>
          <p:nvPr/>
        </p:nvPicPr>
        <p:blipFill>
          <a:blip r:embed="rId3"/>
          <a:stretch>
            <a:fillRect/>
          </a:stretch>
        </p:blipFill>
        <p:spPr>
          <a:xfrm>
            <a:off x="7093887" y="992921"/>
            <a:ext cx="1899791" cy="1995113"/>
          </a:xfrm>
          <a:prstGeom prst="rect">
            <a:avLst/>
          </a:prstGeom>
        </p:spPr>
      </p:pic>
      <p:sp>
        <p:nvSpPr>
          <p:cNvPr id="16" name="Rectangle 15">
            <a:extLst>
              <a:ext uri="{FF2B5EF4-FFF2-40B4-BE49-F238E27FC236}">
                <a16:creationId xmlns:a16="http://schemas.microsoft.com/office/drawing/2014/main" id="{36BE057B-0EA8-AA23-41F2-ED9F7028CAA3}"/>
              </a:ext>
            </a:extLst>
          </p:cNvPr>
          <p:cNvSpPr/>
          <p:nvPr/>
        </p:nvSpPr>
        <p:spPr>
          <a:xfrm>
            <a:off x="4529243" y="4295579"/>
            <a:ext cx="2232278" cy="276999"/>
          </a:xfrm>
          <a:prstGeom prst="rect">
            <a:avLst/>
          </a:prstGeom>
          <a:noFill/>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Calibri" panose="020F0502020204030204"/>
                <a:ea typeface="+mn-ea"/>
                <a:cs typeface="+mn-cs"/>
              </a:rPr>
              <a:t>Plasma plume for BTO growth</a:t>
            </a:r>
          </a:p>
        </p:txBody>
      </p:sp>
      <p:sp>
        <p:nvSpPr>
          <p:cNvPr id="17" name="Rectangle 16">
            <a:extLst>
              <a:ext uri="{FF2B5EF4-FFF2-40B4-BE49-F238E27FC236}">
                <a16:creationId xmlns:a16="http://schemas.microsoft.com/office/drawing/2014/main" id="{5FC2ECE6-6ECC-58EE-F983-A220735E273E}"/>
              </a:ext>
            </a:extLst>
          </p:cNvPr>
          <p:cNvSpPr/>
          <p:nvPr/>
        </p:nvSpPr>
        <p:spPr>
          <a:xfrm>
            <a:off x="4456648" y="876818"/>
            <a:ext cx="2180725" cy="276999"/>
          </a:xfrm>
          <a:prstGeom prst="rect">
            <a:avLst/>
          </a:prstGeom>
          <a:noFill/>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a:ea typeface="+mn-ea"/>
                <a:cs typeface="+mn-cs"/>
              </a:rPr>
              <a:t>Pulsed laser deposition (PLD)</a:t>
            </a:r>
          </a:p>
        </p:txBody>
      </p:sp>
      <p:pic>
        <p:nvPicPr>
          <p:cNvPr id="28" name="Picture 27">
            <a:extLst>
              <a:ext uri="{FF2B5EF4-FFF2-40B4-BE49-F238E27FC236}">
                <a16:creationId xmlns:a16="http://schemas.microsoft.com/office/drawing/2014/main" id="{EE4467BE-AF5F-329E-1336-B7F6CBCE6C07}"/>
              </a:ext>
            </a:extLst>
          </p:cNvPr>
          <p:cNvPicPr>
            <a:picLocks noChangeAspect="1"/>
          </p:cNvPicPr>
          <p:nvPr/>
        </p:nvPicPr>
        <p:blipFill>
          <a:blip r:embed="rId4"/>
          <a:stretch>
            <a:fillRect/>
          </a:stretch>
        </p:blipFill>
        <p:spPr>
          <a:xfrm>
            <a:off x="4557548" y="1113691"/>
            <a:ext cx="1899791" cy="1531070"/>
          </a:xfrm>
          <a:prstGeom prst="rect">
            <a:avLst/>
          </a:prstGeom>
        </p:spPr>
      </p:pic>
      <p:grpSp>
        <p:nvGrpSpPr>
          <p:cNvPr id="29" name="Group 28">
            <a:extLst>
              <a:ext uri="{FF2B5EF4-FFF2-40B4-BE49-F238E27FC236}">
                <a16:creationId xmlns:a16="http://schemas.microsoft.com/office/drawing/2014/main" id="{1716C3CD-99BF-07B2-6925-168BFE630BF5}"/>
              </a:ext>
            </a:extLst>
          </p:cNvPr>
          <p:cNvGrpSpPr/>
          <p:nvPr/>
        </p:nvGrpSpPr>
        <p:grpSpPr>
          <a:xfrm>
            <a:off x="7272632" y="3425366"/>
            <a:ext cx="1786026" cy="1050273"/>
            <a:chOff x="8159890" y="19631467"/>
            <a:chExt cx="2381368" cy="1400364"/>
          </a:xfrm>
        </p:grpSpPr>
        <p:pic>
          <p:nvPicPr>
            <p:cNvPr id="30" name="Picture 29" descr="A picture containing food, brick&#10;&#10;Description automatically generated">
              <a:extLst>
                <a:ext uri="{FF2B5EF4-FFF2-40B4-BE49-F238E27FC236}">
                  <a16:creationId xmlns:a16="http://schemas.microsoft.com/office/drawing/2014/main" id="{63392D9A-CA78-3B67-93A1-E4B98F2AB9CF}"/>
                </a:ext>
              </a:extLst>
            </p:cNvPr>
            <p:cNvPicPr>
              <a:picLocks noChangeAspect="1"/>
            </p:cNvPicPr>
            <p:nvPr/>
          </p:nvPicPr>
          <p:blipFill rotWithShape="1">
            <a:blip r:embed="rId5">
              <a:extLst>
                <a:ext uri="{28A0092B-C50C-407E-A947-70E740481C1C}">
                  <a14:useLocalDpi xmlns:a14="http://schemas.microsoft.com/office/drawing/2010/main" val="0"/>
                </a:ext>
              </a:extLst>
            </a:blip>
            <a:srcRect l="33011" t="16185" r="49090" b="43231"/>
            <a:stretch/>
          </p:blipFill>
          <p:spPr>
            <a:xfrm rot="5400000">
              <a:off x="8650392" y="19140965"/>
              <a:ext cx="1400364" cy="2381368"/>
            </a:xfrm>
            <a:prstGeom prst="rect">
              <a:avLst/>
            </a:prstGeom>
          </p:spPr>
        </p:pic>
        <p:sp>
          <p:nvSpPr>
            <p:cNvPr id="31" name="TextBox 30">
              <a:extLst>
                <a:ext uri="{FF2B5EF4-FFF2-40B4-BE49-F238E27FC236}">
                  <a16:creationId xmlns:a16="http://schemas.microsoft.com/office/drawing/2014/main" id="{C9175620-19F2-0939-B5DF-6BD450168513}"/>
                </a:ext>
              </a:extLst>
            </p:cNvPr>
            <p:cNvSpPr txBox="1"/>
            <p:nvPr/>
          </p:nvSpPr>
          <p:spPr>
            <a:xfrm>
              <a:off x="8497318" y="19741427"/>
              <a:ext cx="14695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S Mincho" panose="02020609040205080304" pitchFamily="49" charset="-128"/>
                  <a:cs typeface="Times New Roman" panose="02020603050405020304" pitchFamily="18" charset="0"/>
                </a:rPr>
                <a:t>10 mm</a:t>
              </a:r>
              <a:endParaRPr kumimoji="0" lang="en-SG" sz="12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9EBF8950-16C8-5F55-D611-23A5A759C918}"/>
                </a:ext>
              </a:extLst>
            </p:cNvPr>
            <p:cNvCxnSpPr/>
            <p:nvPr/>
          </p:nvCxnSpPr>
          <p:spPr>
            <a:xfrm>
              <a:off x="8613699" y="20039279"/>
              <a:ext cx="5445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FD8A0532-9A2E-E1A6-2162-F08092970E35}"/>
              </a:ext>
            </a:extLst>
          </p:cNvPr>
          <p:cNvSpPr/>
          <p:nvPr/>
        </p:nvSpPr>
        <p:spPr>
          <a:xfrm>
            <a:off x="0" y="22069"/>
            <a:ext cx="3855543" cy="392415"/>
          </a:xfrm>
          <a:prstGeom prst="rect">
            <a:avLst/>
          </a:prstGeom>
          <a:noFill/>
        </p:spPr>
        <p:txBody>
          <a:bodyPr wrap="none" lIns="68580" tIns="34290" rIns="68580" bIns="3429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w="0"/>
                <a:solidFill>
                  <a:srgbClr val="E7E6E6">
                    <a:lumMod val="75000"/>
                  </a:srgbClr>
                </a:solidFill>
                <a:effectLst>
                  <a:outerShdw blurRad="38100" dist="19050" dir="2700000" algn="tl" rotWithShape="0">
                    <a:srgbClr val="000000">
                      <a:alpha val="40000"/>
                    </a:srgbClr>
                  </a:outerShdw>
                </a:effectLst>
                <a:uLnTx/>
                <a:uFillTx/>
                <a:latin typeface="Calibri" panose="020F0502020204030204"/>
                <a:ea typeface="+mn-ea"/>
                <a:cs typeface="+mn-cs"/>
              </a:rPr>
              <a:t>1. </a:t>
            </a:r>
            <a:r>
              <a:rPr kumimoji="0" lang="en-US" sz="2100" b="1"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a:ea typeface="+mn-ea"/>
                <a:cs typeface="+mn-cs"/>
              </a:rPr>
              <a:t>BTO thin film on DSO substrate</a:t>
            </a:r>
          </a:p>
        </p:txBody>
      </p:sp>
      <p:cxnSp>
        <p:nvCxnSpPr>
          <p:cNvPr id="43" name="Straight Arrow Connector 42">
            <a:extLst>
              <a:ext uri="{FF2B5EF4-FFF2-40B4-BE49-F238E27FC236}">
                <a16:creationId xmlns:a16="http://schemas.microsoft.com/office/drawing/2014/main" id="{2BDBB944-F1A2-9333-CD23-32EB43428D0B}"/>
              </a:ext>
            </a:extLst>
          </p:cNvPr>
          <p:cNvCxnSpPr>
            <a:cxnSpLocks/>
            <a:endCxn id="30" idx="2"/>
          </p:cNvCxnSpPr>
          <p:nvPr/>
        </p:nvCxnSpPr>
        <p:spPr>
          <a:xfrm>
            <a:off x="5593976" y="3731225"/>
            <a:ext cx="1678657" cy="219279"/>
          </a:xfrm>
          <a:prstGeom prst="straightConnector1">
            <a:avLst/>
          </a:prstGeom>
          <a:ln w="95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2110A567-1DBA-DACF-A83D-3CB2AEE23B7C}"/>
              </a:ext>
            </a:extLst>
          </p:cNvPr>
          <p:cNvSpPr/>
          <p:nvPr/>
        </p:nvSpPr>
        <p:spPr>
          <a:xfrm>
            <a:off x="6120662" y="424600"/>
            <a:ext cx="681597" cy="276999"/>
          </a:xfrm>
          <a:prstGeom prst="rect">
            <a:avLst/>
          </a:prstGeom>
          <a:noFill/>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a:ea typeface="+mn-ea"/>
                <a:cs typeface="+mn-cs"/>
              </a:rPr>
              <a:t>Growth</a:t>
            </a:r>
          </a:p>
        </p:txBody>
      </p:sp>
      <p:grpSp>
        <p:nvGrpSpPr>
          <p:cNvPr id="18" name="Group 17">
            <a:extLst>
              <a:ext uri="{FF2B5EF4-FFF2-40B4-BE49-F238E27FC236}">
                <a16:creationId xmlns:a16="http://schemas.microsoft.com/office/drawing/2014/main" id="{F9C2D8A1-7607-DE3F-78A7-7A843805376F}"/>
              </a:ext>
            </a:extLst>
          </p:cNvPr>
          <p:cNvGrpSpPr/>
          <p:nvPr/>
        </p:nvGrpSpPr>
        <p:grpSpPr>
          <a:xfrm>
            <a:off x="733481" y="1352181"/>
            <a:ext cx="2293029" cy="1215585"/>
            <a:chOff x="6324600" y="187780"/>
            <a:chExt cx="3057372" cy="1620780"/>
          </a:xfrm>
        </p:grpSpPr>
        <p:pic>
          <p:nvPicPr>
            <p:cNvPr id="19" name="Picture 18">
              <a:extLst>
                <a:ext uri="{FF2B5EF4-FFF2-40B4-BE49-F238E27FC236}">
                  <a16:creationId xmlns:a16="http://schemas.microsoft.com/office/drawing/2014/main" id="{F0D78F4A-A28A-BC0A-A291-8EDB6EAFD70F}"/>
                </a:ext>
              </a:extLst>
            </p:cNvPr>
            <p:cNvPicPr>
              <a:picLocks noChangeAspect="1"/>
            </p:cNvPicPr>
            <p:nvPr/>
          </p:nvPicPr>
          <p:blipFill>
            <a:blip r:embed="rId6"/>
            <a:stretch>
              <a:fillRect/>
            </a:stretch>
          </p:blipFill>
          <p:spPr>
            <a:xfrm>
              <a:off x="6324600" y="187780"/>
              <a:ext cx="3057372" cy="1573647"/>
            </a:xfrm>
            <a:prstGeom prst="rect">
              <a:avLst/>
            </a:prstGeom>
          </p:spPr>
        </p:pic>
        <p:pic>
          <p:nvPicPr>
            <p:cNvPr id="20" name="Picture 19">
              <a:extLst>
                <a:ext uri="{FF2B5EF4-FFF2-40B4-BE49-F238E27FC236}">
                  <a16:creationId xmlns:a16="http://schemas.microsoft.com/office/drawing/2014/main" id="{E97DABED-CC97-D50A-D1E8-A1B728D3C4E9}"/>
                </a:ext>
              </a:extLst>
            </p:cNvPr>
            <p:cNvPicPr>
              <a:picLocks noChangeAspect="1"/>
            </p:cNvPicPr>
            <p:nvPr/>
          </p:nvPicPr>
          <p:blipFill rotWithShape="1">
            <a:blip r:embed="rId6"/>
            <a:srcRect b="88379"/>
            <a:stretch/>
          </p:blipFill>
          <p:spPr>
            <a:xfrm>
              <a:off x="6324600" y="1625694"/>
              <a:ext cx="3057372" cy="182866"/>
            </a:xfrm>
            <a:prstGeom prst="rect">
              <a:avLst/>
            </a:prstGeom>
          </p:spPr>
        </p:pic>
      </p:grpSp>
      <p:sp>
        <p:nvSpPr>
          <p:cNvPr id="21" name="Rectangle 8">
            <a:extLst>
              <a:ext uri="{FF2B5EF4-FFF2-40B4-BE49-F238E27FC236}">
                <a16:creationId xmlns:a16="http://schemas.microsoft.com/office/drawing/2014/main" id="{825FEF93-924B-3F79-376D-0942D70A1F8B}"/>
              </a:ext>
            </a:extLst>
          </p:cNvPr>
          <p:cNvSpPr/>
          <p:nvPr/>
        </p:nvSpPr>
        <p:spPr>
          <a:xfrm>
            <a:off x="1190682" y="933253"/>
            <a:ext cx="1885545" cy="276999"/>
          </a:xfrm>
          <a:prstGeom prst="rect">
            <a:avLst/>
          </a:prstGeom>
          <a:noFill/>
        </p:spPr>
        <p:txBody>
          <a:bodyPr wrap="square" lIns="68580" tIns="34290" rIns="68580" bIns="3429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Good lattice match</a:t>
            </a:r>
          </a:p>
        </p:txBody>
      </p:sp>
      <p:sp>
        <p:nvSpPr>
          <p:cNvPr id="35" name="Rectangle 8">
            <a:extLst>
              <a:ext uri="{FF2B5EF4-FFF2-40B4-BE49-F238E27FC236}">
                <a16:creationId xmlns:a16="http://schemas.microsoft.com/office/drawing/2014/main" id="{EC825E49-6411-FD54-FAF5-9880A7146342}"/>
              </a:ext>
            </a:extLst>
          </p:cNvPr>
          <p:cNvSpPr/>
          <p:nvPr/>
        </p:nvSpPr>
        <p:spPr>
          <a:xfrm>
            <a:off x="1002804" y="2849534"/>
            <a:ext cx="2471916" cy="276999"/>
          </a:xfrm>
          <a:prstGeom prst="rect">
            <a:avLst/>
          </a:prstGeom>
          <a:noFill/>
        </p:spPr>
        <p:txBody>
          <a:bodyPr wrap="square" lIns="68580" tIns="34290" rIns="68580" bIns="3429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Smaller refractive index</a:t>
            </a:r>
          </a:p>
        </p:txBody>
      </p:sp>
      <p:pic>
        <p:nvPicPr>
          <p:cNvPr id="36" name="Picture 2" descr="http://sesame.comp.nus.edu.sg/sites/all/themes/sesame1/images/nus_logo_full_colour.jpeg">
            <a:extLst>
              <a:ext uri="{FF2B5EF4-FFF2-40B4-BE49-F238E27FC236}">
                <a16:creationId xmlns:a16="http://schemas.microsoft.com/office/drawing/2014/main" id="{235A62C5-F996-7C6F-7A00-84C714EDE43C}"/>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984840" y="1"/>
            <a:ext cx="1159160" cy="70274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F64750A3-4DEA-D28F-1EB5-5E40A1BE99F7}"/>
              </a:ext>
            </a:extLst>
          </p:cNvPr>
          <p:cNvSpPr/>
          <p:nvPr/>
        </p:nvSpPr>
        <p:spPr>
          <a:xfrm>
            <a:off x="1257703" y="502953"/>
            <a:ext cx="1314462" cy="276999"/>
          </a:xfrm>
          <a:prstGeom prst="rect">
            <a:avLst/>
          </a:prstGeom>
          <a:noFill/>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a:ea typeface="+mn-ea"/>
                <a:cs typeface="+mn-cs"/>
              </a:rPr>
              <a:t>Substrate choice</a:t>
            </a:r>
          </a:p>
        </p:txBody>
      </p:sp>
      <p:sp>
        <p:nvSpPr>
          <p:cNvPr id="2" name="Slide Number Placeholder 1">
            <a:extLst>
              <a:ext uri="{FF2B5EF4-FFF2-40B4-BE49-F238E27FC236}">
                <a16:creationId xmlns:a16="http://schemas.microsoft.com/office/drawing/2014/main" id="{2C270877-BB41-8AEC-1A08-F73ED3D61AC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64CF23-5C8F-4036-883B-E59093E8A733}" type="slidenum">
              <a:rPr kumimoji="0" lang="en-US" sz="11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DCF7BA7E-0058-F80B-66D6-BCB416C5935E}"/>
              </a:ext>
            </a:extLst>
          </p:cNvPr>
          <p:cNvGraphicFramePr>
            <a:graphicFrameLocks noGrp="1"/>
          </p:cNvGraphicFramePr>
          <p:nvPr>
            <p:extLst/>
          </p:nvPr>
        </p:nvGraphicFramePr>
        <p:xfrm>
          <a:off x="783198" y="3329309"/>
          <a:ext cx="2293030" cy="1112520"/>
        </p:xfrm>
        <a:graphic>
          <a:graphicData uri="http://schemas.openxmlformats.org/drawingml/2006/table">
            <a:tbl>
              <a:tblPr firstRow="1" bandRow="1">
                <a:tableStyleId>{68D230F3-CF80-4859-8CE7-A43EE81993B5}</a:tableStyleId>
              </a:tblPr>
              <a:tblGrid>
                <a:gridCol w="1146515">
                  <a:extLst>
                    <a:ext uri="{9D8B030D-6E8A-4147-A177-3AD203B41FA5}">
                      <a16:colId xmlns:a16="http://schemas.microsoft.com/office/drawing/2014/main" val="1230542825"/>
                    </a:ext>
                  </a:extLst>
                </a:gridCol>
                <a:gridCol w="1146515">
                  <a:extLst>
                    <a:ext uri="{9D8B030D-6E8A-4147-A177-3AD203B41FA5}">
                      <a16:colId xmlns:a16="http://schemas.microsoft.com/office/drawing/2014/main" val="2950508407"/>
                    </a:ext>
                  </a:extLst>
                </a:gridCol>
              </a:tblGrid>
              <a:tr h="370840">
                <a:tc>
                  <a:txBody>
                    <a:bodyPr/>
                    <a:lstStyle/>
                    <a:p>
                      <a:pPr algn="ctr"/>
                      <a:r>
                        <a:rPr lang="en-US" sz="1100" b="0" dirty="0">
                          <a:latin typeface="Times New Roman" panose="02020603050405020304" pitchFamily="18" charset="0"/>
                          <a:cs typeface="Times New Roman" panose="02020603050405020304" pitchFamily="18" charset="0"/>
                        </a:rPr>
                        <a:t>Material</a:t>
                      </a:r>
                    </a:p>
                  </a:txBody>
                  <a:tcPr/>
                </a:tc>
                <a:tc>
                  <a:txBody>
                    <a:bodyPr/>
                    <a:lstStyle/>
                    <a:p>
                      <a:pPr algn="ctr"/>
                      <a:r>
                        <a:rPr lang="en-US" sz="1100" b="0" dirty="0">
                          <a:latin typeface="Times New Roman" panose="02020603050405020304" pitchFamily="18" charset="0"/>
                          <a:cs typeface="Times New Roman" panose="02020603050405020304" pitchFamily="18" charset="0"/>
                        </a:rPr>
                        <a:t>Refractive index</a:t>
                      </a:r>
                    </a:p>
                  </a:txBody>
                  <a:tcPr/>
                </a:tc>
                <a:extLst>
                  <a:ext uri="{0D108BD9-81ED-4DB2-BD59-A6C34878D82A}">
                    <a16:rowId xmlns:a16="http://schemas.microsoft.com/office/drawing/2014/main" val="3411553951"/>
                  </a:ext>
                </a:extLst>
              </a:tr>
              <a:tr h="370840">
                <a:tc>
                  <a:txBody>
                    <a:bodyPr/>
                    <a:lstStyle/>
                    <a:p>
                      <a:pPr algn="ctr"/>
                      <a:r>
                        <a:rPr lang="en-US" sz="1100" b="0" dirty="0">
                          <a:latin typeface="Times New Roman" panose="02020603050405020304" pitchFamily="18" charset="0"/>
                          <a:cs typeface="Times New Roman" panose="02020603050405020304" pitchFamily="18" charset="0"/>
                        </a:rPr>
                        <a:t>BaTiO</a:t>
                      </a:r>
                      <a:r>
                        <a:rPr lang="en-US" sz="1100" b="0" baseline="-25000" dirty="0">
                          <a:latin typeface="Times New Roman" panose="02020603050405020304" pitchFamily="18" charset="0"/>
                          <a:cs typeface="Times New Roman" panose="02020603050405020304" pitchFamily="18" charset="0"/>
                        </a:rPr>
                        <a:t>3</a:t>
                      </a:r>
                    </a:p>
                  </a:txBody>
                  <a:tcPr/>
                </a:tc>
                <a:tc>
                  <a:txBody>
                    <a:bodyPr/>
                    <a:lstStyle/>
                    <a:p>
                      <a:pPr algn="ctr"/>
                      <a:r>
                        <a:rPr lang="en-US" sz="1100" b="0" dirty="0">
                          <a:latin typeface="Times New Roman" panose="02020603050405020304" pitchFamily="18" charset="0"/>
                          <a:cs typeface="Times New Roman" panose="02020603050405020304" pitchFamily="18" charset="0"/>
                        </a:rPr>
                        <a:t>~2.2</a:t>
                      </a:r>
                    </a:p>
                  </a:txBody>
                  <a:tcPr/>
                </a:tc>
                <a:extLst>
                  <a:ext uri="{0D108BD9-81ED-4DB2-BD59-A6C34878D82A}">
                    <a16:rowId xmlns:a16="http://schemas.microsoft.com/office/drawing/2014/main" val="1024729776"/>
                  </a:ext>
                </a:extLst>
              </a:tr>
              <a:tr h="370840">
                <a:tc>
                  <a:txBody>
                    <a:bodyPr/>
                    <a:lstStyle/>
                    <a:p>
                      <a:pPr algn="ctr"/>
                      <a:r>
                        <a:rPr lang="en-US" sz="1100" b="0" dirty="0">
                          <a:latin typeface="Times New Roman" panose="02020603050405020304" pitchFamily="18" charset="0"/>
                          <a:cs typeface="Times New Roman" panose="02020603050405020304" pitchFamily="18" charset="0"/>
                        </a:rPr>
                        <a:t>DyScO</a:t>
                      </a:r>
                      <a:r>
                        <a:rPr lang="en-US" sz="1100" b="0" baseline="-25000" dirty="0">
                          <a:latin typeface="Times New Roman" panose="02020603050405020304" pitchFamily="18" charset="0"/>
                          <a:cs typeface="Times New Roman" panose="02020603050405020304" pitchFamily="18" charset="0"/>
                        </a:rPr>
                        <a:t>3</a:t>
                      </a:r>
                    </a:p>
                  </a:txBody>
                  <a:tcPr/>
                </a:tc>
                <a:tc>
                  <a:txBody>
                    <a:bodyPr/>
                    <a:lstStyle/>
                    <a:p>
                      <a:pPr algn="ctr"/>
                      <a:r>
                        <a:rPr lang="en-US" sz="1100" b="0" dirty="0">
                          <a:latin typeface="Times New Roman" panose="02020603050405020304" pitchFamily="18" charset="0"/>
                          <a:cs typeface="Times New Roman" panose="02020603050405020304" pitchFamily="18" charset="0"/>
                        </a:rPr>
                        <a:t>~2</a:t>
                      </a:r>
                    </a:p>
                  </a:txBody>
                  <a:tcPr/>
                </a:tc>
                <a:extLst>
                  <a:ext uri="{0D108BD9-81ED-4DB2-BD59-A6C34878D82A}">
                    <a16:rowId xmlns:a16="http://schemas.microsoft.com/office/drawing/2014/main" val="2468350008"/>
                  </a:ext>
                </a:extLst>
              </a:tr>
            </a:tbl>
          </a:graphicData>
        </a:graphic>
      </p:graphicFrame>
    </p:spTree>
    <p:extLst>
      <p:ext uri="{BB962C8B-B14F-4D97-AF65-F5344CB8AC3E}">
        <p14:creationId xmlns:p14="http://schemas.microsoft.com/office/powerpoint/2010/main" val="365463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10;&#10;Description generated with high confidence">
            <a:extLst>
              <a:ext uri="{FF2B5EF4-FFF2-40B4-BE49-F238E27FC236}">
                <a16:creationId xmlns:a16="http://schemas.microsoft.com/office/drawing/2014/main" id="{3AAADADB-FCBA-47CC-8A6F-54A901EA50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893" y="1815149"/>
            <a:ext cx="2500313" cy="1993106"/>
          </a:xfrm>
          <a:prstGeom prst="rect">
            <a:avLst/>
          </a:prstGeom>
        </p:spPr>
      </p:pic>
      <p:sp>
        <p:nvSpPr>
          <p:cNvPr id="9" name="Rectangle 8">
            <a:extLst>
              <a:ext uri="{FF2B5EF4-FFF2-40B4-BE49-F238E27FC236}">
                <a16:creationId xmlns:a16="http://schemas.microsoft.com/office/drawing/2014/main" id="{36BC1402-6D90-488C-BB1F-D0F63CA4651A}"/>
              </a:ext>
            </a:extLst>
          </p:cNvPr>
          <p:cNvSpPr/>
          <p:nvPr/>
        </p:nvSpPr>
        <p:spPr>
          <a:xfrm>
            <a:off x="49491" y="4093771"/>
            <a:ext cx="2710206" cy="761747"/>
          </a:xfrm>
          <a:prstGeom prst="rect">
            <a:avLst/>
          </a:prstGeom>
          <a:noFill/>
        </p:spPr>
        <p:txBody>
          <a:bodyPr wrap="square" lIns="68580" tIns="34290" rIns="68580" bIns="3429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AFM morphology of BTO surface of 600 nm BTO/DSO with small rms roughness of 746.2 pm.</a:t>
            </a:r>
          </a:p>
        </p:txBody>
      </p:sp>
      <p:sp>
        <p:nvSpPr>
          <p:cNvPr id="13" name="Rectangle 12">
            <a:extLst>
              <a:ext uri="{FF2B5EF4-FFF2-40B4-BE49-F238E27FC236}">
                <a16:creationId xmlns:a16="http://schemas.microsoft.com/office/drawing/2014/main" id="{0A36BAAE-EAEC-4B4F-BD8A-DE1D697D5F2C}"/>
              </a:ext>
            </a:extLst>
          </p:cNvPr>
          <p:cNvSpPr/>
          <p:nvPr/>
        </p:nvSpPr>
        <p:spPr>
          <a:xfrm>
            <a:off x="49491" y="79765"/>
            <a:ext cx="5608360" cy="1038746"/>
          </a:xfrm>
          <a:prstGeom prst="rect">
            <a:avLst/>
          </a:prstGeom>
          <a:noFill/>
        </p:spPr>
        <p:txBody>
          <a:bodyPr wrap="square" lIns="68580" tIns="34290" rIns="68580" bIns="3429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High quality single crystal BTO (001) and flat surface achieved at thicknesses required for optical modes.  </a:t>
            </a:r>
          </a:p>
        </p:txBody>
      </p:sp>
      <p:sp>
        <p:nvSpPr>
          <p:cNvPr id="14" name="Rectangle 13">
            <a:extLst>
              <a:ext uri="{FF2B5EF4-FFF2-40B4-BE49-F238E27FC236}">
                <a16:creationId xmlns:a16="http://schemas.microsoft.com/office/drawing/2014/main" id="{165DAEB4-12B2-44D9-B68B-3F0CEA78FB22}"/>
              </a:ext>
            </a:extLst>
          </p:cNvPr>
          <p:cNvSpPr/>
          <p:nvPr/>
        </p:nvSpPr>
        <p:spPr>
          <a:xfrm>
            <a:off x="3059274" y="4093771"/>
            <a:ext cx="2710206" cy="761747"/>
          </a:xfrm>
          <a:prstGeom prst="rect">
            <a:avLst/>
          </a:prstGeom>
          <a:noFill/>
        </p:spPr>
        <p:txBody>
          <a:bodyPr wrap="square" lIns="68580" tIns="34290" rIns="68580" bIns="3429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XRD 2</a:t>
            </a:r>
            <a:r>
              <a:rPr kumimoji="0" lang="el-GR" sz="1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θ</a:t>
            </a:r>
            <a:r>
              <a:rPr kumimoji="0" lang="en-US" sz="1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l-GR" sz="1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ω</a:t>
            </a:r>
            <a:r>
              <a:rPr kumimoji="0" lang="en-US" sz="1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coupled scan shows a single orientation of BTO (001), with c-axis out of plane.</a:t>
            </a:r>
          </a:p>
        </p:txBody>
      </p:sp>
      <p:sp>
        <p:nvSpPr>
          <p:cNvPr id="15" name="Rectangle 14">
            <a:extLst>
              <a:ext uri="{FF2B5EF4-FFF2-40B4-BE49-F238E27FC236}">
                <a16:creationId xmlns:a16="http://schemas.microsoft.com/office/drawing/2014/main" id="{C95831C6-D344-4E82-9F41-772F40AE890F}"/>
              </a:ext>
            </a:extLst>
          </p:cNvPr>
          <p:cNvSpPr/>
          <p:nvPr/>
        </p:nvSpPr>
        <p:spPr>
          <a:xfrm>
            <a:off x="6134216" y="4093771"/>
            <a:ext cx="2710206" cy="992579"/>
          </a:xfrm>
          <a:prstGeom prst="rect">
            <a:avLst/>
          </a:prstGeom>
          <a:noFill/>
        </p:spPr>
        <p:txBody>
          <a:bodyPr wrap="square" lIns="68580" tIns="34290" rIns="68580" bIns="3429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XRD </a:t>
            </a:r>
            <a:r>
              <a:rPr kumimoji="0" lang="el-GR" sz="1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Δω</a:t>
            </a:r>
            <a:r>
              <a:rPr kumimoji="0" lang="en-US" sz="1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scan at BTO (002) shows highly oriented film, with FWHM of 0.075</a:t>
            </a:r>
            <a:r>
              <a:rPr kumimoji="0" lang="en-US" sz="1500" b="0" i="0" u="none" strike="noStrike" kern="1200" cap="none" spc="0" normalizeH="0" baseline="3000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o</a:t>
            </a:r>
            <a:r>
              <a:rPr kumimoji="0" lang="en-US" sz="1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indicating high crystal quality.</a:t>
            </a:r>
          </a:p>
        </p:txBody>
      </p:sp>
      <p:graphicFrame>
        <p:nvGraphicFramePr>
          <p:cNvPr id="18" name="Object 17">
            <a:extLst>
              <a:ext uri="{FF2B5EF4-FFF2-40B4-BE49-F238E27FC236}">
                <a16:creationId xmlns:a16="http://schemas.microsoft.com/office/drawing/2014/main" id="{1BA46D56-6AE8-4B16-97B3-42D196A892BC}"/>
              </a:ext>
            </a:extLst>
          </p:cNvPr>
          <p:cNvGraphicFramePr>
            <a:graphicFrameLocks noChangeAspect="1"/>
          </p:cNvGraphicFramePr>
          <p:nvPr>
            <p:extLst/>
          </p:nvPr>
        </p:nvGraphicFramePr>
        <p:xfrm>
          <a:off x="2524079" y="1460031"/>
          <a:ext cx="3780596" cy="2700000"/>
        </p:xfrm>
        <a:graphic>
          <a:graphicData uri="http://schemas.openxmlformats.org/presentationml/2006/ole">
            <mc:AlternateContent xmlns:mc="http://schemas.openxmlformats.org/markup-compatibility/2006">
              <mc:Choice xmlns:v="urn:schemas-microsoft-com:vml" Requires="v">
                <p:oleObj spid="_x0000_s2082" name="Graph" r:id="rId5" imgW="4031640" imgH="2879640" progId="Origin50.Graph">
                  <p:embed/>
                </p:oleObj>
              </mc:Choice>
              <mc:Fallback>
                <p:oleObj name="Graph" r:id="rId5" imgW="4031640" imgH="2879640" progId="Origin50.Graph">
                  <p:embed/>
                  <p:pic>
                    <p:nvPicPr>
                      <p:cNvPr id="18" name="Object 17">
                        <a:extLst>
                          <a:ext uri="{FF2B5EF4-FFF2-40B4-BE49-F238E27FC236}">
                            <a16:creationId xmlns:a16="http://schemas.microsoft.com/office/drawing/2014/main" id="{1BA46D56-6AE8-4B16-97B3-42D196A892BC}"/>
                          </a:ext>
                        </a:extLst>
                      </p:cNvPr>
                      <p:cNvPicPr/>
                      <p:nvPr/>
                    </p:nvPicPr>
                    <p:blipFill>
                      <a:blip r:embed="rId6"/>
                      <a:stretch>
                        <a:fillRect/>
                      </a:stretch>
                    </p:blipFill>
                    <p:spPr>
                      <a:xfrm>
                        <a:off x="2524079" y="1460031"/>
                        <a:ext cx="3780596" cy="270000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2B4904E3-3C88-48BA-90DF-76BC71B14D5E}"/>
              </a:ext>
            </a:extLst>
          </p:cNvPr>
          <p:cNvGraphicFramePr>
            <a:graphicFrameLocks noChangeAspect="1"/>
          </p:cNvGraphicFramePr>
          <p:nvPr>
            <p:extLst/>
          </p:nvPr>
        </p:nvGraphicFramePr>
        <p:xfrm>
          <a:off x="5599021" y="1460031"/>
          <a:ext cx="3780596" cy="2700000"/>
        </p:xfrm>
        <a:graphic>
          <a:graphicData uri="http://schemas.openxmlformats.org/presentationml/2006/ole">
            <mc:AlternateContent xmlns:mc="http://schemas.openxmlformats.org/markup-compatibility/2006">
              <mc:Choice xmlns:v="urn:schemas-microsoft-com:vml" Requires="v">
                <p:oleObj spid="_x0000_s2083" name="Graph" r:id="rId7" imgW="4031640" imgH="2879640" progId="Origin50.Graph">
                  <p:embed/>
                </p:oleObj>
              </mc:Choice>
              <mc:Fallback>
                <p:oleObj name="Graph" r:id="rId7" imgW="4031640" imgH="2879640" progId="Origin50.Graph">
                  <p:embed/>
                  <p:pic>
                    <p:nvPicPr>
                      <p:cNvPr id="19" name="Object 18">
                        <a:extLst>
                          <a:ext uri="{FF2B5EF4-FFF2-40B4-BE49-F238E27FC236}">
                            <a16:creationId xmlns:a16="http://schemas.microsoft.com/office/drawing/2014/main" id="{2B4904E3-3C88-48BA-90DF-76BC71B14D5E}"/>
                          </a:ext>
                        </a:extLst>
                      </p:cNvPr>
                      <p:cNvPicPr/>
                      <p:nvPr/>
                    </p:nvPicPr>
                    <p:blipFill>
                      <a:blip r:embed="rId8"/>
                      <a:stretch>
                        <a:fillRect/>
                      </a:stretch>
                    </p:blipFill>
                    <p:spPr>
                      <a:xfrm>
                        <a:off x="5599021" y="1460031"/>
                        <a:ext cx="3780596" cy="2700000"/>
                      </a:xfrm>
                      <a:prstGeom prst="rect">
                        <a:avLst/>
                      </a:prstGeom>
                    </p:spPr>
                  </p:pic>
                </p:oleObj>
              </mc:Fallback>
            </mc:AlternateContent>
          </a:graphicData>
        </a:graphic>
      </p:graphicFrame>
      <p:pic>
        <p:nvPicPr>
          <p:cNvPr id="10" name="Picture 2" descr="http://sesame.comp.nus.edu.sg/sites/all/themes/sesame1/images/nus_logo_full_colour.jpeg">
            <a:extLst>
              <a:ext uri="{FF2B5EF4-FFF2-40B4-BE49-F238E27FC236}">
                <a16:creationId xmlns:a16="http://schemas.microsoft.com/office/drawing/2014/main" id="{2D332E46-1E8B-45F1-8555-3C74D0A5C66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984840" y="1"/>
            <a:ext cx="1159160" cy="702741"/>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a:extLst>
              <a:ext uri="{FF2B5EF4-FFF2-40B4-BE49-F238E27FC236}">
                <a16:creationId xmlns:a16="http://schemas.microsoft.com/office/drawing/2014/main" id="{2F41DF09-2AEB-4559-BF79-42708547258E}"/>
              </a:ext>
            </a:extLst>
          </p:cNvPr>
          <p:cNvPicPr>
            <a:picLocks noChangeAspect="1"/>
          </p:cNvPicPr>
          <p:nvPr/>
        </p:nvPicPr>
        <p:blipFill>
          <a:blip r:embed="rId10"/>
          <a:stretch>
            <a:fillRect/>
          </a:stretch>
        </p:blipFill>
        <p:spPr>
          <a:xfrm>
            <a:off x="6229107" y="54607"/>
            <a:ext cx="1706838" cy="1722402"/>
          </a:xfrm>
          <a:prstGeom prst="rect">
            <a:avLst/>
          </a:prstGeom>
        </p:spPr>
      </p:pic>
      <p:sp>
        <p:nvSpPr>
          <p:cNvPr id="11" name="Rectangle 8">
            <a:extLst>
              <a:ext uri="{FF2B5EF4-FFF2-40B4-BE49-F238E27FC236}">
                <a16:creationId xmlns:a16="http://schemas.microsoft.com/office/drawing/2014/main" id="{B864C297-E0E0-47EC-ADCB-A4380045D148}"/>
              </a:ext>
            </a:extLst>
          </p:cNvPr>
          <p:cNvSpPr/>
          <p:nvPr/>
        </p:nvSpPr>
        <p:spPr>
          <a:xfrm>
            <a:off x="49490" y="4093771"/>
            <a:ext cx="2710206" cy="761747"/>
          </a:xfrm>
          <a:prstGeom prst="rect">
            <a:avLst/>
          </a:prstGeom>
          <a:noFill/>
        </p:spPr>
        <p:txBody>
          <a:bodyPr wrap="square" lIns="68580" tIns="34290" rIns="68580" bIns="3429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AFM morphology of BTO surface of 600 nm BTO/DSO with small rms roughness of 746.2 pm.</a:t>
            </a:r>
          </a:p>
        </p:txBody>
      </p:sp>
      <p:sp>
        <p:nvSpPr>
          <p:cNvPr id="2" name="灯片编号占位符 1">
            <a:extLst>
              <a:ext uri="{FF2B5EF4-FFF2-40B4-BE49-F238E27FC236}">
                <a16:creationId xmlns:a16="http://schemas.microsoft.com/office/drawing/2014/main" id="{F4AD4D4A-82FE-410E-A383-472D78E3431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F722023-D172-44D7-B805-BA7AF13E4499}"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3128D4C-7F13-1A74-8C6A-EAC54F69F632}"/>
              </a:ext>
            </a:extLst>
          </p:cNvPr>
          <p:cNvSpPr/>
          <p:nvPr/>
        </p:nvSpPr>
        <p:spPr>
          <a:xfrm>
            <a:off x="3320927" y="1402593"/>
            <a:ext cx="2502146" cy="300082"/>
          </a:xfrm>
          <a:prstGeom prst="rect">
            <a:avLst/>
          </a:prstGeom>
          <a:noFill/>
        </p:spPr>
        <p:txBody>
          <a:bodyPr wrap="square" lIns="68580" tIns="34290" rIns="68580" bIns="3429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 axis oriented out of plane </a:t>
            </a:r>
          </a:p>
        </p:txBody>
      </p:sp>
    </p:spTree>
    <p:extLst>
      <p:ext uri="{BB962C8B-B14F-4D97-AF65-F5344CB8AC3E}">
        <p14:creationId xmlns:p14="http://schemas.microsoft.com/office/powerpoint/2010/main" val="438681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3B49B83D-EDA8-6141-32CA-CB4A9FFE7B25}"/>
              </a:ext>
            </a:extLst>
          </p:cNvPr>
          <p:cNvPicPr>
            <a:picLocks noChangeAspect="1"/>
          </p:cNvPicPr>
          <p:nvPr/>
        </p:nvPicPr>
        <p:blipFill>
          <a:blip r:embed="rId3"/>
          <a:stretch>
            <a:fillRect/>
          </a:stretch>
        </p:blipFill>
        <p:spPr>
          <a:xfrm>
            <a:off x="2827934" y="2792321"/>
            <a:ext cx="2564562" cy="2054483"/>
          </a:xfrm>
          <a:prstGeom prst="rect">
            <a:avLst/>
          </a:prstGeom>
        </p:spPr>
      </p:pic>
      <p:grpSp>
        <p:nvGrpSpPr>
          <p:cNvPr id="5" name="Group 4">
            <a:extLst>
              <a:ext uri="{FF2B5EF4-FFF2-40B4-BE49-F238E27FC236}">
                <a16:creationId xmlns:a16="http://schemas.microsoft.com/office/drawing/2014/main" id="{A7DED14D-E64D-5F43-B028-75151CABBFF8}"/>
              </a:ext>
            </a:extLst>
          </p:cNvPr>
          <p:cNvGrpSpPr/>
          <p:nvPr/>
        </p:nvGrpSpPr>
        <p:grpSpPr>
          <a:xfrm>
            <a:off x="391289" y="3153304"/>
            <a:ext cx="2383144" cy="1602632"/>
            <a:chOff x="1228888" y="843961"/>
            <a:chExt cx="4264310" cy="2867691"/>
          </a:xfrm>
        </p:grpSpPr>
        <p:pic>
          <p:nvPicPr>
            <p:cNvPr id="6" name="图片 12">
              <a:extLst>
                <a:ext uri="{FF2B5EF4-FFF2-40B4-BE49-F238E27FC236}">
                  <a16:creationId xmlns:a16="http://schemas.microsoft.com/office/drawing/2014/main" id="{B11767CF-E52D-3EE1-EBB8-B7B374BE30FD}"/>
                </a:ext>
              </a:extLst>
            </p:cNvPr>
            <p:cNvPicPr>
              <a:picLocks noChangeAspect="1"/>
            </p:cNvPicPr>
            <p:nvPr/>
          </p:nvPicPr>
          <p:blipFill rotWithShape="1">
            <a:blip r:embed="rId4"/>
            <a:srcRect l="50476"/>
            <a:stretch/>
          </p:blipFill>
          <p:spPr>
            <a:xfrm>
              <a:off x="1228888" y="843961"/>
              <a:ext cx="4264310" cy="2867691"/>
            </a:xfrm>
            <a:prstGeom prst="rect">
              <a:avLst/>
            </a:prstGeom>
          </p:spPr>
        </p:pic>
        <p:sp>
          <p:nvSpPr>
            <p:cNvPr id="7" name="Rectangle 6">
              <a:extLst>
                <a:ext uri="{FF2B5EF4-FFF2-40B4-BE49-F238E27FC236}">
                  <a16:creationId xmlns:a16="http://schemas.microsoft.com/office/drawing/2014/main" id="{0840E6CD-6734-9BA2-B031-3E6D26AD55A4}"/>
                </a:ext>
              </a:extLst>
            </p:cNvPr>
            <p:cNvSpPr/>
            <p:nvPr/>
          </p:nvSpPr>
          <p:spPr>
            <a:xfrm>
              <a:off x="1228888" y="914400"/>
              <a:ext cx="218912" cy="152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
        <p:nvSpPr>
          <p:cNvPr id="9" name="Rectangle 8">
            <a:extLst>
              <a:ext uri="{FF2B5EF4-FFF2-40B4-BE49-F238E27FC236}">
                <a16:creationId xmlns:a16="http://schemas.microsoft.com/office/drawing/2014/main" id="{56C6475C-9C60-8728-E5B5-4FE4AE09B8CE}"/>
              </a:ext>
            </a:extLst>
          </p:cNvPr>
          <p:cNvSpPr/>
          <p:nvPr/>
        </p:nvSpPr>
        <p:spPr>
          <a:xfrm>
            <a:off x="674131" y="2732882"/>
            <a:ext cx="2123975" cy="276999"/>
          </a:xfrm>
          <a:prstGeom prst="rect">
            <a:avLst/>
          </a:prstGeom>
          <a:noFill/>
        </p:spPr>
        <p:txBody>
          <a:bodyPr wrap="square" lIns="68580" tIns="34290" rIns="68580" bIns="34290">
            <a:spAutoFit/>
          </a:bodyPr>
          <a:lstStyle/>
          <a:p>
            <a:pPr algn="just" defTabSz="685800"/>
            <a:r>
              <a:rPr lang="en-US" sz="1350" b="1" dirty="0">
                <a:ln w="0"/>
                <a:solidFill>
                  <a:prstClr val="black"/>
                </a:solidFill>
                <a:effectLst>
                  <a:outerShdw blurRad="38100" dist="19050" dir="2700000" algn="tl" rotWithShape="0">
                    <a:prstClr val="black">
                      <a:alpha val="40000"/>
                    </a:prstClr>
                  </a:outerShdw>
                </a:effectLst>
                <a:latin typeface="Calibri" panose="020F0502020204030204"/>
              </a:rPr>
              <a:t>Thin film BTO on DSO</a:t>
            </a:r>
          </a:p>
        </p:txBody>
      </p:sp>
      <p:sp>
        <p:nvSpPr>
          <p:cNvPr id="11" name="Rectangle 8">
            <a:extLst>
              <a:ext uri="{FF2B5EF4-FFF2-40B4-BE49-F238E27FC236}">
                <a16:creationId xmlns:a16="http://schemas.microsoft.com/office/drawing/2014/main" id="{7A39F09E-F1EB-D280-1C9D-7446F4D5B792}"/>
              </a:ext>
            </a:extLst>
          </p:cNvPr>
          <p:cNvSpPr/>
          <p:nvPr/>
        </p:nvSpPr>
        <p:spPr>
          <a:xfrm>
            <a:off x="813664" y="4853568"/>
            <a:ext cx="4210673" cy="276999"/>
          </a:xfrm>
          <a:prstGeom prst="rect">
            <a:avLst/>
          </a:prstGeom>
          <a:noFill/>
        </p:spPr>
        <p:txBody>
          <a:bodyPr wrap="square" lIns="68580" tIns="34290" rIns="68580" bIns="34290">
            <a:spAutoFit/>
          </a:bodyPr>
          <a:lstStyle/>
          <a:p>
            <a:pPr algn="just" defTabSz="685800"/>
            <a:r>
              <a:rPr lang="en-US" sz="1350" dirty="0">
                <a:ln w="0"/>
                <a:solidFill>
                  <a:prstClr val="black"/>
                </a:solidFill>
                <a:effectLst>
                  <a:outerShdw blurRad="38100" dist="19050" dir="2700000" algn="tl" rotWithShape="0">
                    <a:prstClr val="black">
                      <a:alpha val="40000"/>
                    </a:prstClr>
                  </a:outerShdw>
                </a:effectLst>
                <a:latin typeface="Calibri" panose="020F0502020204030204"/>
              </a:rPr>
              <a:t>No structural phase transition observed at up to 700°C</a:t>
            </a:r>
          </a:p>
        </p:txBody>
      </p:sp>
      <p:pic>
        <p:nvPicPr>
          <p:cNvPr id="12" name="Picture 11">
            <a:extLst>
              <a:ext uri="{FF2B5EF4-FFF2-40B4-BE49-F238E27FC236}">
                <a16:creationId xmlns:a16="http://schemas.microsoft.com/office/drawing/2014/main" id="{A9FD6ED5-16FD-67B4-E748-CBF5C9C45D60}"/>
              </a:ext>
            </a:extLst>
          </p:cNvPr>
          <p:cNvPicPr>
            <a:picLocks noChangeAspect="1"/>
          </p:cNvPicPr>
          <p:nvPr/>
        </p:nvPicPr>
        <p:blipFill>
          <a:blip r:embed="rId5"/>
          <a:stretch>
            <a:fillRect/>
          </a:stretch>
        </p:blipFill>
        <p:spPr>
          <a:xfrm>
            <a:off x="327885" y="892229"/>
            <a:ext cx="4346255" cy="1596838"/>
          </a:xfrm>
          <a:prstGeom prst="rect">
            <a:avLst/>
          </a:prstGeom>
        </p:spPr>
      </p:pic>
      <p:sp>
        <p:nvSpPr>
          <p:cNvPr id="13" name="Rectangle 12">
            <a:extLst>
              <a:ext uri="{FF2B5EF4-FFF2-40B4-BE49-F238E27FC236}">
                <a16:creationId xmlns:a16="http://schemas.microsoft.com/office/drawing/2014/main" id="{469359CC-B00D-846D-27DD-E845F70DCFB4}"/>
              </a:ext>
            </a:extLst>
          </p:cNvPr>
          <p:cNvSpPr/>
          <p:nvPr/>
        </p:nvSpPr>
        <p:spPr>
          <a:xfrm>
            <a:off x="730316" y="592312"/>
            <a:ext cx="2123975" cy="276999"/>
          </a:xfrm>
          <a:prstGeom prst="rect">
            <a:avLst/>
          </a:prstGeom>
          <a:noFill/>
        </p:spPr>
        <p:txBody>
          <a:bodyPr wrap="square" lIns="68580" tIns="34290" rIns="68580" bIns="34290">
            <a:spAutoFit/>
          </a:bodyPr>
          <a:lstStyle/>
          <a:p>
            <a:pPr algn="just" defTabSz="685800"/>
            <a:r>
              <a:rPr lang="en-US" sz="1350" b="1" dirty="0">
                <a:ln w="0"/>
                <a:solidFill>
                  <a:prstClr val="black"/>
                </a:solidFill>
                <a:effectLst>
                  <a:outerShdw blurRad="38100" dist="19050" dir="2700000" algn="tl" rotWithShape="0">
                    <a:prstClr val="black">
                      <a:alpha val="40000"/>
                    </a:prstClr>
                  </a:outerShdw>
                </a:effectLst>
                <a:latin typeface="Calibri" panose="020F0502020204030204"/>
              </a:rPr>
              <a:t>Bulk BTO</a:t>
            </a:r>
          </a:p>
        </p:txBody>
      </p:sp>
      <p:pic>
        <p:nvPicPr>
          <p:cNvPr id="17" name="Picture 16">
            <a:extLst>
              <a:ext uri="{FF2B5EF4-FFF2-40B4-BE49-F238E27FC236}">
                <a16:creationId xmlns:a16="http://schemas.microsoft.com/office/drawing/2014/main" id="{1CBE7257-E5D7-F8FD-E7FA-477321C6A12B}"/>
              </a:ext>
            </a:extLst>
          </p:cNvPr>
          <p:cNvPicPr>
            <a:picLocks noChangeAspect="1"/>
          </p:cNvPicPr>
          <p:nvPr/>
        </p:nvPicPr>
        <p:blipFill rotWithShape="1">
          <a:blip r:embed="rId6"/>
          <a:srcRect l="23372"/>
          <a:stretch/>
        </p:blipFill>
        <p:spPr>
          <a:xfrm>
            <a:off x="6026286" y="2973181"/>
            <a:ext cx="2363821" cy="1362026"/>
          </a:xfrm>
          <a:prstGeom prst="rect">
            <a:avLst/>
          </a:prstGeom>
        </p:spPr>
      </p:pic>
      <p:sp>
        <p:nvSpPr>
          <p:cNvPr id="18" name="Rectangle 8">
            <a:extLst>
              <a:ext uri="{FF2B5EF4-FFF2-40B4-BE49-F238E27FC236}">
                <a16:creationId xmlns:a16="http://schemas.microsoft.com/office/drawing/2014/main" id="{04D7B1EB-CBCA-C4EE-8B9D-C4B1035CC04F}"/>
              </a:ext>
            </a:extLst>
          </p:cNvPr>
          <p:cNvSpPr/>
          <p:nvPr/>
        </p:nvSpPr>
        <p:spPr>
          <a:xfrm>
            <a:off x="5956311" y="4513561"/>
            <a:ext cx="2686903" cy="484748"/>
          </a:xfrm>
          <a:prstGeom prst="rect">
            <a:avLst/>
          </a:prstGeom>
          <a:noFill/>
        </p:spPr>
        <p:txBody>
          <a:bodyPr wrap="square" lIns="68580" tIns="34290" rIns="68580" bIns="34290">
            <a:spAutoFit/>
          </a:bodyPr>
          <a:lstStyle/>
          <a:p>
            <a:pPr algn="just" defTabSz="685800"/>
            <a:r>
              <a:rPr lang="en-US" sz="1350" dirty="0">
                <a:ln w="0"/>
                <a:solidFill>
                  <a:prstClr val="black"/>
                </a:solidFill>
                <a:effectLst>
                  <a:outerShdw blurRad="38100" dist="19050" dir="2700000" algn="tl" rotWithShape="0">
                    <a:prstClr val="black">
                      <a:alpha val="40000"/>
                    </a:prstClr>
                  </a:outerShdw>
                </a:effectLst>
                <a:latin typeface="Calibri" panose="020F0502020204030204"/>
              </a:rPr>
              <a:t>Helium-ion microscope picture of a well-etched sample surface</a:t>
            </a:r>
          </a:p>
        </p:txBody>
      </p:sp>
      <p:cxnSp>
        <p:nvCxnSpPr>
          <p:cNvPr id="21" name="Straight Connector 20">
            <a:extLst>
              <a:ext uri="{FF2B5EF4-FFF2-40B4-BE49-F238E27FC236}">
                <a16:creationId xmlns:a16="http://schemas.microsoft.com/office/drawing/2014/main" id="{65BB9E7F-79EC-991C-F796-CF09270663CE}"/>
              </a:ext>
            </a:extLst>
          </p:cNvPr>
          <p:cNvCxnSpPr/>
          <p:nvPr/>
        </p:nvCxnSpPr>
        <p:spPr>
          <a:xfrm>
            <a:off x="189690" y="2592423"/>
            <a:ext cx="8385242"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8BD8B19-4B1B-7892-0BE0-6F8CD22EC9CA}"/>
              </a:ext>
            </a:extLst>
          </p:cNvPr>
          <p:cNvSpPr txBox="1"/>
          <p:nvPr/>
        </p:nvSpPr>
        <p:spPr>
          <a:xfrm>
            <a:off x="7051425" y="4936810"/>
            <a:ext cx="2190448" cy="229807"/>
          </a:xfrm>
          <a:prstGeom prst="rect">
            <a:avLst/>
          </a:prstGeom>
          <a:noFill/>
        </p:spPr>
        <p:txBody>
          <a:bodyPr wrap="square">
            <a:spAutoFit/>
          </a:bodyPr>
          <a:lstStyle/>
          <a:p>
            <a:pPr defTabSz="685800">
              <a:lnSpc>
                <a:spcPct val="115000"/>
              </a:lnSpc>
              <a:spcAft>
                <a:spcPts val="210"/>
              </a:spcAft>
            </a:pPr>
            <a:r>
              <a:rPr lang="en-GB" sz="825" i="1" dirty="0">
                <a:ln w="0"/>
                <a:solidFill>
                  <a:prstClr val="black"/>
                </a:solidFill>
                <a:effectLst>
                  <a:outerShdw blurRad="38100" dist="19050" dir="2700000" algn="tl" rotWithShape="0">
                    <a:prstClr val="black">
                      <a:alpha val="40000"/>
                    </a:prstClr>
                  </a:outerShdw>
                </a:effectLst>
                <a:latin typeface="Calibri" panose="020F0502020204030204"/>
              </a:rPr>
              <a:t>Advanced Materials, 33 (37), 2101128 (2021)</a:t>
            </a:r>
            <a:endParaRPr lang="en-US" sz="825" i="1" dirty="0">
              <a:ln w="0"/>
              <a:solidFill>
                <a:prstClr val="black"/>
              </a:solidFill>
              <a:effectLst>
                <a:outerShdw blurRad="38100" dist="19050" dir="2700000" algn="tl" rotWithShape="0">
                  <a:prstClr val="black">
                    <a:alpha val="40000"/>
                  </a:prstClr>
                </a:outerShdw>
              </a:effectLst>
              <a:latin typeface="Calibri" panose="020F0502020204030204"/>
            </a:endParaRPr>
          </a:p>
        </p:txBody>
      </p:sp>
      <p:pic>
        <p:nvPicPr>
          <p:cNvPr id="19" name="Picture 1" descr="image001">
            <a:extLst>
              <a:ext uri="{FF2B5EF4-FFF2-40B4-BE49-F238E27FC236}">
                <a16:creationId xmlns:a16="http://schemas.microsoft.com/office/drawing/2014/main" id="{9B031130-580C-4BB0-9E0A-BEBBDDB83C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6297" y="163457"/>
            <a:ext cx="3295611" cy="242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A38EABF8-8F3C-4447-BE2A-9CC7BEB1C67C}"/>
              </a:ext>
            </a:extLst>
          </p:cNvPr>
          <p:cNvSpPr/>
          <p:nvPr/>
        </p:nvSpPr>
        <p:spPr>
          <a:xfrm>
            <a:off x="7167806" y="148171"/>
            <a:ext cx="1354102" cy="400110"/>
          </a:xfrm>
          <a:prstGeom prst="rect">
            <a:avLst/>
          </a:prstGeom>
          <a:noFill/>
        </p:spPr>
        <p:txBody>
          <a:bodyPr wrap="square" lIns="91440" tIns="45720" rIns="91440" bIns="45720">
            <a:spAutoFit/>
          </a:bodyPr>
          <a:lstStyle/>
          <a:p>
            <a:pPr algn="just"/>
            <a:r>
              <a:rPr lang="en-US" sz="2000" dirty="0">
                <a:ln w="0"/>
                <a:solidFill>
                  <a:srgbClr val="FF0000"/>
                </a:solidFill>
              </a:rPr>
              <a:t>Hysteresis</a:t>
            </a:r>
          </a:p>
        </p:txBody>
      </p:sp>
      <p:sp>
        <p:nvSpPr>
          <p:cNvPr id="8" name="Rectangle 7">
            <a:extLst>
              <a:ext uri="{FF2B5EF4-FFF2-40B4-BE49-F238E27FC236}">
                <a16:creationId xmlns:a16="http://schemas.microsoft.com/office/drawing/2014/main" id="{617F3B7E-93A0-5C30-FF89-8EC6FD76F64D}"/>
              </a:ext>
            </a:extLst>
          </p:cNvPr>
          <p:cNvSpPr/>
          <p:nvPr/>
        </p:nvSpPr>
        <p:spPr>
          <a:xfrm>
            <a:off x="0" y="0"/>
            <a:ext cx="5703869" cy="392415"/>
          </a:xfrm>
          <a:prstGeom prst="rect">
            <a:avLst/>
          </a:prstGeom>
          <a:noFill/>
        </p:spPr>
        <p:txBody>
          <a:bodyPr wrap="none" lIns="68580" tIns="34290" rIns="68580" bIns="34290">
            <a:spAutoFit/>
          </a:bodyPr>
          <a:lstStyle/>
          <a:p>
            <a:pPr defTabSz="685800"/>
            <a:r>
              <a:rPr lang="en-US" sz="2100" b="1" dirty="0">
                <a:ln w="0"/>
                <a:solidFill>
                  <a:prstClr val="black"/>
                </a:solidFill>
                <a:effectLst>
                  <a:outerShdw blurRad="38100" dist="19050" dir="2700000" algn="tl" rotWithShape="0">
                    <a:prstClr val="black">
                      <a:alpha val="40000"/>
                    </a:prstClr>
                  </a:outerShdw>
                </a:effectLst>
                <a:latin typeface="Calibri" panose="020F0502020204030204"/>
              </a:rPr>
              <a:t>Increased Tc and High temperature phase stability</a:t>
            </a:r>
          </a:p>
        </p:txBody>
      </p:sp>
      <p:sp>
        <p:nvSpPr>
          <p:cNvPr id="3" name="TextBox 2">
            <a:extLst>
              <a:ext uri="{FF2B5EF4-FFF2-40B4-BE49-F238E27FC236}">
                <a16:creationId xmlns:a16="http://schemas.microsoft.com/office/drawing/2014/main" id="{C889AE06-7007-4543-9DC5-83560954146B}"/>
              </a:ext>
            </a:extLst>
          </p:cNvPr>
          <p:cNvSpPr txBox="1"/>
          <p:nvPr/>
        </p:nvSpPr>
        <p:spPr>
          <a:xfrm>
            <a:off x="5024337" y="1704795"/>
            <a:ext cx="1648208" cy="253916"/>
          </a:xfrm>
          <a:prstGeom prst="rect">
            <a:avLst/>
          </a:prstGeom>
          <a:solidFill>
            <a:schemeClr val="bg1"/>
          </a:solidFill>
        </p:spPr>
        <p:txBody>
          <a:bodyPr wrap="none" rtlCol="0">
            <a:spAutoFit/>
          </a:bodyPr>
          <a:lstStyle/>
          <a:p>
            <a:r>
              <a:rPr lang="en-US" sz="1050" dirty="0"/>
              <a:t>Coercive field = 496 kV/cm</a:t>
            </a:r>
            <a:endParaRPr lang="en-SG" sz="1050" dirty="0"/>
          </a:p>
        </p:txBody>
      </p:sp>
    </p:spTree>
    <p:extLst>
      <p:ext uri="{BB962C8B-B14F-4D97-AF65-F5344CB8AC3E}">
        <p14:creationId xmlns:p14="http://schemas.microsoft.com/office/powerpoint/2010/main" val="467429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A09EAD-3849-A644-F288-EF00EADD7210}"/>
              </a:ext>
            </a:extLst>
          </p:cNvPr>
          <p:cNvPicPr>
            <a:picLocks noChangeAspect="1"/>
          </p:cNvPicPr>
          <p:nvPr/>
        </p:nvPicPr>
        <p:blipFill>
          <a:blip r:embed="rId2"/>
          <a:stretch>
            <a:fillRect/>
          </a:stretch>
        </p:blipFill>
        <p:spPr>
          <a:xfrm>
            <a:off x="394346" y="899312"/>
            <a:ext cx="2199305" cy="1424219"/>
          </a:xfrm>
          <a:prstGeom prst="rect">
            <a:avLst/>
          </a:prstGeom>
        </p:spPr>
      </p:pic>
      <p:sp>
        <p:nvSpPr>
          <p:cNvPr id="6" name="Rectangle 5">
            <a:extLst>
              <a:ext uri="{FF2B5EF4-FFF2-40B4-BE49-F238E27FC236}">
                <a16:creationId xmlns:a16="http://schemas.microsoft.com/office/drawing/2014/main" id="{DCDA7F62-2CF9-6A48-BEAA-A83F27079B9F}"/>
              </a:ext>
            </a:extLst>
          </p:cNvPr>
          <p:cNvSpPr/>
          <p:nvPr/>
        </p:nvSpPr>
        <p:spPr>
          <a:xfrm>
            <a:off x="1" y="0"/>
            <a:ext cx="7362528" cy="392415"/>
          </a:xfrm>
          <a:prstGeom prst="rect">
            <a:avLst/>
          </a:prstGeom>
          <a:noFill/>
        </p:spPr>
        <p:txBody>
          <a:bodyPr wrap="none" lIns="68580" tIns="34290" rIns="68580" bIns="34290">
            <a:spAutoFit/>
          </a:bodyPr>
          <a:lstStyle/>
          <a:p>
            <a:pPr defTabSz="685800"/>
            <a:r>
              <a:rPr lang="en-US" sz="2100" b="1" dirty="0">
                <a:ln w="0"/>
                <a:solidFill>
                  <a:prstClr val="black"/>
                </a:solidFill>
                <a:effectLst>
                  <a:outerShdw blurRad="38100" dist="19050" dir="2700000" algn="tl" rotWithShape="0">
                    <a:prstClr val="black">
                      <a:alpha val="40000"/>
                    </a:prstClr>
                  </a:outerShdw>
                </a:effectLst>
                <a:latin typeface="Calibri" panose="020F0502020204030204"/>
              </a:rPr>
              <a:t>Pockels matrix of BTO thin film grown on DyScO</a:t>
            </a:r>
            <a:r>
              <a:rPr lang="en-US" sz="2100" b="1" baseline="-25000" dirty="0">
                <a:ln w="0"/>
                <a:solidFill>
                  <a:prstClr val="black"/>
                </a:solidFill>
                <a:effectLst>
                  <a:outerShdw blurRad="38100" dist="19050" dir="2700000" algn="tl" rotWithShape="0">
                    <a:prstClr val="black">
                      <a:alpha val="40000"/>
                    </a:prstClr>
                  </a:outerShdw>
                </a:effectLst>
                <a:latin typeface="Calibri" panose="020F0502020204030204"/>
              </a:rPr>
              <a:t>3</a:t>
            </a:r>
            <a:r>
              <a:rPr lang="en-US" sz="2100" b="1" dirty="0">
                <a:ln w="0"/>
                <a:solidFill>
                  <a:prstClr val="black"/>
                </a:solidFill>
                <a:effectLst>
                  <a:outerShdw blurRad="38100" dist="19050" dir="2700000" algn="tl" rotWithShape="0">
                    <a:prstClr val="black">
                      <a:alpha val="40000"/>
                    </a:prstClr>
                  </a:outerShdw>
                </a:effectLst>
                <a:latin typeface="Calibri" panose="020F0502020204030204"/>
              </a:rPr>
              <a:t> (DSO) substrate</a:t>
            </a:r>
          </a:p>
        </p:txBody>
      </p:sp>
      <p:pic>
        <p:nvPicPr>
          <p:cNvPr id="8" name="Picture 7">
            <a:extLst>
              <a:ext uri="{FF2B5EF4-FFF2-40B4-BE49-F238E27FC236}">
                <a16:creationId xmlns:a16="http://schemas.microsoft.com/office/drawing/2014/main" id="{1868C82A-14A1-5E72-AEEF-E94240BA44C8}"/>
              </a:ext>
            </a:extLst>
          </p:cNvPr>
          <p:cNvPicPr>
            <a:picLocks noChangeAspect="1"/>
          </p:cNvPicPr>
          <p:nvPr/>
        </p:nvPicPr>
        <p:blipFill>
          <a:blip r:embed="rId3"/>
          <a:stretch>
            <a:fillRect/>
          </a:stretch>
        </p:blipFill>
        <p:spPr>
          <a:xfrm>
            <a:off x="2864486" y="951676"/>
            <a:ext cx="4122679" cy="1620074"/>
          </a:xfrm>
          <a:prstGeom prst="rect">
            <a:avLst/>
          </a:prstGeom>
        </p:spPr>
      </p:pic>
      <p:pic>
        <p:nvPicPr>
          <p:cNvPr id="10" name="Picture 9">
            <a:extLst>
              <a:ext uri="{FF2B5EF4-FFF2-40B4-BE49-F238E27FC236}">
                <a16:creationId xmlns:a16="http://schemas.microsoft.com/office/drawing/2014/main" id="{B656D3F8-3A29-708E-7292-6035C570F6D4}"/>
              </a:ext>
            </a:extLst>
          </p:cNvPr>
          <p:cNvPicPr>
            <a:picLocks noChangeAspect="1"/>
          </p:cNvPicPr>
          <p:nvPr/>
        </p:nvPicPr>
        <p:blipFill>
          <a:blip r:embed="rId4"/>
          <a:stretch>
            <a:fillRect/>
          </a:stretch>
        </p:blipFill>
        <p:spPr>
          <a:xfrm>
            <a:off x="6956349" y="972148"/>
            <a:ext cx="2128768" cy="1658459"/>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DF60F3B-1F3B-F572-CD33-F67C9A51CB87}"/>
                  </a:ext>
                </a:extLst>
              </p:cNvPr>
              <p:cNvSpPr txBox="1"/>
              <p:nvPr/>
            </p:nvSpPr>
            <p:spPr>
              <a:xfrm>
                <a:off x="3142234" y="1009183"/>
                <a:ext cx="543270" cy="300082"/>
              </a:xfrm>
              <a:prstGeom prst="rect">
                <a:avLst/>
              </a:prstGeom>
              <a:noFill/>
            </p:spPr>
            <p:txBody>
              <a:bodyPr wrap="square">
                <a:spAutoFit/>
              </a:bodyPr>
              <a:lstStyle/>
              <a:p>
                <a:pPr defTabSz="685800"/>
                <a14:m>
                  <m:oMathPara xmlns:m="http://schemas.openxmlformats.org/officeDocument/2006/math">
                    <m:oMathParaPr>
                      <m:jc m:val="centerGroup"/>
                    </m:oMathParaPr>
                    <m:oMath xmlns:m="http://schemas.openxmlformats.org/officeDocument/2006/math">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13</m:t>
                          </m:r>
                        </m:sub>
                      </m:sSub>
                    </m:oMath>
                  </m:oMathPara>
                </a14:m>
                <a:endParaRPr lang="en-US" sz="1350" dirty="0">
                  <a:solidFill>
                    <a:prstClr val="black"/>
                  </a:solidFill>
                  <a:latin typeface="Calibri" panose="020F0502020204030204"/>
                </a:endParaRPr>
              </a:p>
            </p:txBody>
          </p:sp>
        </mc:Choice>
        <mc:Fallback xmlns="">
          <p:sp>
            <p:nvSpPr>
              <p:cNvPr id="12" name="TextBox 11">
                <a:extLst>
                  <a:ext uri="{FF2B5EF4-FFF2-40B4-BE49-F238E27FC236}">
                    <a16:creationId xmlns:a16="http://schemas.microsoft.com/office/drawing/2014/main" id="{6DF60F3B-1F3B-F572-CD33-F67C9A51CB87}"/>
                  </a:ext>
                </a:extLst>
              </p:cNvPr>
              <p:cNvSpPr txBox="1">
                <a:spLocks noRot="1" noChangeAspect="1" noMove="1" noResize="1" noEditPoints="1" noAdjustHandles="1" noChangeArrowheads="1" noChangeShapeType="1" noTextEdit="1"/>
              </p:cNvSpPr>
              <p:nvPr/>
            </p:nvSpPr>
            <p:spPr>
              <a:xfrm>
                <a:off x="3142234" y="1009183"/>
                <a:ext cx="543270" cy="300082"/>
              </a:xfrm>
              <a:prstGeom prst="rect">
                <a:avLst/>
              </a:prstGeom>
              <a:blipFill>
                <a:blip r:embed="rId5"/>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BCAC4F9-D5B1-0ED9-5AD0-85FF6D577D92}"/>
                  </a:ext>
                </a:extLst>
              </p:cNvPr>
              <p:cNvSpPr txBox="1"/>
              <p:nvPr/>
            </p:nvSpPr>
            <p:spPr>
              <a:xfrm>
                <a:off x="5238545" y="1009183"/>
                <a:ext cx="543270" cy="300082"/>
              </a:xfrm>
              <a:prstGeom prst="rect">
                <a:avLst/>
              </a:prstGeom>
              <a:noFill/>
            </p:spPr>
            <p:txBody>
              <a:bodyPr wrap="square">
                <a:spAutoFit/>
              </a:bodyPr>
              <a:lstStyle/>
              <a:p>
                <a:pPr defTabSz="685800"/>
                <a14:m>
                  <m:oMathPara xmlns:m="http://schemas.openxmlformats.org/officeDocument/2006/math">
                    <m:oMathParaPr>
                      <m:jc m:val="centerGroup"/>
                    </m:oMathParaPr>
                    <m:oMath xmlns:m="http://schemas.openxmlformats.org/officeDocument/2006/math">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23</m:t>
                          </m:r>
                        </m:sub>
                      </m:sSub>
                    </m:oMath>
                  </m:oMathPara>
                </a14:m>
                <a:endParaRPr lang="en-US" sz="1350" dirty="0">
                  <a:solidFill>
                    <a:prstClr val="black"/>
                  </a:solidFill>
                  <a:latin typeface="Calibri" panose="020F0502020204030204"/>
                </a:endParaRPr>
              </a:p>
            </p:txBody>
          </p:sp>
        </mc:Choice>
        <mc:Fallback xmlns="">
          <p:sp>
            <p:nvSpPr>
              <p:cNvPr id="15" name="TextBox 14">
                <a:extLst>
                  <a:ext uri="{FF2B5EF4-FFF2-40B4-BE49-F238E27FC236}">
                    <a16:creationId xmlns:a16="http://schemas.microsoft.com/office/drawing/2014/main" id="{3BCAC4F9-D5B1-0ED9-5AD0-85FF6D577D92}"/>
                  </a:ext>
                </a:extLst>
              </p:cNvPr>
              <p:cNvSpPr txBox="1">
                <a:spLocks noRot="1" noChangeAspect="1" noMove="1" noResize="1" noEditPoints="1" noAdjustHandles="1" noChangeArrowheads="1" noChangeShapeType="1" noTextEdit="1"/>
              </p:cNvSpPr>
              <p:nvPr/>
            </p:nvSpPr>
            <p:spPr>
              <a:xfrm>
                <a:off x="5238545" y="1009183"/>
                <a:ext cx="543270" cy="300082"/>
              </a:xfrm>
              <a:prstGeom prst="rect">
                <a:avLst/>
              </a:prstGeom>
              <a:blipFill>
                <a:blip r:embed="rId6"/>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ECC20E3-69EC-E80C-8F30-3DC3D34AF875}"/>
                  </a:ext>
                </a:extLst>
              </p:cNvPr>
              <p:cNvSpPr txBox="1"/>
              <p:nvPr/>
            </p:nvSpPr>
            <p:spPr>
              <a:xfrm>
                <a:off x="7264913" y="1009183"/>
                <a:ext cx="543270" cy="300082"/>
              </a:xfrm>
              <a:prstGeom prst="rect">
                <a:avLst/>
              </a:prstGeom>
              <a:noFill/>
            </p:spPr>
            <p:txBody>
              <a:bodyPr wrap="square">
                <a:spAutoFit/>
              </a:bodyPr>
              <a:lstStyle/>
              <a:p>
                <a:pPr defTabSz="685800"/>
                <a14:m>
                  <m:oMathPara xmlns:m="http://schemas.openxmlformats.org/officeDocument/2006/math">
                    <m:oMathParaPr>
                      <m:jc m:val="centerGroup"/>
                    </m:oMathParaPr>
                    <m:oMath xmlns:m="http://schemas.openxmlformats.org/officeDocument/2006/math">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33</m:t>
                          </m:r>
                        </m:sub>
                      </m:sSub>
                    </m:oMath>
                  </m:oMathPara>
                </a14:m>
                <a:endParaRPr lang="en-US" sz="1350" dirty="0">
                  <a:solidFill>
                    <a:prstClr val="black"/>
                  </a:solidFill>
                  <a:latin typeface="Calibri" panose="020F0502020204030204"/>
                </a:endParaRPr>
              </a:p>
            </p:txBody>
          </p:sp>
        </mc:Choice>
        <mc:Fallback xmlns="">
          <p:sp>
            <p:nvSpPr>
              <p:cNvPr id="16" name="TextBox 15">
                <a:extLst>
                  <a:ext uri="{FF2B5EF4-FFF2-40B4-BE49-F238E27FC236}">
                    <a16:creationId xmlns:a16="http://schemas.microsoft.com/office/drawing/2014/main" id="{1ECC20E3-69EC-E80C-8F30-3DC3D34AF875}"/>
                  </a:ext>
                </a:extLst>
              </p:cNvPr>
              <p:cNvSpPr txBox="1">
                <a:spLocks noRot="1" noChangeAspect="1" noMove="1" noResize="1" noEditPoints="1" noAdjustHandles="1" noChangeArrowheads="1" noChangeShapeType="1" noTextEdit="1"/>
              </p:cNvSpPr>
              <p:nvPr/>
            </p:nvSpPr>
            <p:spPr>
              <a:xfrm>
                <a:off x="7264913" y="1009183"/>
                <a:ext cx="543270" cy="300082"/>
              </a:xfrm>
              <a:prstGeom prst="rect">
                <a:avLst/>
              </a:prstGeom>
              <a:blipFill>
                <a:blip r:embed="rId7"/>
                <a:stretch>
                  <a:fillRect/>
                </a:stretch>
              </a:blipFill>
            </p:spPr>
            <p:txBody>
              <a:bodyPr/>
              <a:lstStyle/>
              <a:p>
                <a:r>
                  <a:rPr lang="en-SG">
                    <a:noFill/>
                  </a:rPr>
                  <a:t> </a:t>
                </a:r>
              </a:p>
            </p:txBody>
          </p:sp>
        </mc:Fallback>
      </mc:AlternateContent>
      <p:grpSp>
        <p:nvGrpSpPr>
          <p:cNvPr id="18" name="Group 17">
            <a:extLst>
              <a:ext uri="{FF2B5EF4-FFF2-40B4-BE49-F238E27FC236}">
                <a16:creationId xmlns:a16="http://schemas.microsoft.com/office/drawing/2014/main" id="{446579A2-63A6-64A2-EFDB-B3373C9B76E0}"/>
              </a:ext>
            </a:extLst>
          </p:cNvPr>
          <p:cNvGrpSpPr/>
          <p:nvPr/>
        </p:nvGrpSpPr>
        <p:grpSpPr>
          <a:xfrm>
            <a:off x="320293" y="3228189"/>
            <a:ext cx="2869841" cy="1566335"/>
            <a:chOff x="241183" y="2000954"/>
            <a:chExt cx="3826455" cy="2088447"/>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09C1BD3-B443-FF08-32BE-7FDB43002F9C}"/>
                    </a:ext>
                  </a:extLst>
                </p:cNvPr>
                <p:cNvSpPr txBox="1"/>
                <p:nvPr/>
              </p:nvSpPr>
              <p:spPr>
                <a:xfrm>
                  <a:off x="241183" y="2368673"/>
                  <a:ext cx="2017904" cy="1720728"/>
                </a:xfrm>
                <a:prstGeom prst="rect">
                  <a:avLst/>
                </a:prstGeom>
                <a:noFill/>
              </p:spPr>
              <p:txBody>
                <a:bodyPr wrap="none" lIns="0" tIns="0" rIns="0" bIns="0" rtlCol="0">
                  <a:spAutoFit/>
                </a:bodyPr>
                <a:lstStyle/>
                <a:p>
                  <a:pPr defTabSz="685800"/>
                  <a14:m>
                    <m:oMathPara xmlns:m="http://schemas.openxmlformats.org/officeDocument/2006/math">
                      <m:oMathParaPr>
                        <m:jc m:val="centerGroup"/>
                      </m:oMathParaPr>
                      <m:oMath xmlns:m="http://schemas.openxmlformats.org/officeDocument/2006/math">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𝑙𝑘</m:t>
                            </m:r>
                          </m:sub>
                        </m:sSub>
                        <m:r>
                          <a:rPr lang="en-US" sz="1350" i="1">
                            <a:solidFill>
                              <a:prstClr val="black"/>
                            </a:solidFill>
                            <a:latin typeface="Cambria Math" panose="02040503050406030204" pitchFamily="18" charset="0"/>
                          </a:rPr>
                          <m:t>=</m:t>
                        </m:r>
                        <m:d>
                          <m:dPr>
                            <m:begChr m:val="["/>
                            <m:endChr m:val="]"/>
                            <m:ctrlPr>
                              <a:rPr lang="en-US" sz="1350" i="1">
                                <a:solidFill>
                                  <a:prstClr val="black"/>
                                </a:solidFill>
                                <a:latin typeface="Cambria Math" panose="02040503050406030204" pitchFamily="18" charset="0"/>
                              </a:rPr>
                            </m:ctrlPr>
                          </m:dPr>
                          <m:e>
                            <m:m>
                              <m:mPr>
                                <m:mcs>
                                  <m:mc>
                                    <m:mcPr>
                                      <m:count m:val="1"/>
                                      <m:mcJc m:val="center"/>
                                    </m:mcPr>
                                  </m:mc>
                                </m:mcs>
                                <m:ctrlPr>
                                  <a:rPr lang="en-US" sz="1350" i="1">
                                    <a:solidFill>
                                      <a:prstClr val="black"/>
                                    </a:solidFill>
                                    <a:latin typeface="Cambria Math" panose="02040503050406030204" pitchFamily="18" charset="0"/>
                                  </a:rPr>
                                </m:ctrlPr>
                              </m:mPr>
                              <m:mr>
                                <m:e>
                                  <m:m>
                                    <m:mPr>
                                      <m:mcs>
                                        <m:mc>
                                          <m:mcPr>
                                            <m:count m:val="3"/>
                                            <m:mcJc m:val="center"/>
                                          </m:mcPr>
                                        </m:mc>
                                      </m:mcs>
                                      <m:ctrlPr>
                                        <a:rPr lang="en-US" sz="1350" i="1">
                                          <a:solidFill>
                                            <a:prstClr val="black"/>
                                          </a:solidFill>
                                          <a:latin typeface="Cambria Math" panose="02040503050406030204" pitchFamily="18" charset="0"/>
                                        </a:rPr>
                                      </m:ctrlPr>
                                    </m:mPr>
                                    <m:mr>
                                      <m:e/>
                                      <m:e/>
                                      <m:e>
                                        <m:sSub>
                                          <m:sSubPr>
                                            <m:ctrlPr>
                                              <a:rPr lang="en-US" sz="1350" i="1">
                                                <a:solidFill>
                                                  <a:srgbClr val="FF0000"/>
                                                </a:solidFill>
                                                <a:latin typeface="Cambria Math" panose="02040503050406030204" pitchFamily="18" charset="0"/>
                                              </a:rPr>
                                            </m:ctrlPr>
                                          </m:sSubPr>
                                          <m:e>
                                            <m:r>
                                              <a:rPr lang="en-US" sz="1350" i="1">
                                                <a:solidFill>
                                                  <a:srgbClr val="FF0000"/>
                                                </a:solidFill>
                                                <a:latin typeface="Cambria Math" panose="02040503050406030204" pitchFamily="18" charset="0"/>
                                              </a:rPr>
                                              <m:t>𝑟</m:t>
                                            </m:r>
                                          </m:e>
                                          <m:sub>
                                            <m:r>
                                              <a:rPr lang="en-US" sz="1350" i="1">
                                                <a:solidFill>
                                                  <a:srgbClr val="FF0000"/>
                                                </a:solidFill>
                                                <a:latin typeface="Cambria Math" panose="02040503050406030204" pitchFamily="18" charset="0"/>
                                              </a:rPr>
                                              <m:t>13</m:t>
                                            </m:r>
                                          </m:sub>
                                        </m:sSub>
                                      </m:e>
                                    </m:mr>
                                    <m:mr>
                                      <m:e/>
                                      <m:e/>
                                      <m:e>
                                        <m:sSub>
                                          <m:sSubPr>
                                            <m:ctrlPr>
                                              <a:rPr lang="en-US" sz="1350" i="1">
                                                <a:solidFill>
                                                  <a:srgbClr val="FF0000"/>
                                                </a:solidFill>
                                                <a:latin typeface="Cambria Math" panose="02040503050406030204" pitchFamily="18" charset="0"/>
                                              </a:rPr>
                                            </m:ctrlPr>
                                          </m:sSubPr>
                                          <m:e>
                                            <m:r>
                                              <a:rPr lang="en-US" sz="1350" i="1">
                                                <a:solidFill>
                                                  <a:srgbClr val="FF0000"/>
                                                </a:solidFill>
                                                <a:latin typeface="Cambria Math" panose="02040503050406030204" pitchFamily="18" charset="0"/>
                                              </a:rPr>
                                              <m:t>𝑟</m:t>
                                            </m:r>
                                          </m:e>
                                          <m:sub>
                                            <m:r>
                                              <a:rPr lang="en-US" sz="1350" i="1">
                                                <a:solidFill>
                                                  <a:srgbClr val="FF0000"/>
                                                </a:solidFill>
                                                <a:latin typeface="Cambria Math" panose="02040503050406030204" pitchFamily="18" charset="0"/>
                                              </a:rPr>
                                              <m:t>23</m:t>
                                            </m:r>
                                          </m:sub>
                                        </m:sSub>
                                      </m:e>
                                    </m:mr>
                                    <m:mr>
                                      <m:e/>
                                      <m:e/>
                                      <m:e>
                                        <m:sSub>
                                          <m:sSubPr>
                                            <m:ctrlPr>
                                              <a:rPr lang="en-US" sz="1350" i="1">
                                                <a:solidFill>
                                                  <a:srgbClr val="FF0000"/>
                                                </a:solidFill>
                                                <a:latin typeface="Cambria Math" panose="02040503050406030204" pitchFamily="18" charset="0"/>
                                              </a:rPr>
                                            </m:ctrlPr>
                                          </m:sSubPr>
                                          <m:e>
                                            <m:r>
                                              <a:rPr lang="en-US" sz="1350" i="1">
                                                <a:solidFill>
                                                  <a:srgbClr val="FF0000"/>
                                                </a:solidFill>
                                                <a:latin typeface="Cambria Math" panose="02040503050406030204" pitchFamily="18" charset="0"/>
                                              </a:rPr>
                                              <m:t>𝑟</m:t>
                                            </m:r>
                                          </m:e>
                                          <m:sub>
                                            <m:r>
                                              <a:rPr lang="en-US" sz="1350" i="1">
                                                <a:solidFill>
                                                  <a:srgbClr val="FF0000"/>
                                                </a:solidFill>
                                                <a:latin typeface="Cambria Math" panose="02040503050406030204" pitchFamily="18" charset="0"/>
                                              </a:rPr>
                                              <m:t>33</m:t>
                                            </m:r>
                                          </m:sub>
                                        </m:sSub>
                                      </m:e>
                                    </m:mr>
                                  </m:m>
                                </m:e>
                              </m:mr>
                              <m:mr>
                                <m:e>
                                  <m:m>
                                    <m:mPr>
                                      <m:mcs>
                                        <m:mc>
                                          <m:mcPr>
                                            <m:count m:val="3"/>
                                            <m:mcJc m:val="center"/>
                                          </m:mcPr>
                                        </m:mc>
                                      </m:mcs>
                                      <m:ctrlPr>
                                        <a:rPr lang="en-US" sz="1350" i="1">
                                          <a:solidFill>
                                            <a:prstClr val="black"/>
                                          </a:solidFill>
                                          <a:latin typeface="Cambria Math" panose="02040503050406030204" pitchFamily="18" charset="0"/>
                                        </a:rPr>
                                      </m:ctrlPr>
                                    </m:mPr>
                                    <m:mr>
                                      <m:e/>
                                      <m:e>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42</m:t>
                                            </m:r>
                                          </m:sub>
                                        </m:sSub>
                                      </m:e>
                                      <m:e/>
                                    </m:mr>
                                    <m:mr>
                                      <m:e>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51</m:t>
                                            </m:r>
                                          </m:sub>
                                        </m:sSub>
                                      </m:e>
                                      <m:e/>
                                      <m:e/>
                                    </m:mr>
                                    <m:mr>
                                      <m:e/>
                                      <m:e/>
                                      <m:e/>
                                    </m:mr>
                                  </m:m>
                                </m:e>
                              </m:mr>
                            </m:m>
                          </m:e>
                        </m:d>
                      </m:oMath>
                    </m:oMathPara>
                  </a14:m>
                  <a:endParaRPr lang="en-US" sz="1350" dirty="0">
                    <a:solidFill>
                      <a:prstClr val="black"/>
                    </a:solidFill>
                    <a:latin typeface="Calibri" panose="020F0502020204030204"/>
                  </a:endParaRPr>
                </a:p>
              </p:txBody>
            </p:sp>
          </mc:Choice>
          <mc:Fallback xmlns="">
            <p:sp>
              <p:nvSpPr>
                <p:cNvPr id="19" name="TextBox 18">
                  <a:extLst>
                    <a:ext uri="{FF2B5EF4-FFF2-40B4-BE49-F238E27FC236}">
                      <a16:creationId xmlns:a16="http://schemas.microsoft.com/office/drawing/2014/main" id="{509C1BD3-B443-FF08-32BE-7FDB43002F9C}"/>
                    </a:ext>
                  </a:extLst>
                </p:cNvPr>
                <p:cNvSpPr txBox="1">
                  <a:spLocks noRot="1" noChangeAspect="1" noMove="1" noResize="1" noEditPoints="1" noAdjustHandles="1" noChangeArrowheads="1" noChangeShapeType="1" noTextEdit="1"/>
                </p:cNvSpPr>
                <p:nvPr/>
              </p:nvSpPr>
              <p:spPr>
                <a:xfrm>
                  <a:off x="241183" y="2368673"/>
                  <a:ext cx="2017904" cy="1720728"/>
                </a:xfrm>
                <a:prstGeom prst="rect">
                  <a:avLst/>
                </a:prstGeom>
                <a:blipFill>
                  <a:blip r:embed="rId8"/>
                  <a:stretch>
                    <a:fillRect/>
                  </a:stretch>
                </a:blipFill>
              </p:spPr>
              <p:txBody>
                <a:bodyPr/>
                <a:lstStyle/>
                <a:p>
                  <a:r>
                    <a:rPr lang="en-SG">
                      <a:noFill/>
                    </a:rPr>
                    <a:t> </a:t>
                  </a:r>
                </a:p>
              </p:txBody>
            </p:sp>
          </mc:Fallback>
        </mc:AlternateContent>
        <p:sp>
          <p:nvSpPr>
            <p:cNvPr id="20" name="Rectangle 19">
              <a:extLst>
                <a:ext uri="{FF2B5EF4-FFF2-40B4-BE49-F238E27FC236}">
                  <a16:creationId xmlns:a16="http://schemas.microsoft.com/office/drawing/2014/main" id="{6E8C216C-5880-1662-276B-31B00A08BD7F}"/>
                </a:ext>
              </a:extLst>
            </p:cNvPr>
            <p:cNvSpPr/>
            <p:nvPr/>
          </p:nvSpPr>
          <p:spPr>
            <a:xfrm>
              <a:off x="916744" y="2000954"/>
              <a:ext cx="1502199" cy="369332"/>
            </a:xfrm>
            <a:prstGeom prst="rect">
              <a:avLst/>
            </a:prstGeom>
            <a:noFill/>
          </p:spPr>
          <p:txBody>
            <a:bodyPr wrap="square" lIns="68580" tIns="34290" rIns="68580" bIns="34290">
              <a:spAutoFit/>
            </a:bodyPr>
            <a:lstStyle/>
            <a:p>
              <a:pPr algn="just" defTabSz="685800"/>
              <a:r>
                <a:rPr lang="en-US" sz="1350" dirty="0">
                  <a:ln w="0"/>
                  <a:solidFill>
                    <a:prstClr val="black"/>
                  </a:solidFill>
                  <a:effectLst>
                    <a:outerShdw blurRad="38100" dist="19050" dir="2700000" algn="tl" rotWithShape="0">
                      <a:prstClr val="black">
                        <a:alpha val="40000"/>
                      </a:prstClr>
                    </a:outerShdw>
                  </a:effectLst>
                  <a:latin typeface="Calibri" panose="020F0502020204030204"/>
                </a:rPr>
                <a:t>x       y       </a:t>
              </a:r>
              <a:r>
                <a:rPr lang="en-US" sz="1350" dirty="0">
                  <a:ln w="0"/>
                  <a:solidFill>
                    <a:srgbClr val="FF0000"/>
                  </a:solidFill>
                  <a:effectLst>
                    <a:outerShdw blurRad="38100" dist="19050" dir="2700000" algn="tl" rotWithShape="0">
                      <a:prstClr val="black">
                        <a:alpha val="40000"/>
                      </a:prstClr>
                    </a:outerShdw>
                  </a:effectLst>
                  <a:latin typeface="Calibri" panose="020F0502020204030204"/>
                </a:rPr>
                <a:t>z</a:t>
              </a: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F00CDBEA-73D5-25E5-1D9F-678E7A936CF7}"/>
                    </a:ext>
                  </a:extLst>
                </p:cNvPr>
                <p:cNvSpPr/>
                <p:nvPr/>
              </p:nvSpPr>
              <p:spPr>
                <a:xfrm>
                  <a:off x="2304185" y="2374489"/>
                  <a:ext cx="1763453" cy="1477328"/>
                </a:xfrm>
                <a:prstGeom prst="rect">
                  <a:avLst/>
                </a:prstGeom>
                <a:noFill/>
              </p:spPr>
              <p:txBody>
                <a:bodyPr wrap="square" lIns="68580" tIns="34290" rIns="68580" bIns="34290">
                  <a:spAutoFit/>
                </a:bodyPr>
                <a:lstStyle/>
                <a:p>
                  <a:pPr algn="just" defTabSz="685800"/>
                  <a14:m>
                    <m:oMath xmlns:m="http://schemas.openxmlformats.org/officeDocument/2006/math">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13</m:t>
                          </m:r>
                        </m:sub>
                      </m:sSub>
                    </m:oMath>
                  </a14:m>
                  <a:r>
                    <a:rPr lang="en-US" sz="1350" dirty="0">
                      <a:ln w="0"/>
                      <a:solidFill>
                        <a:prstClr val="black"/>
                      </a:solidFill>
                      <a:effectLst>
                        <a:outerShdw blurRad="38100" dist="19050" dir="2700000" algn="tl" rotWithShape="0">
                          <a:prstClr val="black">
                            <a:alpha val="40000"/>
                          </a:prstClr>
                        </a:outerShdw>
                      </a:effectLst>
                      <a:latin typeface="Calibri" panose="020F0502020204030204"/>
                    </a:rPr>
                    <a:t> = 4.2 pm/V</a:t>
                  </a:r>
                </a:p>
                <a:p>
                  <a:pPr algn="just" defTabSz="685800"/>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a:p>
                  <a:pPr algn="just" defTabSz="685800"/>
                  <a14:m>
                    <m:oMath xmlns:m="http://schemas.openxmlformats.org/officeDocument/2006/math">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23</m:t>
                          </m:r>
                        </m:sub>
                      </m:sSub>
                    </m:oMath>
                  </a14:m>
                  <a:r>
                    <a:rPr lang="en-US" sz="1350" dirty="0">
                      <a:ln w="0"/>
                      <a:solidFill>
                        <a:prstClr val="black"/>
                      </a:solidFill>
                      <a:effectLst>
                        <a:outerShdw blurRad="38100" dist="19050" dir="2700000" algn="tl" rotWithShape="0">
                          <a:prstClr val="black">
                            <a:alpha val="40000"/>
                          </a:prstClr>
                        </a:outerShdw>
                      </a:effectLst>
                      <a:latin typeface="Calibri" panose="020F0502020204030204"/>
                    </a:rPr>
                    <a:t> = 4.6 pm /V</a:t>
                  </a:r>
                </a:p>
                <a:p>
                  <a:pPr algn="just" defTabSz="685800"/>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a:p>
                  <a:pPr algn="just" defTabSz="685800"/>
                  <a14:m>
                    <m:oMath xmlns:m="http://schemas.openxmlformats.org/officeDocument/2006/math">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33</m:t>
                          </m:r>
                        </m:sub>
                      </m:sSub>
                    </m:oMath>
                  </a14:m>
                  <a:r>
                    <a:rPr lang="en-US" sz="1350" dirty="0">
                      <a:ln w="0"/>
                      <a:solidFill>
                        <a:prstClr val="black"/>
                      </a:solidFill>
                      <a:effectLst>
                        <a:outerShdw blurRad="38100" dist="19050" dir="2700000" algn="tl" rotWithShape="0">
                          <a:prstClr val="black">
                            <a:alpha val="40000"/>
                          </a:prstClr>
                        </a:outerShdw>
                      </a:effectLst>
                      <a:latin typeface="Calibri" panose="020F0502020204030204"/>
                    </a:rPr>
                    <a:t> = 9.0 pm/V</a:t>
                  </a:r>
                </a:p>
              </p:txBody>
            </p:sp>
          </mc:Choice>
          <mc:Fallback xmlns="">
            <p:sp>
              <p:nvSpPr>
                <p:cNvPr id="21" name="Rectangle 20">
                  <a:extLst>
                    <a:ext uri="{FF2B5EF4-FFF2-40B4-BE49-F238E27FC236}">
                      <a16:creationId xmlns:a16="http://schemas.microsoft.com/office/drawing/2014/main" id="{F00CDBEA-73D5-25E5-1D9F-678E7A936CF7}"/>
                    </a:ext>
                  </a:extLst>
                </p:cNvPr>
                <p:cNvSpPr>
                  <a:spLocks noRot="1" noChangeAspect="1" noMove="1" noResize="1" noEditPoints="1" noAdjustHandles="1" noChangeArrowheads="1" noChangeShapeType="1" noTextEdit="1"/>
                </p:cNvSpPr>
                <p:nvPr/>
              </p:nvSpPr>
              <p:spPr>
                <a:xfrm>
                  <a:off x="2304185" y="2374489"/>
                  <a:ext cx="1763453" cy="1477328"/>
                </a:xfrm>
                <a:prstGeom prst="rect">
                  <a:avLst/>
                </a:prstGeom>
                <a:blipFill>
                  <a:blip r:embed="rId9"/>
                  <a:stretch>
                    <a:fillRect t="-2762" b="-7735"/>
                  </a:stretch>
                </a:blipFill>
              </p:spPr>
              <p:txBody>
                <a:bodyPr/>
                <a:lstStyle/>
                <a:p>
                  <a:r>
                    <a:rPr lang="en-SG">
                      <a:noFill/>
                    </a:rPr>
                    <a:t> </a:t>
                  </a:r>
                </a:p>
              </p:txBody>
            </p:sp>
          </mc:Fallback>
        </mc:AlternateContent>
      </p:grpSp>
      <p:sp>
        <p:nvSpPr>
          <p:cNvPr id="23" name="Rectangle 22">
            <a:extLst>
              <a:ext uri="{FF2B5EF4-FFF2-40B4-BE49-F238E27FC236}">
                <a16:creationId xmlns:a16="http://schemas.microsoft.com/office/drawing/2014/main" id="{74550B18-A47B-C7A1-FC4F-51473E1B2DDC}"/>
              </a:ext>
            </a:extLst>
          </p:cNvPr>
          <p:cNvSpPr/>
          <p:nvPr/>
        </p:nvSpPr>
        <p:spPr>
          <a:xfrm>
            <a:off x="517641" y="2630607"/>
            <a:ext cx="1952715" cy="484748"/>
          </a:xfrm>
          <a:prstGeom prst="rect">
            <a:avLst/>
          </a:prstGeom>
          <a:noFill/>
        </p:spPr>
        <p:txBody>
          <a:bodyPr wrap="square" lIns="68580" tIns="34290" rIns="68580" bIns="34290">
            <a:spAutoFit/>
          </a:bodyPr>
          <a:lstStyle/>
          <a:p>
            <a:pPr algn="just" defTabSz="685800"/>
            <a:r>
              <a:rPr lang="en-US" sz="1350" dirty="0">
                <a:ln w="0"/>
                <a:solidFill>
                  <a:prstClr val="black"/>
                </a:solidFill>
                <a:effectLst>
                  <a:outerShdw blurRad="38100" dist="19050" dir="2700000" algn="tl" rotWithShape="0">
                    <a:prstClr val="black">
                      <a:alpha val="40000"/>
                    </a:prstClr>
                  </a:outerShdw>
                </a:effectLst>
                <a:latin typeface="Calibri" panose="020F0502020204030204"/>
              </a:rPr>
              <a:t>Electric field is applied along the z direction</a:t>
            </a:r>
            <a:endParaRPr lang="en-US" sz="1350" dirty="0">
              <a:ln w="0"/>
              <a:solidFill>
                <a:srgbClr val="FF0000"/>
              </a:solidFill>
              <a:effectLst>
                <a:outerShdw blurRad="38100" dist="19050" dir="2700000" algn="tl" rotWithShape="0">
                  <a:prstClr val="black">
                    <a:alpha val="40000"/>
                  </a:prstClr>
                </a:outerShdw>
              </a:effectLst>
              <a:latin typeface="Calibri" panose="020F0502020204030204"/>
            </a:endParaRPr>
          </a:p>
        </p:txBody>
      </p:sp>
      <p:pic>
        <p:nvPicPr>
          <p:cNvPr id="27" name="Picture 26">
            <a:extLst>
              <a:ext uri="{FF2B5EF4-FFF2-40B4-BE49-F238E27FC236}">
                <a16:creationId xmlns:a16="http://schemas.microsoft.com/office/drawing/2014/main" id="{D45F7DBE-8197-E119-0E2F-AA4257BBDFDB}"/>
              </a:ext>
            </a:extLst>
          </p:cNvPr>
          <p:cNvPicPr>
            <a:picLocks noChangeAspect="1"/>
          </p:cNvPicPr>
          <p:nvPr/>
        </p:nvPicPr>
        <p:blipFill>
          <a:blip r:embed="rId10"/>
          <a:stretch>
            <a:fillRect/>
          </a:stretch>
        </p:blipFill>
        <p:spPr>
          <a:xfrm>
            <a:off x="4482509" y="2964282"/>
            <a:ext cx="3572586" cy="2002518"/>
          </a:xfrm>
          <a:prstGeom prst="rect">
            <a:avLst/>
          </a:prstGeom>
        </p:spPr>
      </p:pic>
      <p:sp>
        <p:nvSpPr>
          <p:cNvPr id="28" name="Rectangle 27">
            <a:extLst>
              <a:ext uri="{FF2B5EF4-FFF2-40B4-BE49-F238E27FC236}">
                <a16:creationId xmlns:a16="http://schemas.microsoft.com/office/drawing/2014/main" id="{FF00ABC6-6B6A-9D99-72DE-650E54F3BFA3}"/>
              </a:ext>
            </a:extLst>
          </p:cNvPr>
          <p:cNvSpPr/>
          <p:nvPr/>
        </p:nvSpPr>
        <p:spPr>
          <a:xfrm>
            <a:off x="3685504" y="640133"/>
            <a:ext cx="4738649" cy="276999"/>
          </a:xfrm>
          <a:prstGeom prst="rect">
            <a:avLst/>
          </a:prstGeom>
          <a:noFill/>
        </p:spPr>
        <p:txBody>
          <a:bodyPr wrap="square" lIns="68580" tIns="34290" rIns="68580" bIns="34290">
            <a:spAutoFit/>
          </a:bodyPr>
          <a:lstStyle/>
          <a:p>
            <a:pPr algn="just" defTabSz="685800"/>
            <a:r>
              <a:rPr lang="en-US" sz="1350" dirty="0">
                <a:ln w="0"/>
                <a:solidFill>
                  <a:prstClr val="black"/>
                </a:solidFill>
                <a:effectLst>
                  <a:outerShdw blurRad="38100" dist="19050" dir="2700000" algn="tl" rotWithShape="0">
                    <a:prstClr val="black">
                      <a:alpha val="40000"/>
                    </a:prstClr>
                  </a:outerShdw>
                </a:effectLst>
                <a:latin typeface="Calibri" panose="020F0502020204030204"/>
              </a:rPr>
              <a:t>Refractive index change with DC voltage applied (</a:t>
            </a:r>
            <a:r>
              <a:rPr lang="el-GR" sz="1350" dirty="0">
                <a:ln w="0"/>
                <a:solidFill>
                  <a:prstClr val="black"/>
                </a:solidFill>
                <a:effectLst>
                  <a:outerShdw blurRad="38100" dist="38100" dir="2700000" algn="tl">
                    <a:srgbClr val="000000">
                      <a:alpha val="43137"/>
                    </a:srgbClr>
                  </a:outerShdw>
                </a:effectLst>
                <a:latin typeface="Calibri "/>
              </a:rPr>
              <a:t>λ</a:t>
            </a:r>
            <a:r>
              <a:rPr lang="en-US" sz="1350" dirty="0">
                <a:ln w="0"/>
                <a:solidFill>
                  <a:prstClr val="black"/>
                </a:solidFill>
                <a:effectLst>
                  <a:outerShdw blurRad="38100" dist="38100" dir="2700000" algn="tl">
                    <a:srgbClr val="000000">
                      <a:alpha val="43137"/>
                    </a:srgbClr>
                  </a:outerShdw>
                </a:effectLst>
                <a:latin typeface="Calibri "/>
              </a:rPr>
              <a:t> = </a:t>
            </a:r>
            <a:r>
              <a:rPr lang="en-US" sz="1350" dirty="0">
                <a:solidFill>
                  <a:prstClr val="black"/>
                </a:solidFill>
                <a:effectLst>
                  <a:outerShdw blurRad="38100" dist="38100" dir="2700000" algn="tl">
                    <a:srgbClr val="000000">
                      <a:alpha val="43137"/>
                    </a:srgbClr>
                  </a:outerShdw>
                </a:effectLst>
                <a:latin typeface="Calibri "/>
              </a:rPr>
              <a:t>636.6 nm</a:t>
            </a:r>
            <a:r>
              <a:rPr lang="en-US" sz="1350" dirty="0">
                <a:ln w="0"/>
                <a:solidFill>
                  <a:prstClr val="black"/>
                </a:solidFill>
                <a:effectLst>
                  <a:outerShdw blurRad="38100" dist="19050" dir="2700000" algn="tl" rotWithShape="0">
                    <a:prstClr val="black">
                      <a:alpha val="40000"/>
                    </a:prstClr>
                  </a:outerShdw>
                </a:effectLst>
                <a:latin typeface="Calibri" panose="020F0502020204030204"/>
              </a:rPr>
              <a:t>)</a:t>
            </a:r>
          </a:p>
        </p:txBody>
      </p:sp>
      <p:sp>
        <p:nvSpPr>
          <p:cNvPr id="29" name="Rectangle 28">
            <a:extLst>
              <a:ext uri="{FF2B5EF4-FFF2-40B4-BE49-F238E27FC236}">
                <a16:creationId xmlns:a16="http://schemas.microsoft.com/office/drawing/2014/main" id="{95578DF8-17DF-783C-1A1E-F546DEB20646}"/>
              </a:ext>
            </a:extLst>
          </p:cNvPr>
          <p:cNvSpPr/>
          <p:nvPr/>
        </p:nvSpPr>
        <p:spPr>
          <a:xfrm>
            <a:off x="4379227" y="2763046"/>
            <a:ext cx="4044926" cy="276999"/>
          </a:xfrm>
          <a:prstGeom prst="rect">
            <a:avLst/>
          </a:prstGeom>
          <a:noFill/>
        </p:spPr>
        <p:txBody>
          <a:bodyPr wrap="square" lIns="68580" tIns="34290" rIns="68580" bIns="34290">
            <a:spAutoFit/>
          </a:bodyPr>
          <a:lstStyle/>
          <a:p>
            <a:pPr algn="just" defTabSz="685800"/>
            <a:r>
              <a:rPr lang="en-US" sz="1350" dirty="0">
                <a:ln w="0"/>
                <a:solidFill>
                  <a:prstClr val="black"/>
                </a:solidFill>
                <a:effectLst>
                  <a:outerShdw blurRad="38100" dist="19050" dir="2700000" algn="tl" rotWithShape="0">
                    <a:prstClr val="black">
                      <a:alpha val="40000"/>
                    </a:prstClr>
                  </a:outerShdw>
                </a:effectLst>
                <a:latin typeface="Calibri" panose="020F0502020204030204"/>
              </a:rPr>
              <a:t>Degraded crystal quality compared with BTO on DSO</a:t>
            </a:r>
          </a:p>
        </p:txBody>
      </p:sp>
      <p:sp>
        <p:nvSpPr>
          <p:cNvPr id="32" name="TextBox 31">
            <a:extLst>
              <a:ext uri="{FF2B5EF4-FFF2-40B4-BE49-F238E27FC236}">
                <a16:creationId xmlns:a16="http://schemas.microsoft.com/office/drawing/2014/main" id="{A3E7C840-B84D-586E-3174-687FE01CF89D}"/>
              </a:ext>
            </a:extLst>
          </p:cNvPr>
          <p:cNvSpPr txBox="1"/>
          <p:nvPr/>
        </p:nvSpPr>
        <p:spPr>
          <a:xfrm>
            <a:off x="5321377" y="4885459"/>
            <a:ext cx="2733718" cy="229807"/>
          </a:xfrm>
          <a:prstGeom prst="rect">
            <a:avLst/>
          </a:prstGeom>
          <a:noFill/>
        </p:spPr>
        <p:txBody>
          <a:bodyPr wrap="square">
            <a:spAutoFit/>
          </a:bodyPr>
          <a:lstStyle/>
          <a:p>
            <a:pPr defTabSz="685800">
              <a:lnSpc>
                <a:spcPct val="115000"/>
              </a:lnSpc>
              <a:spcAft>
                <a:spcPts val="210"/>
              </a:spcAft>
            </a:pPr>
            <a:r>
              <a:rPr lang="en-GB" sz="825" i="1" dirty="0">
                <a:ln w="0"/>
                <a:solidFill>
                  <a:srgbClr val="FF0000"/>
                </a:solidFill>
                <a:effectLst>
                  <a:outerShdw blurRad="38100" dist="19050" dir="2700000" algn="tl" rotWithShape="0">
                    <a:prstClr val="black">
                      <a:alpha val="40000"/>
                    </a:prstClr>
                  </a:outerShdw>
                </a:effectLst>
                <a:latin typeface="Calibri" panose="020F0502020204030204"/>
              </a:rPr>
              <a:t>Optical Materials Express, 13(1), 152-160 (2023)</a:t>
            </a:r>
          </a:p>
        </p:txBody>
      </p:sp>
      <p:sp>
        <p:nvSpPr>
          <p:cNvPr id="33" name="Rectangle 32">
            <a:extLst>
              <a:ext uri="{FF2B5EF4-FFF2-40B4-BE49-F238E27FC236}">
                <a16:creationId xmlns:a16="http://schemas.microsoft.com/office/drawing/2014/main" id="{747289FA-71F1-629B-198D-4DA1EDBE6786}"/>
              </a:ext>
            </a:extLst>
          </p:cNvPr>
          <p:cNvSpPr/>
          <p:nvPr/>
        </p:nvSpPr>
        <p:spPr>
          <a:xfrm rot="16200000">
            <a:off x="-367432" y="1560951"/>
            <a:ext cx="1271243" cy="253916"/>
          </a:xfrm>
          <a:prstGeom prst="rect">
            <a:avLst/>
          </a:prstGeom>
          <a:noFill/>
        </p:spPr>
        <p:txBody>
          <a:bodyPr wrap="square" lIns="68580" tIns="34290" rIns="68580" bIns="34290">
            <a:spAutoFit/>
          </a:bodyPr>
          <a:lstStyle/>
          <a:p>
            <a:pPr algn="just" defTabSz="685800"/>
            <a:r>
              <a:rPr lang="en-US" sz="1200" dirty="0">
                <a:ln w="0"/>
                <a:solidFill>
                  <a:prstClr val="black"/>
                </a:solidFill>
                <a:effectLst>
                  <a:outerShdw blurRad="38100" dist="19050" dir="2700000" algn="tl" rotWithShape="0">
                    <a:prstClr val="black">
                      <a:alpha val="40000"/>
                    </a:prstClr>
                  </a:outerShdw>
                </a:effectLst>
                <a:latin typeface="Calibri" panose="020F0502020204030204"/>
              </a:rPr>
              <a:t>Sample: IBSD</a:t>
            </a:r>
            <a:endParaRPr lang="en-US" sz="1200" dirty="0">
              <a:ln w="0"/>
              <a:solidFill>
                <a:srgbClr val="FF0000"/>
              </a:solidFill>
              <a:effectLst>
                <a:outerShdw blurRad="38100" dist="19050" dir="2700000" algn="tl" rotWithShape="0">
                  <a:prstClr val="black">
                    <a:alpha val="40000"/>
                  </a:prstClr>
                </a:outerShdw>
              </a:effectLst>
              <a:latin typeface="Calibri" panose="020F0502020204030204"/>
            </a:endParaRPr>
          </a:p>
        </p:txBody>
      </p:sp>
      <p:grpSp>
        <p:nvGrpSpPr>
          <p:cNvPr id="34" name="Group 33">
            <a:extLst>
              <a:ext uri="{FF2B5EF4-FFF2-40B4-BE49-F238E27FC236}">
                <a16:creationId xmlns:a16="http://schemas.microsoft.com/office/drawing/2014/main" id="{385D8FB2-60B7-8AD3-BD60-74F46A2E3DAD}"/>
              </a:ext>
            </a:extLst>
          </p:cNvPr>
          <p:cNvGrpSpPr/>
          <p:nvPr/>
        </p:nvGrpSpPr>
        <p:grpSpPr>
          <a:xfrm>
            <a:off x="831427" y="3465295"/>
            <a:ext cx="1160933" cy="1390634"/>
            <a:chOff x="1425127" y="3759534"/>
            <a:chExt cx="1547910" cy="1854179"/>
          </a:xfrm>
        </p:grpSpPr>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82BC5061-86CE-A4FA-2231-45F431CED170}"/>
                    </a:ext>
                  </a:extLst>
                </p:cNvPr>
                <p:cNvSpPr/>
                <p:nvPr/>
              </p:nvSpPr>
              <p:spPr>
                <a:xfrm>
                  <a:off x="1425127" y="3759534"/>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35" name="Rectangle 34">
                  <a:extLst>
                    <a:ext uri="{FF2B5EF4-FFF2-40B4-BE49-F238E27FC236}">
                      <a16:creationId xmlns:a16="http://schemas.microsoft.com/office/drawing/2014/main" id="{82BC5061-86CE-A4FA-2231-45F431CED170}"/>
                    </a:ext>
                  </a:extLst>
                </p:cNvPr>
                <p:cNvSpPr>
                  <a:spLocks noRot="1" noChangeAspect="1" noMove="1" noResize="1" noEditPoints="1" noAdjustHandles="1" noChangeArrowheads="1" noChangeShapeType="1" noTextEdit="1"/>
                </p:cNvSpPr>
                <p:nvPr/>
              </p:nvSpPr>
              <p:spPr>
                <a:xfrm>
                  <a:off x="1425127" y="3759534"/>
                  <a:ext cx="652272" cy="369332"/>
                </a:xfrm>
                <a:prstGeom prst="rect">
                  <a:avLst/>
                </a:prstGeom>
                <a:blipFill>
                  <a:blip r:embed="rId11"/>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6EE96C97-F92B-F60C-9E5B-547019432A06}"/>
                    </a:ext>
                  </a:extLst>
                </p:cNvPr>
                <p:cNvSpPr/>
                <p:nvPr/>
              </p:nvSpPr>
              <p:spPr>
                <a:xfrm>
                  <a:off x="1863309" y="3759534"/>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36" name="Rectangle 35">
                  <a:extLst>
                    <a:ext uri="{FF2B5EF4-FFF2-40B4-BE49-F238E27FC236}">
                      <a16:creationId xmlns:a16="http://schemas.microsoft.com/office/drawing/2014/main" id="{6EE96C97-F92B-F60C-9E5B-547019432A06}"/>
                    </a:ext>
                  </a:extLst>
                </p:cNvPr>
                <p:cNvSpPr>
                  <a:spLocks noRot="1" noChangeAspect="1" noMove="1" noResize="1" noEditPoints="1" noAdjustHandles="1" noChangeArrowheads="1" noChangeShapeType="1" noTextEdit="1"/>
                </p:cNvSpPr>
                <p:nvPr/>
              </p:nvSpPr>
              <p:spPr>
                <a:xfrm>
                  <a:off x="1863309" y="3759534"/>
                  <a:ext cx="652272" cy="369332"/>
                </a:xfrm>
                <a:prstGeom prst="rect">
                  <a:avLst/>
                </a:prstGeom>
                <a:blipFill>
                  <a:blip r:embed="rId11"/>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FC245B0E-138E-E3EA-F31A-E216480E2297}"/>
                    </a:ext>
                  </a:extLst>
                </p:cNvPr>
                <p:cNvSpPr/>
                <p:nvPr/>
              </p:nvSpPr>
              <p:spPr>
                <a:xfrm>
                  <a:off x="1425127" y="4049094"/>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37" name="Rectangle 36">
                  <a:extLst>
                    <a:ext uri="{FF2B5EF4-FFF2-40B4-BE49-F238E27FC236}">
                      <a16:creationId xmlns:a16="http://schemas.microsoft.com/office/drawing/2014/main" id="{FC245B0E-138E-E3EA-F31A-E216480E2297}"/>
                    </a:ext>
                  </a:extLst>
                </p:cNvPr>
                <p:cNvSpPr>
                  <a:spLocks noRot="1" noChangeAspect="1" noMove="1" noResize="1" noEditPoints="1" noAdjustHandles="1" noChangeArrowheads="1" noChangeShapeType="1" noTextEdit="1"/>
                </p:cNvSpPr>
                <p:nvPr/>
              </p:nvSpPr>
              <p:spPr>
                <a:xfrm>
                  <a:off x="1425127" y="4049094"/>
                  <a:ext cx="652272" cy="369332"/>
                </a:xfrm>
                <a:prstGeom prst="rect">
                  <a:avLst/>
                </a:prstGeom>
                <a:blipFill>
                  <a:blip r:embed="rId11"/>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5DFAC0AA-568A-473A-4CDA-5819FDE56240}"/>
                    </a:ext>
                  </a:extLst>
                </p:cNvPr>
                <p:cNvSpPr/>
                <p:nvPr/>
              </p:nvSpPr>
              <p:spPr>
                <a:xfrm>
                  <a:off x="1863309" y="4049094"/>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38" name="Rectangle 37">
                  <a:extLst>
                    <a:ext uri="{FF2B5EF4-FFF2-40B4-BE49-F238E27FC236}">
                      <a16:creationId xmlns:a16="http://schemas.microsoft.com/office/drawing/2014/main" id="{5DFAC0AA-568A-473A-4CDA-5819FDE56240}"/>
                    </a:ext>
                  </a:extLst>
                </p:cNvPr>
                <p:cNvSpPr>
                  <a:spLocks noRot="1" noChangeAspect="1" noMove="1" noResize="1" noEditPoints="1" noAdjustHandles="1" noChangeArrowheads="1" noChangeShapeType="1" noTextEdit="1"/>
                </p:cNvSpPr>
                <p:nvPr/>
              </p:nvSpPr>
              <p:spPr>
                <a:xfrm>
                  <a:off x="1863309" y="4049094"/>
                  <a:ext cx="652272" cy="369332"/>
                </a:xfrm>
                <a:prstGeom prst="rect">
                  <a:avLst/>
                </a:prstGeom>
                <a:blipFill>
                  <a:blip r:embed="rId11"/>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9EAF9A25-DD19-2D3B-E939-41E8764A5E01}"/>
                    </a:ext>
                  </a:extLst>
                </p:cNvPr>
                <p:cNvSpPr/>
                <p:nvPr/>
              </p:nvSpPr>
              <p:spPr>
                <a:xfrm>
                  <a:off x="1425127" y="4338654"/>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39" name="Rectangle 38">
                  <a:extLst>
                    <a:ext uri="{FF2B5EF4-FFF2-40B4-BE49-F238E27FC236}">
                      <a16:creationId xmlns:a16="http://schemas.microsoft.com/office/drawing/2014/main" id="{9EAF9A25-DD19-2D3B-E939-41E8764A5E01}"/>
                    </a:ext>
                  </a:extLst>
                </p:cNvPr>
                <p:cNvSpPr>
                  <a:spLocks noRot="1" noChangeAspect="1" noMove="1" noResize="1" noEditPoints="1" noAdjustHandles="1" noChangeArrowheads="1" noChangeShapeType="1" noTextEdit="1"/>
                </p:cNvSpPr>
                <p:nvPr/>
              </p:nvSpPr>
              <p:spPr>
                <a:xfrm>
                  <a:off x="1425127" y="4338654"/>
                  <a:ext cx="652272" cy="369332"/>
                </a:xfrm>
                <a:prstGeom prst="rect">
                  <a:avLst/>
                </a:prstGeom>
                <a:blipFill>
                  <a:blip r:embed="rId12"/>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618FEA9D-9A45-E473-E481-6AB5152B2292}"/>
                    </a:ext>
                  </a:extLst>
                </p:cNvPr>
                <p:cNvSpPr/>
                <p:nvPr/>
              </p:nvSpPr>
              <p:spPr>
                <a:xfrm>
                  <a:off x="1863309" y="4338654"/>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40" name="Rectangle 39">
                  <a:extLst>
                    <a:ext uri="{FF2B5EF4-FFF2-40B4-BE49-F238E27FC236}">
                      <a16:creationId xmlns:a16="http://schemas.microsoft.com/office/drawing/2014/main" id="{618FEA9D-9A45-E473-E481-6AB5152B2292}"/>
                    </a:ext>
                  </a:extLst>
                </p:cNvPr>
                <p:cNvSpPr>
                  <a:spLocks noRot="1" noChangeAspect="1" noMove="1" noResize="1" noEditPoints="1" noAdjustHandles="1" noChangeArrowheads="1" noChangeShapeType="1" noTextEdit="1"/>
                </p:cNvSpPr>
                <p:nvPr/>
              </p:nvSpPr>
              <p:spPr>
                <a:xfrm>
                  <a:off x="1863309" y="4338654"/>
                  <a:ext cx="652272" cy="369332"/>
                </a:xfrm>
                <a:prstGeom prst="rect">
                  <a:avLst/>
                </a:prstGeom>
                <a:blipFill>
                  <a:blip r:embed="rId12"/>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1A3E0BD3-36A9-1C71-7B02-9E60C1E621FC}"/>
                    </a:ext>
                  </a:extLst>
                </p:cNvPr>
                <p:cNvSpPr/>
                <p:nvPr/>
              </p:nvSpPr>
              <p:spPr>
                <a:xfrm>
                  <a:off x="1425127" y="4628214"/>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41" name="Rectangle 40">
                  <a:extLst>
                    <a:ext uri="{FF2B5EF4-FFF2-40B4-BE49-F238E27FC236}">
                      <a16:creationId xmlns:a16="http://schemas.microsoft.com/office/drawing/2014/main" id="{1A3E0BD3-36A9-1C71-7B02-9E60C1E621FC}"/>
                    </a:ext>
                  </a:extLst>
                </p:cNvPr>
                <p:cNvSpPr>
                  <a:spLocks noRot="1" noChangeAspect="1" noMove="1" noResize="1" noEditPoints="1" noAdjustHandles="1" noChangeArrowheads="1" noChangeShapeType="1" noTextEdit="1"/>
                </p:cNvSpPr>
                <p:nvPr/>
              </p:nvSpPr>
              <p:spPr>
                <a:xfrm>
                  <a:off x="1425127" y="4628214"/>
                  <a:ext cx="652272" cy="369332"/>
                </a:xfrm>
                <a:prstGeom prst="rect">
                  <a:avLst/>
                </a:prstGeom>
                <a:blipFill>
                  <a:blip r:embed="rId11"/>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E1E5537B-5F1A-04AE-1915-9CF5BDE1ECFC}"/>
                    </a:ext>
                  </a:extLst>
                </p:cNvPr>
                <p:cNvSpPr/>
                <p:nvPr/>
              </p:nvSpPr>
              <p:spPr>
                <a:xfrm>
                  <a:off x="1425127" y="5244381"/>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42" name="Rectangle 41">
                  <a:extLst>
                    <a:ext uri="{FF2B5EF4-FFF2-40B4-BE49-F238E27FC236}">
                      <a16:creationId xmlns:a16="http://schemas.microsoft.com/office/drawing/2014/main" id="{E1E5537B-5F1A-04AE-1915-9CF5BDE1ECFC}"/>
                    </a:ext>
                  </a:extLst>
                </p:cNvPr>
                <p:cNvSpPr>
                  <a:spLocks noRot="1" noChangeAspect="1" noMove="1" noResize="1" noEditPoints="1" noAdjustHandles="1" noChangeArrowheads="1" noChangeShapeType="1" noTextEdit="1"/>
                </p:cNvSpPr>
                <p:nvPr/>
              </p:nvSpPr>
              <p:spPr>
                <a:xfrm>
                  <a:off x="1425127" y="5244381"/>
                  <a:ext cx="652272" cy="369332"/>
                </a:xfrm>
                <a:prstGeom prst="rect">
                  <a:avLst/>
                </a:prstGeom>
                <a:blipFill>
                  <a:blip r:embed="rId11"/>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A07A1877-A52D-415F-E1CF-D8B2A51E1F5E}"/>
                    </a:ext>
                  </a:extLst>
                </p:cNvPr>
                <p:cNvSpPr/>
                <p:nvPr/>
              </p:nvSpPr>
              <p:spPr>
                <a:xfrm>
                  <a:off x="1863309" y="5244380"/>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43" name="Rectangle 42">
                  <a:extLst>
                    <a:ext uri="{FF2B5EF4-FFF2-40B4-BE49-F238E27FC236}">
                      <a16:creationId xmlns:a16="http://schemas.microsoft.com/office/drawing/2014/main" id="{A07A1877-A52D-415F-E1CF-D8B2A51E1F5E}"/>
                    </a:ext>
                  </a:extLst>
                </p:cNvPr>
                <p:cNvSpPr>
                  <a:spLocks noRot="1" noChangeAspect="1" noMove="1" noResize="1" noEditPoints="1" noAdjustHandles="1" noChangeArrowheads="1" noChangeShapeType="1" noTextEdit="1"/>
                </p:cNvSpPr>
                <p:nvPr/>
              </p:nvSpPr>
              <p:spPr>
                <a:xfrm>
                  <a:off x="1863309" y="5244380"/>
                  <a:ext cx="652272" cy="369332"/>
                </a:xfrm>
                <a:prstGeom prst="rect">
                  <a:avLst/>
                </a:prstGeom>
                <a:blipFill>
                  <a:blip r:embed="rId11"/>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6583E081-AFAB-DB53-D4E0-20F698CAEDF9}"/>
                    </a:ext>
                  </a:extLst>
                </p:cNvPr>
                <p:cNvSpPr/>
                <p:nvPr/>
              </p:nvSpPr>
              <p:spPr>
                <a:xfrm>
                  <a:off x="1863309" y="4930786"/>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44" name="Rectangle 43">
                  <a:extLst>
                    <a:ext uri="{FF2B5EF4-FFF2-40B4-BE49-F238E27FC236}">
                      <a16:creationId xmlns:a16="http://schemas.microsoft.com/office/drawing/2014/main" id="{6583E081-AFAB-DB53-D4E0-20F698CAEDF9}"/>
                    </a:ext>
                  </a:extLst>
                </p:cNvPr>
                <p:cNvSpPr>
                  <a:spLocks noRot="1" noChangeAspect="1" noMove="1" noResize="1" noEditPoints="1" noAdjustHandles="1" noChangeArrowheads="1" noChangeShapeType="1" noTextEdit="1"/>
                </p:cNvSpPr>
                <p:nvPr/>
              </p:nvSpPr>
              <p:spPr>
                <a:xfrm>
                  <a:off x="1863309" y="4930786"/>
                  <a:ext cx="652272" cy="369332"/>
                </a:xfrm>
                <a:prstGeom prst="rect">
                  <a:avLst/>
                </a:prstGeom>
                <a:blipFill>
                  <a:blip r:embed="rId12"/>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8FE8EDDD-F233-420E-C85C-3D21FEDC3B61}"/>
                    </a:ext>
                  </a:extLst>
                </p:cNvPr>
                <p:cNvSpPr/>
                <p:nvPr/>
              </p:nvSpPr>
              <p:spPr>
                <a:xfrm>
                  <a:off x="2320765" y="4628214"/>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45" name="Rectangle 44">
                  <a:extLst>
                    <a:ext uri="{FF2B5EF4-FFF2-40B4-BE49-F238E27FC236}">
                      <a16:creationId xmlns:a16="http://schemas.microsoft.com/office/drawing/2014/main" id="{8FE8EDDD-F233-420E-C85C-3D21FEDC3B61}"/>
                    </a:ext>
                  </a:extLst>
                </p:cNvPr>
                <p:cNvSpPr>
                  <a:spLocks noRot="1" noChangeAspect="1" noMove="1" noResize="1" noEditPoints="1" noAdjustHandles="1" noChangeArrowheads="1" noChangeShapeType="1" noTextEdit="1"/>
                </p:cNvSpPr>
                <p:nvPr/>
              </p:nvSpPr>
              <p:spPr>
                <a:xfrm>
                  <a:off x="2320765" y="4628214"/>
                  <a:ext cx="652272" cy="369332"/>
                </a:xfrm>
                <a:prstGeom prst="rect">
                  <a:avLst/>
                </a:prstGeom>
                <a:blipFill>
                  <a:blip r:embed="rId13"/>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8AF87925-3460-FE21-CE0E-412975D1725E}"/>
                    </a:ext>
                  </a:extLst>
                </p:cNvPr>
                <p:cNvSpPr/>
                <p:nvPr/>
              </p:nvSpPr>
              <p:spPr>
                <a:xfrm>
                  <a:off x="2320765" y="5244380"/>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46" name="Rectangle 45">
                  <a:extLst>
                    <a:ext uri="{FF2B5EF4-FFF2-40B4-BE49-F238E27FC236}">
                      <a16:creationId xmlns:a16="http://schemas.microsoft.com/office/drawing/2014/main" id="{8AF87925-3460-FE21-CE0E-412975D1725E}"/>
                    </a:ext>
                  </a:extLst>
                </p:cNvPr>
                <p:cNvSpPr>
                  <a:spLocks noRot="1" noChangeAspect="1" noMove="1" noResize="1" noEditPoints="1" noAdjustHandles="1" noChangeArrowheads="1" noChangeShapeType="1" noTextEdit="1"/>
                </p:cNvSpPr>
                <p:nvPr/>
              </p:nvSpPr>
              <p:spPr>
                <a:xfrm>
                  <a:off x="2320765" y="5244380"/>
                  <a:ext cx="652272" cy="369332"/>
                </a:xfrm>
                <a:prstGeom prst="rect">
                  <a:avLst/>
                </a:prstGeom>
                <a:blipFill>
                  <a:blip r:embed="rId13"/>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0FD5ABA3-32FD-05E0-70B7-F466F33F1FED}"/>
                    </a:ext>
                  </a:extLst>
                </p:cNvPr>
                <p:cNvSpPr/>
                <p:nvPr/>
              </p:nvSpPr>
              <p:spPr>
                <a:xfrm>
                  <a:off x="2320765" y="4930786"/>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47" name="Rectangle 46">
                  <a:extLst>
                    <a:ext uri="{FF2B5EF4-FFF2-40B4-BE49-F238E27FC236}">
                      <a16:creationId xmlns:a16="http://schemas.microsoft.com/office/drawing/2014/main" id="{0FD5ABA3-32FD-05E0-70B7-F466F33F1FED}"/>
                    </a:ext>
                  </a:extLst>
                </p:cNvPr>
                <p:cNvSpPr>
                  <a:spLocks noRot="1" noChangeAspect="1" noMove="1" noResize="1" noEditPoints="1" noAdjustHandles="1" noChangeArrowheads="1" noChangeShapeType="1" noTextEdit="1"/>
                </p:cNvSpPr>
                <p:nvPr/>
              </p:nvSpPr>
              <p:spPr>
                <a:xfrm>
                  <a:off x="2320765" y="4930786"/>
                  <a:ext cx="652272" cy="369332"/>
                </a:xfrm>
                <a:prstGeom prst="rect">
                  <a:avLst/>
                </a:prstGeom>
                <a:blipFill>
                  <a:blip r:embed="rId14"/>
                  <a:stretch>
                    <a:fillRect/>
                  </a:stretch>
                </a:blipFill>
              </p:spPr>
              <p:txBody>
                <a:bodyPr/>
                <a:lstStyle/>
                <a:p>
                  <a:r>
                    <a:rPr lang="en-SG">
                      <a:noFill/>
                    </a:rPr>
                    <a:t> </a:t>
                  </a:r>
                </a:p>
              </p:txBody>
            </p:sp>
          </mc:Fallback>
        </mc:AlternateContent>
      </p:grpSp>
    </p:spTree>
    <p:extLst>
      <p:ext uri="{BB962C8B-B14F-4D97-AF65-F5344CB8AC3E}">
        <p14:creationId xmlns:p14="http://schemas.microsoft.com/office/powerpoint/2010/main" val="2023144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8701F9-3D30-4C33-8073-FE5DE98EC866}"/>
              </a:ext>
            </a:extLst>
          </p:cNvPr>
          <p:cNvSpPr>
            <a:spLocks noGrp="1"/>
          </p:cNvSpPr>
          <p:nvPr>
            <p:ph type="sldNum" sz="quarter" idx="12"/>
          </p:nvPr>
        </p:nvSpPr>
        <p:spPr/>
        <p:txBody>
          <a:bodyPr/>
          <a:lstStyle/>
          <a:p>
            <a:fld id="{1BD64A95-0862-4B58-9908-69AC66CA32F7}" type="slidenum">
              <a:rPr lang="en-US" smtClean="0"/>
              <a:pPr/>
              <a:t>2</a:t>
            </a:fld>
            <a:endParaRPr lang="en-US"/>
          </a:p>
        </p:txBody>
      </p:sp>
      <p:sp>
        <p:nvSpPr>
          <p:cNvPr id="5" name="Title 1">
            <a:extLst>
              <a:ext uri="{FF2B5EF4-FFF2-40B4-BE49-F238E27FC236}">
                <a16:creationId xmlns:a16="http://schemas.microsoft.com/office/drawing/2014/main" id="{2A8C702E-4BFE-4006-9D3F-713122979DAD}"/>
              </a:ext>
            </a:extLst>
          </p:cNvPr>
          <p:cNvSpPr txBox="1">
            <a:spLocks/>
          </p:cNvSpPr>
          <p:nvPr/>
        </p:nvSpPr>
        <p:spPr>
          <a:xfrm>
            <a:off x="576995" y="51791"/>
            <a:ext cx="7886700" cy="994172"/>
          </a:xfrm>
          <a:prstGeom prst="rect">
            <a:avLst/>
          </a:prstGeom>
        </p:spPr>
        <p:txBody>
          <a:bodyPr vert="horz" lIns="91440" tIns="45720" rIns="91440" bIns="45720" rtlCol="0" anchor="ctr">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lgn="l"/>
            <a:r>
              <a:rPr lang="en-GB" sz="2400" b="1" dirty="0"/>
              <a:t>If you have many randomly oriented sub-wavelength lithium </a:t>
            </a:r>
            <a:r>
              <a:rPr lang="en-GB" sz="2400" b="1" dirty="0" err="1"/>
              <a:t>niobate</a:t>
            </a:r>
            <a:r>
              <a:rPr lang="en-GB" sz="2400" b="1" dirty="0"/>
              <a:t> domains, what will happen optically?</a:t>
            </a:r>
          </a:p>
        </p:txBody>
      </p:sp>
      <p:sp>
        <p:nvSpPr>
          <p:cNvPr id="7" name="Rectangle 6">
            <a:extLst>
              <a:ext uri="{FF2B5EF4-FFF2-40B4-BE49-F238E27FC236}">
                <a16:creationId xmlns:a16="http://schemas.microsoft.com/office/drawing/2014/main" id="{95F75EF3-6F2D-4687-B612-B4A3B6799C2C}"/>
              </a:ext>
            </a:extLst>
          </p:cNvPr>
          <p:cNvSpPr/>
          <p:nvPr/>
        </p:nvSpPr>
        <p:spPr>
          <a:xfrm>
            <a:off x="734518" y="1536493"/>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Rectangle 7">
            <a:extLst>
              <a:ext uri="{FF2B5EF4-FFF2-40B4-BE49-F238E27FC236}">
                <a16:creationId xmlns:a16="http://schemas.microsoft.com/office/drawing/2014/main" id="{BF7BC73F-276F-4D83-879B-05352BA69311}"/>
              </a:ext>
            </a:extLst>
          </p:cNvPr>
          <p:cNvSpPr/>
          <p:nvPr/>
        </p:nvSpPr>
        <p:spPr>
          <a:xfrm rot="1115969">
            <a:off x="1212326" y="1565148"/>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Rectangle 8">
            <a:extLst>
              <a:ext uri="{FF2B5EF4-FFF2-40B4-BE49-F238E27FC236}">
                <a16:creationId xmlns:a16="http://schemas.microsoft.com/office/drawing/2014/main" id="{AD8F985D-1678-46FE-A979-397FC63C3D1B}"/>
              </a:ext>
            </a:extLst>
          </p:cNvPr>
          <p:cNvSpPr/>
          <p:nvPr/>
        </p:nvSpPr>
        <p:spPr>
          <a:xfrm rot="20772361">
            <a:off x="858722" y="2060771"/>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Rectangle 9">
            <a:extLst>
              <a:ext uri="{FF2B5EF4-FFF2-40B4-BE49-F238E27FC236}">
                <a16:creationId xmlns:a16="http://schemas.microsoft.com/office/drawing/2014/main" id="{D3FCDC23-CCAB-4D6F-A169-01CF0CD3DC4F}"/>
              </a:ext>
            </a:extLst>
          </p:cNvPr>
          <p:cNvSpPr/>
          <p:nvPr/>
        </p:nvSpPr>
        <p:spPr>
          <a:xfrm rot="799870">
            <a:off x="943197" y="1513509"/>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Rectangle 10">
            <a:extLst>
              <a:ext uri="{FF2B5EF4-FFF2-40B4-BE49-F238E27FC236}">
                <a16:creationId xmlns:a16="http://schemas.microsoft.com/office/drawing/2014/main" id="{48DBE0BB-B2BE-4914-B550-3047B7E315D3}"/>
              </a:ext>
            </a:extLst>
          </p:cNvPr>
          <p:cNvSpPr/>
          <p:nvPr/>
        </p:nvSpPr>
        <p:spPr>
          <a:xfrm rot="18362380">
            <a:off x="1565929" y="1504568"/>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 name="Rectangle 11">
            <a:extLst>
              <a:ext uri="{FF2B5EF4-FFF2-40B4-BE49-F238E27FC236}">
                <a16:creationId xmlns:a16="http://schemas.microsoft.com/office/drawing/2014/main" id="{FCADFDBD-74B4-4C5C-84E3-24275AE22AD7}"/>
              </a:ext>
            </a:extLst>
          </p:cNvPr>
          <p:cNvSpPr/>
          <p:nvPr/>
        </p:nvSpPr>
        <p:spPr>
          <a:xfrm rot="4228802">
            <a:off x="781803" y="1794604"/>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 name="Rectangle 12">
            <a:extLst>
              <a:ext uri="{FF2B5EF4-FFF2-40B4-BE49-F238E27FC236}">
                <a16:creationId xmlns:a16="http://schemas.microsoft.com/office/drawing/2014/main" id="{726644DD-BC88-48FD-AC75-98B658BAEAE4}"/>
              </a:ext>
            </a:extLst>
          </p:cNvPr>
          <p:cNvSpPr/>
          <p:nvPr/>
        </p:nvSpPr>
        <p:spPr>
          <a:xfrm rot="16014954">
            <a:off x="1492321" y="1680191"/>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 name="Rectangle 13">
            <a:extLst>
              <a:ext uri="{FF2B5EF4-FFF2-40B4-BE49-F238E27FC236}">
                <a16:creationId xmlns:a16="http://schemas.microsoft.com/office/drawing/2014/main" id="{C68E982B-3426-4834-BA06-CC487A71A94E}"/>
              </a:ext>
            </a:extLst>
          </p:cNvPr>
          <p:cNvSpPr/>
          <p:nvPr/>
        </p:nvSpPr>
        <p:spPr>
          <a:xfrm rot="1974120">
            <a:off x="1075000" y="1861053"/>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 name="Rectangle 14">
            <a:extLst>
              <a:ext uri="{FF2B5EF4-FFF2-40B4-BE49-F238E27FC236}">
                <a16:creationId xmlns:a16="http://schemas.microsoft.com/office/drawing/2014/main" id="{8DB3CEBA-906F-4DFE-BAE9-A0DE98357E9C}"/>
              </a:ext>
            </a:extLst>
          </p:cNvPr>
          <p:cNvSpPr/>
          <p:nvPr/>
        </p:nvSpPr>
        <p:spPr>
          <a:xfrm rot="19622410">
            <a:off x="1358850" y="1972133"/>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 name="Rectangle 15">
            <a:extLst>
              <a:ext uri="{FF2B5EF4-FFF2-40B4-BE49-F238E27FC236}">
                <a16:creationId xmlns:a16="http://schemas.microsoft.com/office/drawing/2014/main" id="{BC3D2E5B-BC59-46C8-BD17-98813ED6420F}"/>
              </a:ext>
            </a:extLst>
          </p:cNvPr>
          <p:cNvSpPr/>
          <p:nvPr/>
        </p:nvSpPr>
        <p:spPr>
          <a:xfrm rot="20137222">
            <a:off x="1135567" y="2173729"/>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Rectangle 16">
            <a:extLst>
              <a:ext uri="{FF2B5EF4-FFF2-40B4-BE49-F238E27FC236}">
                <a16:creationId xmlns:a16="http://schemas.microsoft.com/office/drawing/2014/main" id="{8244FD7A-E3FE-45A0-AA4E-3D30D5503474}"/>
              </a:ext>
            </a:extLst>
          </p:cNvPr>
          <p:cNvSpPr/>
          <p:nvPr/>
        </p:nvSpPr>
        <p:spPr>
          <a:xfrm rot="3958342">
            <a:off x="1449275" y="2174918"/>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 name="Rectangle 17">
            <a:extLst>
              <a:ext uri="{FF2B5EF4-FFF2-40B4-BE49-F238E27FC236}">
                <a16:creationId xmlns:a16="http://schemas.microsoft.com/office/drawing/2014/main" id="{3776EC30-EA12-4C63-B625-EA9650FA0E18}"/>
              </a:ext>
            </a:extLst>
          </p:cNvPr>
          <p:cNvSpPr/>
          <p:nvPr/>
        </p:nvSpPr>
        <p:spPr>
          <a:xfrm rot="4873629">
            <a:off x="1668193" y="1883232"/>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Rectangle 18">
            <a:extLst>
              <a:ext uri="{FF2B5EF4-FFF2-40B4-BE49-F238E27FC236}">
                <a16:creationId xmlns:a16="http://schemas.microsoft.com/office/drawing/2014/main" id="{0D1AA0C3-F7DE-48B0-828B-BB9E90BD0600}"/>
              </a:ext>
            </a:extLst>
          </p:cNvPr>
          <p:cNvSpPr/>
          <p:nvPr/>
        </p:nvSpPr>
        <p:spPr>
          <a:xfrm rot="2449399">
            <a:off x="1786735" y="1548761"/>
            <a:ext cx="221898" cy="569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 name="Rectangle 19">
            <a:extLst>
              <a:ext uri="{FF2B5EF4-FFF2-40B4-BE49-F238E27FC236}">
                <a16:creationId xmlns:a16="http://schemas.microsoft.com/office/drawing/2014/main" id="{D12D00A2-0943-42F1-B847-F563D088A735}"/>
              </a:ext>
            </a:extLst>
          </p:cNvPr>
          <p:cNvSpPr/>
          <p:nvPr/>
        </p:nvSpPr>
        <p:spPr>
          <a:xfrm rot="3565368">
            <a:off x="2144818" y="1673071"/>
            <a:ext cx="336974" cy="3749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 name="Rectangle 20">
            <a:extLst>
              <a:ext uri="{FF2B5EF4-FFF2-40B4-BE49-F238E27FC236}">
                <a16:creationId xmlns:a16="http://schemas.microsoft.com/office/drawing/2014/main" id="{21B0FF9D-D5FB-41DE-8B6F-2E8CCC6A28D6}"/>
              </a:ext>
            </a:extLst>
          </p:cNvPr>
          <p:cNvSpPr/>
          <p:nvPr/>
        </p:nvSpPr>
        <p:spPr>
          <a:xfrm rot="1621760">
            <a:off x="1897805" y="2060368"/>
            <a:ext cx="221898" cy="569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2" name="Rectangle 21">
            <a:extLst>
              <a:ext uri="{FF2B5EF4-FFF2-40B4-BE49-F238E27FC236}">
                <a16:creationId xmlns:a16="http://schemas.microsoft.com/office/drawing/2014/main" id="{DB798433-EFF7-46F3-A556-F877AF4D8BA1}"/>
              </a:ext>
            </a:extLst>
          </p:cNvPr>
          <p:cNvSpPr/>
          <p:nvPr/>
        </p:nvSpPr>
        <p:spPr>
          <a:xfrm rot="3249269">
            <a:off x="1871154" y="1621939"/>
            <a:ext cx="336975" cy="37493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3" name="Rectangle 22">
            <a:extLst>
              <a:ext uri="{FF2B5EF4-FFF2-40B4-BE49-F238E27FC236}">
                <a16:creationId xmlns:a16="http://schemas.microsoft.com/office/drawing/2014/main" id="{F911BB5B-2E26-4207-9E44-C60B99468076}"/>
              </a:ext>
            </a:extLst>
          </p:cNvPr>
          <p:cNvSpPr/>
          <p:nvPr/>
        </p:nvSpPr>
        <p:spPr>
          <a:xfrm rot="20811779">
            <a:off x="2555105" y="1488914"/>
            <a:ext cx="221898" cy="569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4" name="Rectangle 23">
            <a:extLst>
              <a:ext uri="{FF2B5EF4-FFF2-40B4-BE49-F238E27FC236}">
                <a16:creationId xmlns:a16="http://schemas.microsoft.com/office/drawing/2014/main" id="{CDD82E5B-779F-459F-90A1-7543D2F47027}"/>
              </a:ext>
            </a:extLst>
          </p:cNvPr>
          <p:cNvSpPr/>
          <p:nvPr/>
        </p:nvSpPr>
        <p:spPr>
          <a:xfrm rot="6678201">
            <a:off x="1754491" y="1918926"/>
            <a:ext cx="336974" cy="37493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5" name="Rectangle 24">
            <a:extLst>
              <a:ext uri="{FF2B5EF4-FFF2-40B4-BE49-F238E27FC236}">
                <a16:creationId xmlns:a16="http://schemas.microsoft.com/office/drawing/2014/main" id="{52E3C962-CA68-4CB5-B3E8-E48E978A84FA}"/>
              </a:ext>
            </a:extLst>
          </p:cNvPr>
          <p:cNvSpPr/>
          <p:nvPr/>
        </p:nvSpPr>
        <p:spPr>
          <a:xfrm rot="18464353">
            <a:off x="2472871" y="1816322"/>
            <a:ext cx="336974" cy="37493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6" name="Rectangle 25">
            <a:extLst>
              <a:ext uri="{FF2B5EF4-FFF2-40B4-BE49-F238E27FC236}">
                <a16:creationId xmlns:a16="http://schemas.microsoft.com/office/drawing/2014/main" id="{24CCF20B-1D92-4F1B-B764-4D321E2F4AF4}"/>
              </a:ext>
            </a:extLst>
          </p:cNvPr>
          <p:cNvSpPr/>
          <p:nvPr/>
        </p:nvSpPr>
        <p:spPr>
          <a:xfrm rot="4423519">
            <a:off x="2019825" y="1969709"/>
            <a:ext cx="336974" cy="37493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7" name="Rectangle 26">
            <a:extLst>
              <a:ext uri="{FF2B5EF4-FFF2-40B4-BE49-F238E27FC236}">
                <a16:creationId xmlns:a16="http://schemas.microsoft.com/office/drawing/2014/main" id="{34FD1DFA-B61E-411E-8F63-9EC60F41BBAC}"/>
              </a:ext>
            </a:extLst>
          </p:cNvPr>
          <p:cNvSpPr/>
          <p:nvPr/>
        </p:nvSpPr>
        <p:spPr>
          <a:xfrm rot="471809">
            <a:off x="2375490" y="1960050"/>
            <a:ext cx="221898" cy="569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8" name="Rectangle 27">
            <a:extLst>
              <a:ext uri="{FF2B5EF4-FFF2-40B4-BE49-F238E27FC236}">
                <a16:creationId xmlns:a16="http://schemas.microsoft.com/office/drawing/2014/main" id="{95AEA690-A010-4FC0-BFA3-0F714FCFE1B5}"/>
              </a:ext>
            </a:extLst>
          </p:cNvPr>
          <p:cNvSpPr/>
          <p:nvPr/>
        </p:nvSpPr>
        <p:spPr>
          <a:xfrm rot="986621">
            <a:off x="2162733" y="2165942"/>
            <a:ext cx="221898" cy="569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9" name="Rectangle 28">
            <a:extLst>
              <a:ext uri="{FF2B5EF4-FFF2-40B4-BE49-F238E27FC236}">
                <a16:creationId xmlns:a16="http://schemas.microsoft.com/office/drawing/2014/main" id="{DFFCBBF9-DADF-461A-8A42-F5464381E98A}"/>
              </a:ext>
            </a:extLst>
          </p:cNvPr>
          <p:cNvSpPr/>
          <p:nvPr/>
        </p:nvSpPr>
        <p:spPr>
          <a:xfrm rot="6407741">
            <a:off x="2419246" y="2296438"/>
            <a:ext cx="336974" cy="37493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0" name="Rectangle 29">
            <a:extLst>
              <a:ext uri="{FF2B5EF4-FFF2-40B4-BE49-F238E27FC236}">
                <a16:creationId xmlns:a16="http://schemas.microsoft.com/office/drawing/2014/main" id="{8D858585-29A7-4032-843C-FC834048E1B2}"/>
              </a:ext>
            </a:extLst>
          </p:cNvPr>
          <p:cNvSpPr/>
          <p:nvPr/>
        </p:nvSpPr>
        <p:spPr>
          <a:xfrm rot="7323028">
            <a:off x="2646409" y="2015026"/>
            <a:ext cx="336974" cy="3749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1" name="Rectangle 30">
            <a:extLst>
              <a:ext uri="{FF2B5EF4-FFF2-40B4-BE49-F238E27FC236}">
                <a16:creationId xmlns:a16="http://schemas.microsoft.com/office/drawing/2014/main" id="{817937B0-6C53-4015-979D-57AFCE78508E}"/>
              </a:ext>
            </a:extLst>
          </p:cNvPr>
          <p:cNvSpPr/>
          <p:nvPr/>
        </p:nvSpPr>
        <p:spPr>
          <a:xfrm rot="17281233">
            <a:off x="780564" y="2356228"/>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2" name="Rectangle 31">
            <a:extLst>
              <a:ext uri="{FF2B5EF4-FFF2-40B4-BE49-F238E27FC236}">
                <a16:creationId xmlns:a16="http://schemas.microsoft.com/office/drawing/2014/main" id="{1CD9AEA1-C0FE-44E7-B385-0D86EC9DB821}"/>
              </a:ext>
            </a:extLst>
          </p:cNvPr>
          <p:cNvSpPr/>
          <p:nvPr/>
        </p:nvSpPr>
        <p:spPr>
          <a:xfrm rot="18397202">
            <a:off x="1258372" y="2384883"/>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3" name="Rectangle 32">
            <a:extLst>
              <a:ext uri="{FF2B5EF4-FFF2-40B4-BE49-F238E27FC236}">
                <a16:creationId xmlns:a16="http://schemas.microsoft.com/office/drawing/2014/main" id="{36E0C06C-6724-4E1E-8ED2-C4D8527A9910}"/>
              </a:ext>
            </a:extLst>
          </p:cNvPr>
          <p:cNvSpPr/>
          <p:nvPr/>
        </p:nvSpPr>
        <p:spPr>
          <a:xfrm rot="16453594">
            <a:off x="904768" y="2880506"/>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4" name="Rectangle 33">
            <a:extLst>
              <a:ext uri="{FF2B5EF4-FFF2-40B4-BE49-F238E27FC236}">
                <a16:creationId xmlns:a16="http://schemas.microsoft.com/office/drawing/2014/main" id="{94653FCC-018A-49F0-BC9D-2C9F597EF619}"/>
              </a:ext>
            </a:extLst>
          </p:cNvPr>
          <p:cNvSpPr/>
          <p:nvPr/>
        </p:nvSpPr>
        <p:spPr>
          <a:xfrm rot="18081103">
            <a:off x="989243" y="2333244"/>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5" name="Rectangle 34">
            <a:extLst>
              <a:ext uri="{FF2B5EF4-FFF2-40B4-BE49-F238E27FC236}">
                <a16:creationId xmlns:a16="http://schemas.microsoft.com/office/drawing/2014/main" id="{8B776576-AA1D-4ABC-82CF-B56654138CA3}"/>
              </a:ext>
            </a:extLst>
          </p:cNvPr>
          <p:cNvSpPr/>
          <p:nvPr/>
        </p:nvSpPr>
        <p:spPr>
          <a:xfrm rot="14043613">
            <a:off x="1611975" y="2324303"/>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6" name="Rectangle 35">
            <a:extLst>
              <a:ext uri="{FF2B5EF4-FFF2-40B4-BE49-F238E27FC236}">
                <a16:creationId xmlns:a16="http://schemas.microsoft.com/office/drawing/2014/main" id="{4099AAD9-5DBC-49D1-8B6D-E42D819E8082}"/>
              </a:ext>
            </a:extLst>
          </p:cNvPr>
          <p:cNvSpPr/>
          <p:nvPr/>
        </p:nvSpPr>
        <p:spPr>
          <a:xfrm rot="21510035">
            <a:off x="827849" y="2614339"/>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7" name="Rectangle 36">
            <a:extLst>
              <a:ext uri="{FF2B5EF4-FFF2-40B4-BE49-F238E27FC236}">
                <a16:creationId xmlns:a16="http://schemas.microsoft.com/office/drawing/2014/main" id="{1BF1D774-FCEA-46C3-A940-FC20D3826E45}"/>
              </a:ext>
            </a:extLst>
          </p:cNvPr>
          <p:cNvSpPr/>
          <p:nvPr/>
        </p:nvSpPr>
        <p:spPr>
          <a:xfrm rot="11696187">
            <a:off x="1538367" y="2499926"/>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8" name="Rectangle 37">
            <a:extLst>
              <a:ext uri="{FF2B5EF4-FFF2-40B4-BE49-F238E27FC236}">
                <a16:creationId xmlns:a16="http://schemas.microsoft.com/office/drawing/2014/main" id="{5330D2A5-DD50-4DB0-A47A-1703EA14EEF5}"/>
              </a:ext>
            </a:extLst>
          </p:cNvPr>
          <p:cNvSpPr/>
          <p:nvPr/>
        </p:nvSpPr>
        <p:spPr>
          <a:xfrm rot="19255353">
            <a:off x="1121046" y="2680788"/>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9" name="Rectangle 38">
            <a:extLst>
              <a:ext uri="{FF2B5EF4-FFF2-40B4-BE49-F238E27FC236}">
                <a16:creationId xmlns:a16="http://schemas.microsoft.com/office/drawing/2014/main" id="{11E97959-168B-4347-AFEC-51A694936735}"/>
              </a:ext>
            </a:extLst>
          </p:cNvPr>
          <p:cNvSpPr/>
          <p:nvPr/>
        </p:nvSpPr>
        <p:spPr>
          <a:xfrm rot="15303643">
            <a:off x="1404896" y="2791868"/>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0" name="Rectangle 39">
            <a:extLst>
              <a:ext uri="{FF2B5EF4-FFF2-40B4-BE49-F238E27FC236}">
                <a16:creationId xmlns:a16="http://schemas.microsoft.com/office/drawing/2014/main" id="{CC53EB79-9BEF-42F1-91F1-64CFC67CA6F7}"/>
              </a:ext>
            </a:extLst>
          </p:cNvPr>
          <p:cNvSpPr/>
          <p:nvPr/>
        </p:nvSpPr>
        <p:spPr>
          <a:xfrm rot="15818455">
            <a:off x="1181613" y="2993464"/>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1" name="Rectangle 40">
            <a:extLst>
              <a:ext uri="{FF2B5EF4-FFF2-40B4-BE49-F238E27FC236}">
                <a16:creationId xmlns:a16="http://schemas.microsoft.com/office/drawing/2014/main" id="{9B65916D-88AF-41B6-B75C-101227DA322C}"/>
              </a:ext>
            </a:extLst>
          </p:cNvPr>
          <p:cNvSpPr/>
          <p:nvPr/>
        </p:nvSpPr>
        <p:spPr>
          <a:xfrm rot="21239575">
            <a:off x="1495321" y="2994653"/>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2" name="Rectangle 41">
            <a:extLst>
              <a:ext uri="{FF2B5EF4-FFF2-40B4-BE49-F238E27FC236}">
                <a16:creationId xmlns:a16="http://schemas.microsoft.com/office/drawing/2014/main" id="{16D0B71B-D240-457A-9243-9EA5F5CEF8E6}"/>
              </a:ext>
            </a:extLst>
          </p:cNvPr>
          <p:cNvSpPr/>
          <p:nvPr/>
        </p:nvSpPr>
        <p:spPr>
          <a:xfrm rot="554862">
            <a:off x="1714239" y="2702967"/>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3" name="Rectangle 42">
            <a:extLst>
              <a:ext uri="{FF2B5EF4-FFF2-40B4-BE49-F238E27FC236}">
                <a16:creationId xmlns:a16="http://schemas.microsoft.com/office/drawing/2014/main" id="{80F260AB-54FA-42D1-A507-E99F0784A6C5}"/>
              </a:ext>
            </a:extLst>
          </p:cNvPr>
          <p:cNvSpPr/>
          <p:nvPr/>
        </p:nvSpPr>
        <p:spPr>
          <a:xfrm rot="2557207">
            <a:off x="1845730" y="2433222"/>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4" name="Rectangle 43">
            <a:extLst>
              <a:ext uri="{FF2B5EF4-FFF2-40B4-BE49-F238E27FC236}">
                <a16:creationId xmlns:a16="http://schemas.microsoft.com/office/drawing/2014/main" id="{EF6A5A7F-A354-4104-9DC5-C4BD407C9747}"/>
              </a:ext>
            </a:extLst>
          </p:cNvPr>
          <p:cNvSpPr/>
          <p:nvPr/>
        </p:nvSpPr>
        <p:spPr>
          <a:xfrm rot="3673176">
            <a:off x="2323538" y="2461877"/>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5" name="Rectangle 44">
            <a:extLst>
              <a:ext uri="{FF2B5EF4-FFF2-40B4-BE49-F238E27FC236}">
                <a16:creationId xmlns:a16="http://schemas.microsoft.com/office/drawing/2014/main" id="{A43C0690-71FF-4EAC-B47E-40564BCC9A66}"/>
              </a:ext>
            </a:extLst>
          </p:cNvPr>
          <p:cNvSpPr/>
          <p:nvPr/>
        </p:nvSpPr>
        <p:spPr>
          <a:xfrm rot="1729568">
            <a:off x="1969934" y="2957500"/>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6" name="Rectangle 45">
            <a:extLst>
              <a:ext uri="{FF2B5EF4-FFF2-40B4-BE49-F238E27FC236}">
                <a16:creationId xmlns:a16="http://schemas.microsoft.com/office/drawing/2014/main" id="{E26EA0F8-7617-4967-B04A-4891F4229023}"/>
              </a:ext>
            </a:extLst>
          </p:cNvPr>
          <p:cNvSpPr/>
          <p:nvPr/>
        </p:nvSpPr>
        <p:spPr>
          <a:xfrm rot="3357077">
            <a:off x="2054409" y="2410238"/>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7" name="Rectangle 46">
            <a:extLst>
              <a:ext uri="{FF2B5EF4-FFF2-40B4-BE49-F238E27FC236}">
                <a16:creationId xmlns:a16="http://schemas.microsoft.com/office/drawing/2014/main" id="{54EC2AD4-4D2E-43CA-BBD7-71319F9EEBC9}"/>
              </a:ext>
            </a:extLst>
          </p:cNvPr>
          <p:cNvSpPr/>
          <p:nvPr/>
        </p:nvSpPr>
        <p:spPr>
          <a:xfrm rot="20919587">
            <a:off x="2677141" y="2401297"/>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8" name="Rectangle 47">
            <a:extLst>
              <a:ext uri="{FF2B5EF4-FFF2-40B4-BE49-F238E27FC236}">
                <a16:creationId xmlns:a16="http://schemas.microsoft.com/office/drawing/2014/main" id="{61688472-CB5E-49F0-84CC-1DA3472CCA34}"/>
              </a:ext>
            </a:extLst>
          </p:cNvPr>
          <p:cNvSpPr/>
          <p:nvPr/>
        </p:nvSpPr>
        <p:spPr>
          <a:xfrm rot="6786009">
            <a:off x="1893015" y="2691333"/>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9" name="Rectangle 48">
            <a:extLst>
              <a:ext uri="{FF2B5EF4-FFF2-40B4-BE49-F238E27FC236}">
                <a16:creationId xmlns:a16="http://schemas.microsoft.com/office/drawing/2014/main" id="{2FD56C64-19E1-4BB6-8A36-D9C2D06CF541}"/>
              </a:ext>
            </a:extLst>
          </p:cNvPr>
          <p:cNvSpPr/>
          <p:nvPr/>
        </p:nvSpPr>
        <p:spPr>
          <a:xfrm rot="18572161">
            <a:off x="2603533" y="2576920"/>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0" name="Rectangle 49">
            <a:extLst>
              <a:ext uri="{FF2B5EF4-FFF2-40B4-BE49-F238E27FC236}">
                <a16:creationId xmlns:a16="http://schemas.microsoft.com/office/drawing/2014/main" id="{2354FA25-CD43-47B2-B57B-1AA24B9890A0}"/>
              </a:ext>
            </a:extLst>
          </p:cNvPr>
          <p:cNvSpPr/>
          <p:nvPr/>
        </p:nvSpPr>
        <p:spPr>
          <a:xfrm rot="4531327">
            <a:off x="2186212" y="2757782"/>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1" name="Rectangle 50">
            <a:extLst>
              <a:ext uri="{FF2B5EF4-FFF2-40B4-BE49-F238E27FC236}">
                <a16:creationId xmlns:a16="http://schemas.microsoft.com/office/drawing/2014/main" id="{4D75F97B-3332-4D0E-9130-102414FC139E}"/>
              </a:ext>
            </a:extLst>
          </p:cNvPr>
          <p:cNvSpPr/>
          <p:nvPr/>
        </p:nvSpPr>
        <p:spPr>
          <a:xfrm rot="579617">
            <a:off x="2470062" y="2868862"/>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2" name="Rectangle 51">
            <a:extLst>
              <a:ext uri="{FF2B5EF4-FFF2-40B4-BE49-F238E27FC236}">
                <a16:creationId xmlns:a16="http://schemas.microsoft.com/office/drawing/2014/main" id="{16B3C84C-5BD2-4A75-B750-2CDDF41CF823}"/>
              </a:ext>
            </a:extLst>
          </p:cNvPr>
          <p:cNvSpPr/>
          <p:nvPr/>
        </p:nvSpPr>
        <p:spPr>
          <a:xfrm rot="1094429">
            <a:off x="2246779" y="3070458"/>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3" name="Rectangle 52">
            <a:extLst>
              <a:ext uri="{FF2B5EF4-FFF2-40B4-BE49-F238E27FC236}">
                <a16:creationId xmlns:a16="http://schemas.microsoft.com/office/drawing/2014/main" id="{8369724A-E950-4B00-AA04-378C9F6F48BF}"/>
              </a:ext>
            </a:extLst>
          </p:cNvPr>
          <p:cNvSpPr/>
          <p:nvPr/>
        </p:nvSpPr>
        <p:spPr>
          <a:xfrm rot="6515549">
            <a:off x="2560487" y="3071647"/>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4" name="Rectangle 53">
            <a:extLst>
              <a:ext uri="{FF2B5EF4-FFF2-40B4-BE49-F238E27FC236}">
                <a16:creationId xmlns:a16="http://schemas.microsoft.com/office/drawing/2014/main" id="{3D44F292-5317-4DD2-B9DB-26FFC8FD0DD3}"/>
              </a:ext>
            </a:extLst>
          </p:cNvPr>
          <p:cNvSpPr/>
          <p:nvPr/>
        </p:nvSpPr>
        <p:spPr>
          <a:xfrm rot="7430836">
            <a:off x="2779405" y="2779961"/>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5" name="Rectangle 54">
            <a:extLst>
              <a:ext uri="{FF2B5EF4-FFF2-40B4-BE49-F238E27FC236}">
                <a16:creationId xmlns:a16="http://schemas.microsoft.com/office/drawing/2014/main" id="{0303089A-BCD9-4E30-81F0-D09C4201D4BD}"/>
              </a:ext>
            </a:extLst>
          </p:cNvPr>
          <p:cNvSpPr/>
          <p:nvPr/>
        </p:nvSpPr>
        <p:spPr>
          <a:xfrm rot="3116230">
            <a:off x="799290" y="2991500"/>
            <a:ext cx="202840" cy="79829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6" name="Rectangle 55">
            <a:extLst>
              <a:ext uri="{FF2B5EF4-FFF2-40B4-BE49-F238E27FC236}">
                <a16:creationId xmlns:a16="http://schemas.microsoft.com/office/drawing/2014/main" id="{9C1CD1E8-37B8-4A95-B331-75E048878939}"/>
              </a:ext>
            </a:extLst>
          </p:cNvPr>
          <p:cNvSpPr/>
          <p:nvPr/>
        </p:nvSpPr>
        <p:spPr>
          <a:xfrm rot="4232199">
            <a:off x="1217916" y="3003002"/>
            <a:ext cx="202840" cy="79829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7" name="Rectangle 56">
            <a:extLst>
              <a:ext uri="{FF2B5EF4-FFF2-40B4-BE49-F238E27FC236}">
                <a16:creationId xmlns:a16="http://schemas.microsoft.com/office/drawing/2014/main" id="{97C81860-5CFF-4ACE-86A0-1AD19A0861C1}"/>
              </a:ext>
            </a:extLst>
          </p:cNvPr>
          <p:cNvSpPr/>
          <p:nvPr/>
        </p:nvSpPr>
        <p:spPr>
          <a:xfrm rot="2288591">
            <a:off x="969281" y="3515751"/>
            <a:ext cx="202840" cy="79829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8" name="Rectangle 57">
            <a:extLst>
              <a:ext uri="{FF2B5EF4-FFF2-40B4-BE49-F238E27FC236}">
                <a16:creationId xmlns:a16="http://schemas.microsoft.com/office/drawing/2014/main" id="{F7F6CCAF-8D47-4831-8E79-4F4EED1BF0BC}"/>
              </a:ext>
            </a:extLst>
          </p:cNvPr>
          <p:cNvSpPr/>
          <p:nvPr/>
        </p:nvSpPr>
        <p:spPr>
          <a:xfrm rot="3916100">
            <a:off x="964938" y="2958162"/>
            <a:ext cx="202840" cy="79829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9" name="Rectangle 58">
            <a:extLst>
              <a:ext uri="{FF2B5EF4-FFF2-40B4-BE49-F238E27FC236}">
                <a16:creationId xmlns:a16="http://schemas.microsoft.com/office/drawing/2014/main" id="{44DB1ADC-5C27-4C1B-8BF5-092464AF5987}"/>
              </a:ext>
            </a:extLst>
          </p:cNvPr>
          <p:cNvSpPr/>
          <p:nvPr/>
        </p:nvSpPr>
        <p:spPr>
          <a:xfrm rot="21478610">
            <a:off x="1421636" y="3066007"/>
            <a:ext cx="472459" cy="34272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0" name="Rectangle 59">
            <a:extLst>
              <a:ext uri="{FF2B5EF4-FFF2-40B4-BE49-F238E27FC236}">
                <a16:creationId xmlns:a16="http://schemas.microsoft.com/office/drawing/2014/main" id="{9549311B-57C1-4A5C-8029-A4E8CDF09121}"/>
              </a:ext>
            </a:extLst>
          </p:cNvPr>
          <p:cNvSpPr/>
          <p:nvPr/>
        </p:nvSpPr>
        <p:spPr>
          <a:xfrm rot="7345032">
            <a:off x="735695" y="3406558"/>
            <a:ext cx="472459" cy="34272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1" name="Rectangle 60">
            <a:extLst>
              <a:ext uri="{FF2B5EF4-FFF2-40B4-BE49-F238E27FC236}">
                <a16:creationId xmlns:a16="http://schemas.microsoft.com/office/drawing/2014/main" id="{7125A5B3-6955-4B1A-81D9-45F2FFB97419}"/>
              </a:ext>
            </a:extLst>
          </p:cNvPr>
          <p:cNvSpPr/>
          <p:nvPr/>
        </p:nvSpPr>
        <p:spPr>
          <a:xfrm rot="19131184">
            <a:off x="1412651" y="3287630"/>
            <a:ext cx="472459" cy="34272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2" name="Rectangle 61">
            <a:extLst>
              <a:ext uri="{FF2B5EF4-FFF2-40B4-BE49-F238E27FC236}">
                <a16:creationId xmlns:a16="http://schemas.microsoft.com/office/drawing/2014/main" id="{BF532D1B-C8F3-4C14-98EE-731DB6BD7EA1}"/>
              </a:ext>
            </a:extLst>
          </p:cNvPr>
          <p:cNvSpPr/>
          <p:nvPr/>
        </p:nvSpPr>
        <p:spPr>
          <a:xfrm rot="5090350">
            <a:off x="1040607" y="3273322"/>
            <a:ext cx="202840" cy="79829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3" name="Rectangle 62">
            <a:extLst>
              <a:ext uri="{FF2B5EF4-FFF2-40B4-BE49-F238E27FC236}">
                <a16:creationId xmlns:a16="http://schemas.microsoft.com/office/drawing/2014/main" id="{8C2D300A-4CCD-4D80-870D-91CD47D9384A}"/>
              </a:ext>
            </a:extLst>
          </p:cNvPr>
          <p:cNvSpPr/>
          <p:nvPr/>
        </p:nvSpPr>
        <p:spPr>
          <a:xfrm rot="1138640">
            <a:off x="1530268" y="3409071"/>
            <a:ext cx="202840" cy="79829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4" name="Rectangle 63">
            <a:extLst>
              <a:ext uri="{FF2B5EF4-FFF2-40B4-BE49-F238E27FC236}">
                <a16:creationId xmlns:a16="http://schemas.microsoft.com/office/drawing/2014/main" id="{2BAA7BB8-A9E6-4A1A-B0ED-9772AC3CAE48}"/>
              </a:ext>
            </a:extLst>
          </p:cNvPr>
          <p:cNvSpPr/>
          <p:nvPr/>
        </p:nvSpPr>
        <p:spPr>
          <a:xfrm rot="1653452">
            <a:off x="1280502" y="3621263"/>
            <a:ext cx="202840" cy="79829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5" name="Rectangle 64">
            <a:extLst>
              <a:ext uri="{FF2B5EF4-FFF2-40B4-BE49-F238E27FC236}">
                <a16:creationId xmlns:a16="http://schemas.microsoft.com/office/drawing/2014/main" id="{DFBB2A17-07D3-4487-97A4-8CE00BB0F164}"/>
              </a:ext>
            </a:extLst>
          </p:cNvPr>
          <p:cNvSpPr/>
          <p:nvPr/>
        </p:nvSpPr>
        <p:spPr>
          <a:xfrm rot="7074572">
            <a:off x="1412473" y="3786416"/>
            <a:ext cx="472459" cy="34272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6" name="Rectangle 65">
            <a:extLst>
              <a:ext uri="{FF2B5EF4-FFF2-40B4-BE49-F238E27FC236}">
                <a16:creationId xmlns:a16="http://schemas.microsoft.com/office/drawing/2014/main" id="{55CB43E6-CCC6-468A-B0FA-6FB3D8CA70A6}"/>
              </a:ext>
            </a:extLst>
          </p:cNvPr>
          <p:cNvSpPr/>
          <p:nvPr/>
        </p:nvSpPr>
        <p:spPr>
          <a:xfrm rot="7989859">
            <a:off x="1599977" y="3493323"/>
            <a:ext cx="472459" cy="34272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7" name="Rectangle 66">
            <a:extLst>
              <a:ext uri="{FF2B5EF4-FFF2-40B4-BE49-F238E27FC236}">
                <a16:creationId xmlns:a16="http://schemas.microsoft.com/office/drawing/2014/main" id="{E307C0F7-172D-4376-8EC7-7350593B8C6C}"/>
              </a:ext>
            </a:extLst>
          </p:cNvPr>
          <p:cNvSpPr/>
          <p:nvPr/>
        </p:nvSpPr>
        <p:spPr>
          <a:xfrm rot="17752384">
            <a:off x="1692436" y="3337087"/>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8" name="Rectangle 67">
            <a:extLst>
              <a:ext uri="{FF2B5EF4-FFF2-40B4-BE49-F238E27FC236}">
                <a16:creationId xmlns:a16="http://schemas.microsoft.com/office/drawing/2014/main" id="{62AA42BB-E580-44F3-9471-00BB02977508}"/>
              </a:ext>
            </a:extLst>
          </p:cNvPr>
          <p:cNvSpPr/>
          <p:nvPr/>
        </p:nvSpPr>
        <p:spPr>
          <a:xfrm rot="18868353">
            <a:off x="2170244" y="3365742"/>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9" name="Rectangle 68">
            <a:extLst>
              <a:ext uri="{FF2B5EF4-FFF2-40B4-BE49-F238E27FC236}">
                <a16:creationId xmlns:a16="http://schemas.microsoft.com/office/drawing/2014/main" id="{C7B465DA-228B-48DA-BCCF-F41165D94EB4}"/>
              </a:ext>
            </a:extLst>
          </p:cNvPr>
          <p:cNvSpPr/>
          <p:nvPr/>
        </p:nvSpPr>
        <p:spPr>
          <a:xfrm rot="16924745">
            <a:off x="1816640" y="3861365"/>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0" name="Rectangle 69">
            <a:extLst>
              <a:ext uri="{FF2B5EF4-FFF2-40B4-BE49-F238E27FC236}">
                <a16:creationId xmlns:a16="http://schemas.microsoft.com/office/drawing/2014/main" id="{05D7747B-C267-4EF5-B56C-F93DBDFDA6EF}"/>
              </a:ext>
            </a:extLst>
          </p:cNvPr>
          <p:cNvSpPr/>
          <p:nvPr/>
        </p:nvSpPr>
        <p:spPr>
          <a:xfrm rot="18552254">
            <a:off x="1901115" y="3314103"/>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1" name="Rectangle 70">
            <a:extLst>
              <a:ext uri="{FF2B5EF4-FFF2-40B4-BE49-F238E27FC236}">
                <a16:creationId xmlns:a16="http://schemas.microsoft.com/office/drawing/2014/main" id="{0E9009F9-6C54-42B8-9779-608CAC24AD29}"/>
              </a:ext>
            </a:extLst>
          </p:cNvPr>
          <p:cNvSpPr/>
          <p:nvPr/>
        </p:nvSpPr>
        <p:spPr>
          <a:xfrm rot="14514764">
            <a:off x="2523847" y="3305162"/>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2" name="Rectangle 71">
            <a:extLst>
              <a:ext uri="{FF2B5EF4-FFF2-40B4-BE49-F238E27FC236}">
                <a16:creationId xmlns:a16="http://schemas.microsoft.com/office/drawing/2014/main" id="{3695B236-CB57-49C4-88DD-E1EA3EDA13F5}"/>
              </a:ext>
            </a:extLst>
          </p:cNvPr>
          <p:cNvSpPr/>
          <p:nvPr/>
        </p:nvSpPr>
        <p:spPr>
          <a:xfrm rot="381186">
            <a:off x="1739721" y="3595198"/>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3" name="Rectangle 72">
            <a:extLst>
              <a:ext uri="{FF2B5EF4-FFF2-40B4-BE49-F238E27FC236}">
                <a16:creationId xmlns:a16="http://schemas.microsoft.com/office/drawing/2014/main" id="{140BF5C2-8C5D-43DB-86DB-A65581E6CABC}"/>
              </a:ext>
            </a:extLst>
          </p:cNvPr>
          <p:cNvSpPr/>
          <p:nvPr/>
        </p:nvSpPr>
        <p:spPr>
          <a:xfrm rot="12167338">
            <a:off x="2450239" y="3480785"/>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4" name="Rectangle 73">
            <a:extLst>
              <a:ext uri="{FF2B5EF4-FFF2-40B4-BE49-F238E27FC236}">
                <a16:creationId xmlns:a16="http://schemas.microsoft.com/office/drawing/2014/main" id="{1EC4F289-292D-4BED-B477-A0E72D9780EA}"/>
              </a:ext>
            </a:extLst>
          </p:cNvPr>
          <p:cNvSpPr/>
          <p:nvPr/>
        </p:nvSpPr>
        <p:spPr>
          <a:xfrm rot="19726504">
            <a:off x="2032918" y="3661647"/>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5" name="Rectangle 74">
            <a:extLst>
              <a:ext uri="{FF2B5EF4-FFF2-40B4-BE49-F238E27FC236}">
                <a16:creationId xmlns:a16="http://schemas.microsoft.com/office/drawing/2014/main" id="{BCB6B2E8-3598-407B-8B12-39C3F39EC70A}"/>
              </a:ext>
            </a:extLst>
          </p:cNvPr>
          <p:cNvSpPr/>
          <p:nvPr/>
        </p:nvSpPr>
        <p:spPr>
          <a:xfrm rot="15774794">
            <a:off x="2316768" y="3772727"/>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6" name="Rectangle 75">
            <a:extLst>
              <a:ext uri="{FF2B5EF4-FFF2-40B4-BE49-F238E27FC236}">
                <a16:creationId xmlns:a16="http://schemas.microsoft.com/office/drawing/2014/main" id="{E213C579-492C-4229-B003-4ECA1EB8CEDA}"/>
              </a:ext>
            </a:extLst>
          </p:cNvPr>
          <p:cNvSpPr/>
          <p:nvPr/>
        </p:nvSpPr>
        <p:spPr>
          <a:xfrm rot="16289606">
            <a:off x="2093485" y="3974323"/>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7" name="Rectangle 76">
            <a:extLst>
              <a:ext uri="{FF2B5EF4-FFF2-40B4-BE49-F238E27FC236}">
                <a16:creationId xmlns:a16="http://schemas.microsoft.com/office/drawing/2014/main" id="{6B2225ED-6478-49F4-8C8D-64898CA92B1C}"/>
              </a:ext>
            </a:extLst>
          </p:cNvPr>
          <p:cNvSpPr/>
          <p:nvPr/>
        </p:nvSpPr>
        <p:spPr>
          <a:xfrm rot="110726">
            <a:off x="2407193" y="3975512"/>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8" name="Rectangle 77">
            <a:extLst>
              <a:ext uri="{FF2B5EF4-FFF2-40B4-BE49-F238E27FC236}">
                <a16:creationId xmlns:a16="http://schemas.microsoft.com/office/drawing/2014/main" id="{134783AB-5BF9-452A-952D-BDFC53F29D26}"/>
              </a:ext>
            </a:extLst>
          </p:cNvPr>
          <p:cNvSpPr/>
          <p:nvPr/>
        </p:nvSpPr>
        <p:spPr>
          <a:xfrm rot="1026013">
            <a:off x="2626111" y="3683826"/>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9" name="Rectangle 78">
            <a:extLst>
              <a:ext uri="{FF2B5EF4-FFF2-40B4-BE49-F238E27FC236}">
                <a16:creationId xmlns:a16="http://schemas.microsoft.com/office/drawing/2014/main" id="{D40476BA-9D42-48B6-A35B-86FC600F50B3}"/>
              </a:ext>
            </a:extLst>
          </p:cNvPr>
          <p:cNvSpPr/>
          <p:nvPr/>
        </p:nvSpPr>
        <p:spPr>
          <a:xfrm>
            <a:off x="602969" y="3335952"/>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0" name="Rectangle 79">
            <a:extLst>
              <a:ext uri="{FF2B5EF4-FFF2-40B4-BE49-F238E27FC236}">
                <a16:creationId xmlns:a16="http://schemas.microsoft.com/office/drawing/2014/main" id="{D2809D29-54B6-41F2-87B8-E8E716D36B06}"/>
              </a:ext>
            </a:extLst>
          </p:cNvPr>
          <p:cNvSpPr/>
          <p:nvPr/>
        </p:nvSpPr>
        <p:spPr>
          <a:xfrm rot="1115969">
            <a:off x="1080777" y="3364607"/>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1" name="Rectangle 80">
            <a:extLst>
              <a:ext uri="{FF2B5EF4-FFF2-40B4-BE49-F238E27FC236}">
                <a16:creationId xmlns:a16="http://schemas.microsoft.com/office/drawing/2014/main" id="{B8B8C9F9-63E0-41E7-8483-ECF8989F48C1}"/>
              </a:ext>
            </a:extLst>
          </p:cNvPr>
          <p:cNvSpPr/>
          <p:nvPr/>
        </p:nvSpPr>
        <p:spPr>
          <a:xfrm rot="20772361">
            <a:off x="727173" y="3860230"/>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2" name="Rectangle 81">
            <a:extLst>
              <a:ext uri="{FF2B5EF4-FFF2-40B4-BE49-F238E27FC236}">
                <a16:creationId xmlns:a16="http://schemas.microsoft.com/office/drawing/2014/main" id="{731EC4C4-4D06-42B0-BFCE-EE37DA628D48}"/>
              </a:ext>
            </a:extLst>
          </p:cNvPr>
          <p:cNvSpPr/>
          <p:nvPr/>
        </p:nvSpPr>
        <p:spPr>
          <a:xfrm rot="799870">
            <a:off x="811648" y="3312968"/>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3" name="Rectangle 82">
            <a:extLst>
              <a:ext uri="{FF2B5EF4-FFF2-40B4-BE49-F238E27FC236}">
                <a16:creationId xmlns:a16="http://schemas.microsoft.com/office/drawing/2014/main" id="{FBAC8A45-0AA9-431A-BA7C-FC8DBF907B68}"/>
              </a:ext>
            </a:extLst>
          </p:cNvPr>
          <p:cNvSpPr/>
          <p:nvPr/>
        </p:nvSpPr>
        <p:spPr>
          <a:xfrm rot="18362380">
            <a:off x="1434380" y="3304027"/>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4" name="Rectangle 83">
            <a:extLst>
              <a:ext uri="{FF2B5EF4-FFF2-40B4-BE49-F238E27FC236}">
                <a16:creationId xmlns:a16="http://schemas.microsoft.com/office/drawing/2014/main" id="{CA8E12AB-366D-4E7F-8E17-8D4B650CE18D}"/>
              </a:ext>
            </a:extLst>
          </p:cNvPr>
          <p:cNvSpPr/>
          <p:nvPr/>
        </p:nvSpPr>
        <p:spPr>
          <a:xfrm rot="4228802">
            <a:off x="650254" y="3594063"/>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5" name="Rectangle 84">
            <a:extLst>
              <a:ext uri="{FF2B5EF4-FFF2-40B4-BE49-F238E27FC236}">
                <a16:creationId xmlns:a16="http://schemas.microsoft.com/office/drawing/2014/main" id="{4ECCC4A5-01C2-4EDF-A6B1-786F3DF8EA3B}"/>
              </a:ext>
            </a:extLst>
          </p:cNvPr>
          <p:cNvSpPr/>
          <p:nvPr/>
        </p:nvSpPr>
        <p:spPr>
          <a:xfrm rot="16014954">
            <a:off x="1360772" y="3479650"/>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6" name="Rectangle 85">
            <a:extLst>
              <a:ext uri="{FF2B5EF4-FFF2-40B4-BE49-F238E27FC236}">
                <a16:creationId xmlns:a16="http://schemas.microsoft.com/office/drawing/2014/main" id="{1289070A-13AF-48B3-9BEF-CF0E30220E1D}"/>
              </a:ext>
            </a:extLst>
          </p:cNvPr>
          <p:cNvSpPr/>
          <p:nvPr/>
        </p:nvSpPr>
        <p:spPr>
          <a:xfrm rot="1974120">
            <a:off x="943451" y="3660512"/>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7" name="Rectangle 86">
            <a:extLst>
              <a:ext uri="{FF2B5EF4-FFF2-40B4-BE49-F238E27FC236}">
                <a16:creationId xmlns:a16="http://schemas.microsoft.com/office/drawing/2014/main" id="{2AD974BE-196D-4A18-AD75-964A79FCFF9E}"/>
              </a:ext>
            </a:extLst>
          </p:cNvPr>
          <p:cNvSpPr/>
          <p:nvPr/>
        </p:nvSpPr>
        <p:spPr>
          <a:xfrm rot="19622410">
            <a:off x="1227301" y="3771592"/>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8" name="Rectangle 87">
            <a:extLst>
              <a:ext uri="{FF2B5EF4-FFF2-40B4-BE49-F238E27FC236}">
                <a16:creationId xmlns:a16="http://schemas.microsoft.com/office/drawing/2014/main" id="{984A537F-5EAB-4DEF-935B-C5615064DFE1}"/>
              </a:ext>
            </a:extLst>
          </p:cNvPr>
          <p:cNvSpPr/>
          <p:nvPr/>
        </p:nvSpPr>
        <p:spPr>
          <a:xfrm rot="20137222">
            <a:off x="1004018" y="3973188"/>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9" name="Rectangle 88">
            <a:extLst>
              <a:ext uri="{FF2B5EF4-FFF2-40B4-BE49-F238E27FC236}">
                <a16:creationId xmlns:a16="http://schemas.microsoft.com/office/drawing/2014/main" id="{4805D159-ACF4-46EF-A479-86DBB7D5D8DD}"/>
              </a:ext>
            </a:extLst>
          </p:cNvPr>
          <p:cNvSpPr/>
          <p:nvPr/>
        </p:nvSpPr>
        <p:spPr>
          <a:xfrm rot="3958342">
            <a:off x="1317726" y="3974377"/>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0" name="Rectangle 89">
            <a:extLst>
              <a:ext uri="{FF2B5EF4-FFF2-40B4-BE49-F238E27FC236}">
                <a16:creationId xmlns:a16="http://schemas.microsoft.com/office/drawing/2014/main" id="{F80CA61E-988E-483B-845B-17A9B6F88FCB}"/>
              </a:ext>
            </a:extLst>
          </p:cNvPr>
          <p:cNvSpPr/>
          <p:nvPr/>
        </p:nvSpPr>
        <p:spPr>
          <a:xfrm rot="4873629">
            <a:off x="1536644" y="3682691"/>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1" name="Rectangle 90">
            <a:extLst>
              <a:ext uri="{FF2B5EF4-FFF2-40B4-BE49-F238E27FC236}">
                <a16:creationId xmlns:a16="http://schemas.microsoft.com/office/drawing/2014/main" id="{91D6140A-1DCC-4662-8702-9E2AEDC023FC}"/>
              </a:ext>
            </a:extLst>
          </p:cNvPr>
          <p:cNvSpPr/>
          <p:nvPr/>
        </p:nvSpPr>
        <p:spPr>
          <a:xfrm>
            <a:off x="2657030" y="1561751"/>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2" name="Rectangle 91">
            <a:extLst>
              <a:ext uri="{FF2B5EF4-FFF2-40B4-BE49-F238E27FC236}">
                <a16:creationId xmlns:a16="http://schemas.microsoft.com/office/drawing/2014/main" id="{E9E650E8-8041-468C-8824-FEACDBD22041}"/>
              </a:ext>
            </a:extLst>
          </p:cNvPr>
          <p:cNvSpPr/>
          <p:nvPr/>
        </p:nvSpPr>
        <p:spPr>
          <a:xfrm rot="1115969">
            <a:off x="3134838" y="1590406"/>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3" name="Rectangle 92">
            <a:extLst>
              <a:ext uri="{FF2B5EF4-FFF2-40B4-BE49-F238E27FC236}">
                <a16:creationId xmlns:a16="http://schemas.microsoft.com/office/drawing/2014/main" id="{7782C1FF-51A1-4BB9-8C08-406060742436}"/>
              </a:ext>
            </a:extLst>
          </p:cNvPr>
          <p:cNvSpPr/>
          <p:nvPr/>
        </p:nvSpPr>
        <p:spPr>
          <a:xfrm rot="20772361">
            <a:off x="2781234" y="2086029"/>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4" name="Rectangle 93">
            <a:extLst>
              <a:ext uri="{FF2B5EF4-FFF2-40B4-BE49-F238E27FC236}">
                <a16:creationId xmlns:a16="http://schemas.microsoft.com/office/drawing/2014/main" id="{BA56B291-1DFC-4852-9E20-DCF8F72FDB65}"/>
              </a:ext>
            </a:extLst>
          </p:cNvPr>
          <p:cNvSpPr/>
          <p:nvPr/>
        </p:nvSpPr>
        <p:spPr>
          <a:xfrm rot="6656425">
            <a:off x="2865709" y="1538767"/>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5" name="Rectangle 94">
            <a:extLst>
              <a:ext uri="{FF2B5EF4-FFF2-40B4-BE49-F238E27FC236}">
                <a16:creationId xmlns:a16="http://schemas.microsoft.com/office/drawing/2014/main" id="{D9670D1A-BE78-4BC9-8C2F-C567D96CB6EB}"/>
              </a:ext>
            </a:extLst>
          </p:cNvPr>
          <p:cNvSpPr/>
          <p:nvPr/>
        </p:nvSpPr>
        <p:spPr>
          <a:xfrm rot="18362380">
            <a:off x="3488441" y="1529826"/>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6" name="Rectangle 95">
            <a:extLst>
              <a:ext uri="{FF2B5EF4-FFF2-40B4-BE49-F238E27FC236}">
                <a16:creationId xmlns:a16="http://schemas.microsoft.com/office/drawing/2014/main" id="{3E0E67FD-D9D2-4BAA-B160-03DC5731760E}"/>
              </a:ext>
            </a:extLst>
          </p:cNvPr>
          <p:cNvSpPr/>
          <p:nvPr/>
        </p:nvSpPr>
        <p:spPr>
          <a:xfrm rot="4228802">
            <a:off x="2704315" y="1819862"/>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7" name="Rectangle 96">
            <a:extLst>
              <a:ext uri="{FF2B5EF4-FFF2-40B4-BE49-F238E27FC236}">
                <a16:creationId xmlns:a16="http://schemas.microsoft.com/office/drawing/2014/main" id="{1CBF8C00-B21B-4FA1-ADC6-9B2DF7BBF275}"/>
              </a:ext>
            </a:extLst>
          </p:cNvPr>
          <p:cNvSpPr/>
          <p:nvPr/>
        </p:nvSpPr>
        <p:spPr>
          <a:xfrm rot="16014954">
            <a:off x="3414833" y="1705449"/>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8" name="Rectangle 97">
            <a:extLst>
              <a:ext uri="{FF2B5EF4-FFF2-40B4-BE49-F238E27FC236}">
                <a16:creationId xmlns:a16="http://schemas.microsoft.com/office/drawing/2014/main" id="{35E23964-D3F6-4E6B-ABEC-C5B1FDDB1354}"/>
              </a:ext>
            </a:extLst>
          </p:cNvPr>
          <p:cNvSpPr/>
          <p:nvPr/>
        </p:nvSpPr>
        <p:spPr>
          <a:xfrm rot="1974120">
            <a:off x="2997512" y="1886311"/>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9" name="Rectangle 98">
            <a:extLst>
              <a:ext uri="{FF2B5EF4-FFF2-40B4-BE49-F238E27FC236}">
                <a16:creationId xmlns:a16="http://schemas.microsoft.com/office/drawing/2014/main" id="{73D06498-2C05-4012-9AC6-879C55056A77}"/>
              </a:ext>
            </a:extLst>
          </p:cNvPr>
          <p:cNvSpPr/>
          <p:nvPr/>
        </p:nvSpPr>
        <p:spPr>
          <a:xfrm rot="19622410">
            <a:off x="3281362" y="1997391"/>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0" name="Rectangle 99">
            <a:extLst>
              <a:ext uri="{FF2B5EF4-FFF2-40B4-BE49-F238E27FC236}">
                <a16:creationId xmlns:a16="http://schemas.microsoft.com/office/drawing/2014/main" id="{C1F07120-82D2-4C35-A8F2-41B9AA082063}"/>
              </a:ext>
            </a:extLst>
          </p:cNvPr>
          <p:cNvSpPr/>
          <p:nvPr/>
        </p:nvSpPr>
        <p:spPr>
          <a:xfrm rot="20137222">
            <a:off x="3058079" y="2198987"/>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1" name="Rectangle 100">
            <a:extLst>
              <a:ext uri="{FF2B5EF4-FFF2-40B4-BE49-F238E27FC236}">
                <a16:creationId xmlns:a16="http://schemas.microsoft.com/office/drawing/2014/main" id="{BD0E2541-A9E3-4783-89C4-C3F4E2E6CC9E}"/>
              </a:ext>
            </a:extLst>
          </p:cNvPr>
          <p:cNvSpPr/>
          <p:nvPr/>
        </p:nvSpPr>
        <p:spPr>
          <a:xfrm rot="3958342">
            <a:off x="3371787" y="2200176"/>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2" name="Rectangle 101">
            <a:extLst>
              <a:ext uri="{FF2B5EF4-FFF2-40B4-BE49-F238E27FC236}">
                <a16:creationId xmlns:a16="http://schemas.microsoft.com/office/drawing/2014/main" id="{8DC23DA9-AD34-4306-9CA5-5D0316192048}"/>
              </a:ext>
            </a:extLst>
          </p:cNvPr>
          <p:cNvSpPr/>
          <p:nvPr/>
        </p:nvSpPr>
        <p:spPr>
          <a:xfrm rot="4873629">
            <a:off x="3590705" y="1908490"/>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3" name="Rectangle 102">
            <a:extLst>
              <a:ext uri="{FF2B5EF4-FFF2-40B4-BE49-F238E27FC236}">
                <a16:creationId xmlns:a16="http://schemas.microsoft.com/office/drawing/2014/main" id="{136614E8-0E35-42C7-B495-1A62E85D0B8F}"/>
              </a:ext>
            </a:extLst>
          </p:cNvPr>
          <p:cNvSpPr/>
          <p:nvPr/>
        </p:nvSpPr>
        <p:spPr>
          <a:xfrm rot="18888337">
            <a:off x="2774944" y="2603369"/>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4" name="Rectangle 103">
            <a:extLst>
              <a:ext uri="{FF2B5EF4-FFF2-40B4-BE49-F238E27FC236}">
                <a16:creationId xmlns:a16="http://schemas.microsoft.com/office/drawing/2014/main" id="{BC35F07E-3303-4937-AA32-4C42C880CA96}"/>
              </a:ext>
            </a:extLst>
          </p:cNvPr>
          <p:cNvSpPr/>
          <p:nvPr/>
        </p:nvSpPr>
        <p:spPr>
          <a:xfrm rot="20004306">
            <a:off x="3252752" y="2632024"/>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5" name="Rectangle 104">
            <a:extLst>
              <a:ext uri="{FF2B5EF4-FFF2-40B4-BE49-F238E27FC236}">
                <a16:creationId xmlns:a16="http://schemas.microsoft.com/office/drawing/2014/main" id="{F84DE646-BE71-4E66-B89F-982795CC6721}"/>
              </a:ext>
            </a:extLst>
          </p:cNvPr>
          <p:cNvSpPr/>
          <p:nvPr/>
        </p:nvSpPr>
        <p:spPr>
          <a:xfrm rot="18060698">
            <a:off x="2899148" y="3127647"/>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6" name="Rectangle 105">
            <a:extLst>
              <a:ext uri="{FF2B5EF4-FFF2-40B4-BE49-F238E27FC236}">
                <a16:creationId xmlns:a16="http://schemas.microsoft.com/office/drawing/2014/main" id="{9AA17F8B-32A5-435B-BC31-03B7F7923A48}"/>
              </a:ext>
            </a:extLst>
          </p:cNvPr>
          <p:cNvSpPr/>
          <p:nvPr/>
        </p:nvSpPr>
        <p:spPr>
          <a:xfrm rot="19688207">
            <a:off x="2983623" y="2580385"/>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7" name="Rectangle 106">
            <a:extLst>
              <a:ext uri="{FF2B5EF4-FFF2-40B4-BE49-F238E27FC236}">
                <a16:creationId xmlns:a16="http://schemas.microsoft.com/office/drawing/2014/main" id="{C236DB6C-9992-4825-9327-12398603DD72}"/>
              </a:ext>
            </a:extLst>
          </p:cNvPr>
          <p:cNvSpPr/>
          <p:nvPr/>
        </p:nvSpPr>
        <p:spPr>
          <a:xfrm rot="15650717">
            <a:off x="3494474" y="2476150"/>
            <a:ext cx="441456"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8" name="Rectangle 107">
            <a:extLst>
              <a:ext uri="{FF2B5EF4-FFF2-40B4-BE49-F238E27FC236}">
                <a16:creationId xmlns:a16="http://schemas.microsoft.com/office/drawing/2014/main" id="{1E67CE7A-C3CE-4B44-BA99-7DE983495D87}"/>
              </a:ext>
            </a:extLst>
          </p:cNvPr>
          <p:cNvSpPr/>
          <p:nvPr/>
        </p:nvSpPr>
        <p:spPr>
          <a:xfrm rot="1517139">
            <a:off x="2822229" y="2861480"/>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9" name="Rectangle 108">
            <a:extLst>
              <a:ext uri="{FF2B5EF4-FFF2-40B4-BE49-F238E27FC236}">
                <a16:creationId xmlns:a16="http://schemas.microsoft.com/office/drawing/2014/main" id="{EBE8474B-18A8-47FF-990C-51BF838BD57D}"/>
              </a:ext>
            </a:extLst>
          </p:cNvPr>
          <p:cNvSpPr/>
          <p:nvPr/>
        </p:nvSpPr>
        <p:spPr>
          <a:xfrm rot="13303291">
            <a:off x="3532747" y="2747067"/>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0" name="Rectangle 109">
            <a:extLst>
              <a:ext uri="{FF2B5EF4-FFF2-40B4-BE49-F238E27FC236}">
                <a16:creationId xmlns:a16="http://schemas.microsoft.com/office/drawing/2014/main" id="{80240C73-8372-494B-8CE0-1375870316E7}"/>
              </a:ext>
            </a:extLst>
          </p:cNvPr>
          <p:cNvSpPr/>
          <p:nvPr/>
        </p:nvSpPr>
        <p:spPr>
          <a:xfrm rot="20862457">
            <a:off x="3115426" y="2927929"/>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1" name="Rectangle 110">
            <a:extLst>
              <a:ext uri="{FF2B5EF4-FFF2-40B4-BE49-F238E27FC236}">
                <a16:creationId xmlns:a16="http://schemas.microsoft.com/office/drawing/2014/main" id="{D984BC91-D189-49ED-9374-7C4E948198D7}"/>
              </a:ext>
            </a:extLst>
          </p:cNvPr>
          <p:cNvSpPr/>
          <p:nvPr/>
        </p:nvSpPr>
        <p:spPr>
          <a:xfrm rot="16910747">
            <a:off x="3399276" y="3039009"/>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2" name="Rectangle 111">
            <a:extLst>
              <a:ext uri="{FF2B5EF4-FFF2-40B4-BE49-F238E27FC236}">
                <a16:creationId xmlns:a16="http://schemas.microsoft.com/office/drawing/2014/main" id="{F6BC88D4-92F2-406E-9137-24F306D6D45B}"/>
              </a:ext>
            </a:extLst>
          </p:cNvPr>
          <p:cNvSpPr/>
          <p:nvPr/>
        </p:nvSpPr>
        <p:spPr>
          <a:xfrm rot="17425559">
            <a:off x="3175993" y="3240605"/>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3" name="Rectangle 112">
            <a:extLst>
              <a:ext uri="{FF2B5EF4-FFF2-40B4-BE49-F238E27FC236}">
                <a16:creationId xmlns:a16="http://schemas.microsoft.com/office/drawing/2014/main" id="{528C74BB-1F97-4717-B0FE-C6A9E27F7894}"/>
              </a:ext>
            </a:extLst>
          </p:cNvPr>
          <p:cNvSpPr/>
          <p:nvPr/>
        </p:nvSpPr>
        <p:spPr>
          <a:xfrm rot="1246679">
            <a:off x="3489701" y="3241794"/>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4" name="Rectangle 113">
            <a:extLst>
              <a:ext uri="{FF2B5EF4-FFF2-40B4-BE49-F238E27FC236}">
                <a16:creationId xmlns:a16="http://schemas.microsoft.com/office/drawing/2014/main" id="{6098E6D2-9631-48F3-815D-9941B316A882}"/>
              </a:ext>
            </a:extLst>
          </p:cNvPr>
          <p:cNvSpPr/>
          <p:nvPr/>
        </p:nvSpPr>
        <p:spPr>
          <a:xfrm rot="2161966">
            <a:off x="3708619" y="2950108"/>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5" name="Rectangle 114">
            <a:extLst>
              <a:ext uri="{FF2B5EF4-FFF2-40B4-BE49-F238E27FC236}">
                <a16:creationId xmlns:a16="http://schemas.microsoft.com/office/drawing/2014/main" id="{68899578-2279-48A0-BFA2-B9E26F4C4533}"/>
              </a:ext>
            </a:extLst>
          </p:cNvPr>
          <p:cNvSpPr/>
          <p:nvPr/>
        </p:nvSpPr>
        <p:spPr>
          <a:xfrm>
            <a:off x="2498530" y="3247203"/>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6" name="Rectangle 115">
            <a:extLst>
              <a:ext uri="{FF2B5EF4-FFF2-40B4-BE49-F238E27FC236}">
                <a16:creationId xmlns:a16="http://schemas.microsoft.com/office/drawing/2014/main" id="{542B77FE-C2FF-41EB-A505-5364A9162D87}"/>
              </a:ext>
            </a:extLst>
          </p:cNvPr>
          <p:cNvSpPr/>
          <p:nvPr/>
        </p:nvSpPr>
        <p:spPr>
          <a:xfrm rot="1115969">
            <a:off x="2976338" y="3275858"/>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7" name="Rectangle 116">
            <a:extLst>
              <a:ext uri="{FF2B5EF4-FFF2-40B4-BE49-F238E27FC236}">
                <a16:creationId xmlns:a16="http://schemas.microsoft.com/office/drawing/2014/main" id="{593EACB0-E64D-4A5B-A468-117656E41B9F}"/>
              </a:ext>
            </a:extLst>
          </p:cNvPr>
          <p:cNvSpPr/>
          <p:nvPr/>
        </p:nvSpPr>
        <p:spPr>
          <a:xfrm rot="20772361">
            <a:off x="2622734" y="3771481"/>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8" name="Rectangle 117">
            <a:extLst>
              <a:ext uri="{FF2B5EF4-FFF2-40B4-BE49-F238E27FC236}">
                <a16:creationId xmlns:a16="http://schemas.microsoft.com/office/drawing/2014/main" id="{513990BD-5D99-4346-AC53-9FDB4A161A29}"/>
              </a:ext>
            </a:extLst>
          </p:cNvPr>
          <p:cNvSpPr/>
          <p:nvPr/>
        </p:nvSpPr>
        <p:spPr>
          <a:xfrm rot="799870">
            <a:off x="2707209" y="3224219"/>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9" name="Rectangle 118">
            <a:extLst>
              <a:ext uri="{FF2B5EF4-FFF2-40B4-BE49-F238E27FC236}">
                <a16:creationId xmlns:a16="http://schemas.microsoft.com/office/drawing/2014/main" id="{54B6FB56-B52F-4A63-822B-B9D65B3DCD1E}"/>
              </a:ext>
            </a:extLst>
          </p:cNvPr>
          <p:cNvSpPr/>
          <p:nvPr/>
        </p:nvSpPr>
        <p:spPr>
          <a:xfrm rot="18362380">
            <a:off x="3329941" y="3215278"/>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0" name="Rectangle 119">
            <a:extLst>
              <a:ext uri="{FF2B5EF4-FFF2-40B4-BE49-F238E27FC236}">
                <a16:creationId xmlns:a16="http://schemas.microsoft.com/office/drawing/2014/main" id="{1C14ECE4-16A2-45BB-9559-8ECDE1668AC9}"/>
              </a:ext>
            </a:extLst>
          </p:cNvPr>
          <p:cNvSpPr/>
          <p:nvPr/>
        </p:nvSpPr>
        <p:spPr>
          <a:xfrm rot="4228802">
            <a:off x="2545815" y="3505314"/>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1" name="Rectangle 120">
            <a:extLst>
              <a:ext uri="{FF2B5EF4-FFF2-40B4-BE49-F238E27FC236}">
                <a16:creationId xmlns:a16="http://schemas.microsoft.com/office/drawing/2014/main" id="{C7320591-A6E2-4DF4-8205-C4984B4E68F9}"/>
              </a:ext>
            </a:extLst>
          </p:cNvPr>
          <p:cNvSpPr/>
          <p:nvPr/>
        </p:nvSpPr>
        <p:spPr>
          <a:xfrm rot="16014954">
            <a:off x="3256333" y="3390901"/>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2" name="Rectangle 121">
            <a:extLst>
              <a:ext uri="{FF2B5EF4-FFF2-40B4-BE49-F238E27FC236}">
                <a16:creationId xmlns:a16="http://schemas.microsoft.com/office/drawing/2014/main" id="{CDDAAB5C-6A5C-4678-B9BA-09A8F3F72F85}"/>
              </a:ext>
            </a:extLst>
          </p:cNvPr>
          <p:cNvSpPr/>
          <p:nvPr/>
        </p:nvSpPr>
        <p:spPr>
          <a:xfrm rot="1974120">
            <a:off x="2839012" y="3571763"/>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3" name="Rectangle 122">
            <a:extLst>
              <a:ext uri="{FF2B5EF4-FFF2-40B4-BE49-F238E27FC236}">
                <a16:creationId xmlns:a16="http://schemas.microsoft.com/office/drawing/2014/main" id="{631FCD9F-32FE-4590-953E-67C644286F8C}"/>
              </a:ext>
            </a:extLst>
          </p:cNvPr>
          <p:cNvSpPr/>
          <p:nvPr/>
        </p:nvSpPr>
        <p:spPr>
          <a:xfrm rot="19622410">
            <a:off x="3122862" y="3682843"/>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4" name="Rectangle 123">
            <a:extLst>
              <a:ext uri="{FF2B5EF4-FFF2-40B4-BE49-F238E27FC236}">
                <a16:creationId xmlns:a16="http://schemas.microsoft.com/office/drawing/2014/main" id="{06775893-ECD8-4A42-8567-60A450F4CDBA}"/>
              </a:ext>
            </a:extLst>
          </p:cNvPr>
          <p:cNvSpPr/>
          <p:nvPr/>
        </p:nvSpPr>
        <p:spPr>
          <a:xfrm rot="20137222">
            <a:off x="2899579" y="3884439"/>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5" name="Rectangle 124">
            <a:extLst>
              <a:ext uri="{FF2B5EF4-FFF2-40B4-BE49-F238E27FC236}">
                <a16:creationId xmlns:a16="http://schemas.microsoft.com/office/drawing/2014/main" id="{B90AF5D1-9AE6-4E82-833C-C3109B2480C1}"/>
              </a:ext>
            </a:extLst>
          </p:cNvPr>
          <p:cNvSpPr/>
          <p:nvPr/>
        </p:nvSpPr>
        <p:spPr>
          <a:xfrm rot="3958342">
            <a:off x="3213287" y="3885628"/>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6" name="Rectangle 125">
            <a:extLst>
              <a:ext uri="{FF2B5EF4-FFF2-40B4-BE49-F238E27FC236}">
                <a16:creationId xmlns:a16="http://schemas.microsoft.com/office/drawing/2014/main" id="{DC200686-7C96-4A1F-8C6E-4F1168E8B83B}"/>
              </a:ext>
            </a:extLst>
          </p:cNvPr>
          <p:cNvSpPr/>
          <p:nvPr/>
        </p:nvSpPr>
        <p:spPr>
          <a:xfrm rot="4873629">
            <a:off x="3432205" y="3593942"/>
            <a:ext cx="248409" cy="419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9" name="TextBox 128">
            <a:extLst>
              <a:ext uri="{FF2B5EF4-FFF2-40B4-BE49-F238E27FC236}">
                <a16:creationId xmlns:a16="http://schemas.microsoft.com/office/drawing/2014/main" id="{12707327-257D-4D96-9D20-AEBC409BA402}"/>
              </a:ext>
            </a:extLst>
          </p:cNvPr>
          <p:cNvSpPr txBox="1"/>
          <p:nvPr/>
        </p:nvSpPr>
        <p:spPr>
          <a:xfrm>
            <a:off x="4572001" y="1514864"/>
            <a:ext cx="37496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There will be an effective refractive index (the macroscopic crystal now appears isotropic)</a:t>
            </a:r>
          </a:p>
          <a:p>
            <a:pPr marL="285750" indent="-285750">
              <a:buFont typeface="Arial" panose="020B0604020202020204" pitchFamily="34" charset="0"/>
              <a:buChar char="•"/>
            </a:pPr>
            <a:r>
              <a:rPr lang="en-US" dirty="0"/>
              <a:t>The </a:t>
            </a:r>
            <a:r>
              <a:rPr lang="en-US" dirty="0" err="1"/>
              <a:t>Pockels</a:t>
            </a:r>
            <a:r>
              <a:rPr lang="en-US" dirty="0"/>
              <a:t> effect disappears (because now we have inversion symmetry)</a:t>
            </a:r>
            <a:endParaRPr lang="en-SG" dirty="0"/>
          </a:p>
        </p:txBody>
      </p:sp>
    </p:spTree>
    <p:extLst>
      <p:ext uri="{BB962C8B-B14F-4D97-AF65-F5344CB8AC3E}">
        <p14:creationId xmlns:p14="http://schemas.microsoft.com/office/powerpoint/2010/main" val="247474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07D329-AE3A-1516-9A57-FA9A14F97448}"/>
              </a:ext>
            </a:extLst>
          </p:cNvPr>
          <p:cNvSpPr txBox="1"/>
          <p:nvPr/>
        </p:nvSpPr>
        <p:spPr>
          <a:xfrm>
            <a:off x="6953552" y="4866236"/>
            <a:ext cx="2190448" cy="242246"/>
          </a:xfrm>
          <a:prstGeom prst="rect">
            <a:avLst/>
          </a:prstGeom>
          <a:noFill/>
        </p:spPr>
        <p:txBody>
          <a:bodyPr wrap="square">
            <a:spAutoFit/>
          </a:bodyPr>
          <a:lstStyle/>
          <a:p>
            <a:pPr defTabSz="685800">
              <a:lnSpc>
                <a:spcPct val="115000"/>
              </a:lnSpc>
              <a:spcAft>
                <a:spcPts val="210"/>
              </a:spcAft>
            </a:pPr>
            <a:r>
              <a:rPr lang="en-US" sz="900" i="1" dirty="0">
                <a:ln w="0"/>
                <a:solidFill>
                  <a:prstClr val="black"/>
                </a:solidFill>
                <a:effectLst>
                  <a:outerShdw blurRad="38100" dist="19050" dir="2700000" algn="tl" rotWithShape="0">
                    <a:prstClr val="black">
                      <a:alpha val="40000"/>
                    </a:prstClr>
                  </a:outerShdw>
                </a:effectLst>
                <a:latin typeface="Calibri" panose="020F0502020204030204"/>
              </a:rPr>
              <a:t>Applied Physics Letters, 122, 031106 (2023) </a:t>
            </a:r>
          </a:p>
        </p:txBody>
      </p:sp>
      <p:sp>
        <p:nvSpPr>
          <p:cNvPr id="5" name="Title 1">
            <a:extLst>
              <a:ext uri="{FF2B5EF4-FFF2-40B4-BE49-F238E27FC236}">
                <a16:creationId xmlns:a16="http://schemas.microsoft.com/office/drawing/2014/main" id="{7259042E-1CB3-ACDE-B972-D84723FE6A64}"/>
              </a:ext>
            </a:extLst>
          </p:cNvPr>
          <p:cNvSpPr txBox="1">
            <a:spLocks/>
          </p:cNvSpPr>
          <p:nvPr/>
        </p:nvSpPr>
        <p:spPr>
          <a:xfrm>
            <a:off x="340468" y="2213042"/>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85800"/>
            <a:endParaRPr lang="en-US" sz="2250" dirty="0">
              <a:solidFill>
                <a:prstClr val="black"/>
              </a:solidFill>
              <a:latin typeface="Calibri Light" panose="020F0302020204030204"/>
            </a:endParaRPr>
          </a:p>
        </p:txBody>
      </p:sp>
      <p:sp>
        <p:nvSpPr>
          <p:cNvPr id="8" name="Rectangle 7">
            <a:extLst>
              <a:ext uri="{FF2B5EF4-FFF2-40B4-BE49-F238E27FC236}">
                <a16:creationId xmlns:a16="http://schemas.microsoft.com/office/drawing/2014/main" id="{4E68D65F-A896-EBE2-77D4-FD268DA6274C}"/>
              </a:ext>
            </a:extLst>
          </p:cNvPr>
          <p:cNvSpPr/>
          <p:nvPr/>
        </p:nvSpPr>
        <p:spPr>
          <a:xfrm>
            <a:off x="1" y="0"/>
            <a:ext cx="5872249" cy="392415"/>
          </a:xfrm>
          <a:prstGeom prst="rect">
            <a:avLst/>
          </a:prstGeom>
          <a:noFill/>
        </p:spPr>
        <p:txBody>
          <a:bodyPr wrap="none" lIns="68580" tIns="34290" rIns="68580" bIns="34290">
            <a:spAutoFit/>
          </a:bodyPr>
          <a:lstStyle/>
          <a:p>
            <a:pPr defTabSz="685800"/>
            <a:r>
              <a:rPr lang="en-US" sz="2100" b="1" dirty="0">
                <a:ln w="0"/>
                <a:solidFill>
                  <a:prstClr val="black"/>
                </a:solidFill>
                <a:effectLst>
                  <a:outerShdw blurRad="38100" dist="19050" dir="2700000" algn="tl" rotWithShape="0">
                    <a:prstClr val="black">
                      <a:alpha val="40000"/>
                    </a:prstClr>
                  </a:outerShdw>
                </a:effectLst>
                <a:latin typeface="Calibri" panose="020F0502020204030204"/>
              </a:rPr>
              <a:t>Large Pockels coefficient r</a:t>
            </a:r>
            <a:r>
              <a:rPr lang="en-US" sz="2100" b="1" baseline="-25000" dirty="0">
                <a:ln w="0"/>
                <a:solidFill>
                  <a:prstClr val="black"/>
                </a:solidFill>
                <a:effectLst>
                  <a:outerShdw blurRad="38100" dist="19050" dir="2700000" algn="tl" rotWithShape="0">
                    <a:prstClr val="black">
                      <a:alpha val="40000"/>
                    </a:prstClr>
                  </a:outerShdw>
                </a:effectLst>
                <a:latin typeface="Calibri" panose="020F0502020204030204"/>
              </a:rPr>
              <a:t>51 </a:t>
            </a:r>
            <a:r>
              <a:rPr lang="en-US" sz="2100" b="1" dirty="0">
                <a:ln w="0"/>
                <a:solidFill>
                  <a:prstClr val="black"/>
                </a:solidFill>
                <a:effectLst>
                  <a:outerShdw blurRad="38100" dist="19050" dir="2700000" algn="tl" rotWithShape="0">
                    <a:prstClr val="black">
                      <a:alpha val="40000"/>
                    </a:prstClr>
                  </a:outerShdw>
                </a:effectLst>
                <a:latin typeface="Calibri" panose="020F0502020204030204"/>
              </a:rPr>
              <a:t>(r</a:t>
            </a:r>
            <a:r>
              <a:rPr lang="en-US" sz="2100" b="1" baseline="-25000" dirty="0">
                <a:ln w="0"/>
                <a:solidFill>
                  <a:prstClr val="black"/>
                </a:solidFill>
                <a:effectLst>
                  <a:outerShdw blurRad="38100" dist="19050" dir="2700000" algn="tl" rotWithShape="0">
                    <a:prstClr val="black">
                      <a:alpha val="40000"/>
                    </a:prstClr>
                  </a:outerShdw>
                </a:effectLst>
                <a:latin typeface="Calibri" panose="020F0502020204030204"/>
              </a:rPr>
              <a:t>42</a:t>
            </a:r>
            <a:r>
              <a:rPr lang="en-US" sz="2100" b="1" dirty="0">
                <a:ln w="0"/>
                <a:solidFill>
                  <a:prstClr val="black"/>
                </a:solidFill>
                <a:effectLst>
                  <a:outerShdw blurRad="38100" dist="19050" dir="2700000" algn="tl" rotWithShape="0">
                    <a:prstClr val="black">
                      <a:alpha val="40000"/>
                    </a:prstClr>
                  </a:outerShdw>
                </a:effectLst>
                <a:latin typeface="Calibri" panose="020F0502020204030204"/>
              </a:rPr>
              <a:t>) in BTO on insulator</a:t>
            </a:r>
          </a:p>
        </p:txBody>
      </p:sp>
      <p:grpSp>
        <p:nvGrpSpPr>
          <p:cNvPr id="13" name="Group 12">
            <a:extLst>
              <a:ext uri="{FF2B5EF4-FFF2-40B4-BE49-F238E27FC236}">
                <a16:creationId xmlns:a16="http://schemas.microsoft.com/office/drawing/2014/main" id="{A4786FDE-A158-1745-8820-6B3A14ABE621}"/>
              </a:ext>
            </a:extLst>
          </p:cNvPr>
          <p:cNvGrpSpPr/>
          <p:nvPr/>
        </p:nvGrpSpPr>
        <p:grpSpPr>
          <a:xfrm>
            <a:off x="7421275" y="2816633"/>
            <a:ext cx="1717862" cy="1904009"/>
            <a:chOff x="241183" y="2000954"/>
            <a:chExt cx="2290483" cy="2538679"/>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0DF6489-5D04-C264-9C94-D6F5FB72694F}"/>
                    </a:ext>
                  </a:extLst>
                </p:cNvPr>
                <p:cNvSpPr txBox="1"/>
                <p:nvPr/>
              </p:nvSpPr>
              <p:spPr>
                <a:xfrm>
                  <a:off x="241183" y="2368673"/>
                  <a:ext cx="2017904" cy="1720728"/>
                </a:xfrm>
                <a:prstGeom prst="rect">
                  <a:avLst/>
                </a:prstGeom>
                <a:noFill/>
              </p:spPr>
              <p:txBody>
                <a:bodyPr wrap="none" lIns="0" tIns="0" rIns="0" bIns="0" rtlCol="0">
                  <a:spAutoFit/>
                </a:bodyPr>
                <a:lstStyle/>
                <a:p>
                  <a:pPr defTabSz="685800"/>
                  <a14:m>
                    <m:oMathPara xmlns:m="http://schemas.openxmlformats.org/officeDocument/2006/math">
                      <m:oMathParaPr>
                        <m:jc m:val="centerGroup"/>
                      </m:oMathParaPr>
                      <m:oMath xmlns:m="http://schemas.openxmlformats.org/officeDocument/2006/math">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𝑙𝑘</m:t>
                            </m:r>
                          </m:sub>
                        </m:sSub>
                        <m:r>
                          <a:rPr lang="en-US" sz="1350" i="1">
                            <a:solidFill>
                              <a:prstClr val="black"/>
                            </a:solidFill>
                            <a:latin typeface="Cambria Math" panose="02040503050406030204" pitchFamily="18" charset="0"/>
                          </a:rPr>
                          <m:t>=</m:t>
                        </m:r>
                        <m:d>
                          <m:dPr>
                            <m:begChr m:val="["/>
                            <m:endChr m:val="]"/>
                            <m:ctrlPr>
                              <a:rPr lang="en-US" sz="1350" i="1">
                                <a:solidFill>
                                  <a:prstClr val="black"/>
                                </a:solidFill>
                                <a:latin typeface="Cambria Math" panose="02040503050406030204" pitchFamily="18" charset="0"/>
                              </a:rPr>
                            </m:ctrlPr>
                          </m:dPr>
                          <m:e>
                            <m:m>
                              <m:mPr>
                                <m:mcs>
                                  <m:mc>
                                    <m:mcPr>
                                      <m:count m:val="1"/>
                                      <m:mcJc m:val="center"/>
                                    </m:mcPr>
                                  </m:mc>
                                </m:mcs>
                                <m:ctrlPr>
                                  <a:rPr lang="en-US" sz="1350" i="1">
                                    <a:solidFill>
                                      <a:prstClr val="black"/>
                                    </a:solidFill>
                                    <a:latin typeface="Cambria Math" panose="02040503050406030204" pitchFamily="18" charset="0"/>
                                  </a:rPr>
                                </m:ctrlPr>
                              </m:mPr>
                              <m:mr>
                                <m:e>
                                  <m:m>
                                    <m:mPr>
                                      <m:mcs>
                                        <m:mc>
                                          <m:mcPr>
                                            <m:count m:val="3"/>
                                            <m:mcJc m:val="center"/>
                                          </m:mcPr>
                                        </m:mc>
                                      </m:mcs>
                                      <m:ctrlPr>
                                        <a:rPr lang="en-US" sz="1350" i="1">
                                          <a:solidFill>
                                            <a:prstClr val="black"/>
                                          </a:solidFill>
                                          <a:latin typeface="Cambria Math" panose="02040503050406030204" pitchFamily="18" charset="0"/>
                                        </a:rPr>
                                      </m:ctrlPr>
                                    </m:mPr>
                                    <m:mr>
                                      <m:e/>
                                      <m:e/>
                                      <m:e>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13</m:t>
                                            </m:r>
                                          </m:sub>
                                        </m:sSub>
                                      </m:e>
                                    </m:mr>
                                    <m:mr>
                                      <m:e/>
                                      <m:e/>
                                      <m:e>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23</m:t>
                                            </m:r>
                                          </m:sub>
                                        </m:sSub>
                                      </m:e>
                                    </m:mr>
                                    <m:mr>
                                      <m:e/>
                                      <m:e/>
                                      <m:e>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33</m:t>
                                            </m:r>
                                          </m:sub>
                                        </m:sSub>
                                      </m:e>
                                    </m:mr>
                                  </m:m>
                                </m:e>
                              </m:mr>
                              <m:mr>
                                <m:e>
                                  <m:m>
                                    <m:mPr>
                                      <m:mcs>
                                        <m:mc>
                                          <m:mcPr>
                                            <m:count m:val="3"/>
                                            <m:mcJc m:val="center"/>
                                          </m:mcPr>
                                        </m:mc>
                                      </m:mcs>
                                      <m:ctrlPr>
                                        <a:rPr lang="en-US" sz="1350" i="1">
                                          <a:solidFill>
                                            <a:prstClr val="black"/>
                                          </a:solidFill>
                                          <a:latin typeface="Cambria Math" panose="02040503050406030204" pitchFamily="18" charset="0"/>
                                        </a:rPr>
                                      </m:ctrlPr>
                                    </m:mPr>
                                    <m:mr>
                                      <m:e/>
                                      <m:e>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42</m:t>
                                            </m:r>
                                          </m:sub>
                                        </m:sSub>
                                      </m:e>
                                      <m:e/>
                                    </m:mr>
                                    <m:mr>
                                      <m:e>
                                        <m:sSub>
                                          <m:sSubPr>
                                            <m:ctrlPr>
                                              <a:rPr lang="en-US" sz="1350" i="1">
                                                <a:solidFill>
                                                  <a:srgbClr val="FF0000"/>
                                                </a:solidFill>
                                                <a:latin typeface="Cambria Math" panose="02040503050406030204" pitchFamily="18" charset="0"/>
                                              </a:rPr>
                                            </m:ctrlPr>
                                          </m:sSubPr>
                                          <m:e>
                                            <m:r>
                                              <a:rPr lang="en-US" sz="1350" i="1">
                                                <a:solidFill>
                                                  <a:srgbClr val="FF0000"/>
                                                </a:solidFill>
                                                <a:latin typeface="Cambria Math" panose="02040503050406030204" pitchFamily="18" charset="0"/>
                                              </a:rPr>
                                              <m:t>𝑟</m:t>
                                            </m:r>
                                          </m:e>
                                          <m:sub>
                                            <m:r>
                                              <a:rPr lang="en-US" sz="1350" i="1">
                                                <a:solidFill>
                                                  <a:srgbClr val="FF0000"/>
                                                </a:solidFill>
                                                <a:latin typeface="Cambria Math" panose="02040503050406030204" pitchFamily="18" charset="0"/>
                                              </a:rPr>
                                              <m:t>51</m:t>
                                            </m:r>
                                          </m:sub>
                                        </m:sSub>
                                      </m:e>
                                      <m:e/>
                                      <m:e/>
                                    </m:mr>
                                    <m:mr>
                                      <m:e/>
                                      <m:e/>
                                      <m:e/>
                                    </m:mr>
                                  </m:m>
                                </m:e>
                              </m:mr>
                            </m:m>
                          </m:e>
                        </m:d>
                      </m:oMath>
                    </m:oMathPara>
                  </a14:m>
                  <a:endParaRPr lang="en-US" sz="1350" dirty="0">
                    <a:solidFill>
                      <a:prstClr val="black"/>
                    </a:solidFill>
                    <a:latin typeface="Calibri" panose="020F0502020204030204"/>
                  </a:endParaRPr>
                </a:p>
              </p:txBody>
            </p:sp>
          </mc:Choice>
          <mc:Fallback xmlns="">
            <p:sp>
              <p:nvSpPr>
                <p:cNvPr id="14" name="TextBox 13">
                  <a:extLst>
                    <a:ext uri="{FF2B5EF4-FFF2-40B4-BE49-F238E27FC236}">
                      <a16:creationId xmlns:a16="http://schemas.microsoft.com/office/drawing/2014/main" id="{80DF6489-5D04-C264-9C94-D6F5FB72694F}"/>
                    </a:ext>
                  </a:extLst>
                </p:cNvPr>
                <p:cNvSpPr txBox="1">
                  <a:spLocks noRot="1" noChangeAspect="1" noMove="1" noResize="1" noEditPoints="1" noAdjustHandles="1" noChangeArrowheads="1" noChangeShapeType="1" noTextEdit="1"/>
                </p:cNvSpPr>
                <p:nvPr/>
              </p:nvSpPr>
              <p:spPr>
                <a:xfrm>
                  <a:off x="241183" y="2368673"/>
                  <a:ext cx="2017904" cy="1720728"/>
                </a:xfrm>
                <a:prstGeom prst="rect">
                  <a:avLst/>
                </a:prstGeom>
                <a:blipFill>
                  <a:blip r:embed="rId2"/>
                  <a:stretch>
                    <a:fillRect/>
                  </a:stretch>
                </a:blipFill>
              </p:spPr>
              <p:txBody>
                <a:bodyPr/>
                <a:lstStyle/>
                <a:p>
                  <a:r>
                    <a:rPr lang="en-SG">
                      <a:noFill/>
                    </a:rPr>
                    <a:t> </a:t>
                  </a:r>
                </a:p>
              </p:txBody>
            </p:sp>
          </mc:Fallback>
        </mc:AlternateContent>
        <p:sp>
          <p:nvSpPr>
            <p:cNvPr id="15" name="Rectangle 14">
              <a:extLst>
                <a:ext uri="{FF2B5EF4-FFF2-40B4-BE49-F238E27FC236}">
                  <a16:creationId xmlns:a16="http://schemas.microsoft.com/office/drawing/2014/main" id="{E7BE487E-1460-3F7F-E42D-00FE7492AD8A}"/>
                </a:ext>
              </a:extLst>
            </p:cNvPr>
            <p:cNvSpPr/>
            <p:nvPr/>
          </p:nvSpPr>
          <p:spPr>
            <a:xfrm>
              <a:off x="916744" y="2000954"/>
              <a:ext cx="1502199" cy="369332"/>
            </a:xfrm>
            <a:prstGeom prst="rect">
              <a:avLst/>
            </a:prstGeom>
            <a:noFill/>
          </p:spPr>
          <p:txBody>
            <a:bodyPr wrap="square" lIns="68580" tIns="34290" rIns="68580" bIns="34290">
              <a:spAutoFit/>
            </a:bodyPr>
            <a:lstStyle/>
            <a:p>
              <a:pPr algn="just" defTabSz="685800"/>
              <a:r>
                <a:rPr lang="en-US" sz="1350" dirty="0">
                  <a:ln w="0"/>
                  <a:solidFill>
                    <a:srgbClr val="FF0000"/>
                  </a:solidFill>
                  <a:effectLst>
                    <a:outerShdw blurRad="38100" dist="19050" dir="2700000" algn="tl" rotWithShape="0">
                      <a:prstClr val="black">
                        <a:alpha val="40000"/>
                      </a:prstClr>
                    </a:outerShdw>
                  </a:effectLst>
                  <a:latin typeface="Calibri" panose="020F0502020204030204"/>
                </a:rPr>
                <a:t>x</a:t>
              </a:r>
              <a:r>
                <a:rPr lang="en-US" sz="1350" dirty="0">
                  <a:ln w="0"/>
                  <a:solidFill>
                    <a:prstClr val="black"/>
                  </a:solidFill>
                  <a:effectLst>
                    <a:outerShdw blurRad="38100" dist="19050" dir="2700000" algn="tl" rotWithShape="0">
                      <a:prstClr val="black">
                        <a:alpha val="40000"/>
                      </a:prstClr>
                    </a:outerShdw>
                  </a:effectLst>
                  <a:latin typeface="Calibri" panose="020F0502020204030204"/>
                </a:rPr>
                <a:t>       y       z</a:t>
              </a: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8B60AC3E-CA90-096F-2C5D-CA7D907F7285}"/>
                    </a:ext>
                  </a:extLst>
                </p:cNvPr>
                <p:cNvSpPr/>
                <p:nvPr/>
              </p:nvSpPr>
              <p:spPr>
                <a:xfrm>
                  <a:off x="768212" y="4170301"/>
                  <a:ext cx="1763454" cy="369332"/>
                </a:xfrm>
                <a:prstGeom prst="rect">
                  <a:avLst/>
                </a:prstGeom>
                <a:noFill/>
              </p:spPr>
              <p:txBody>
                <a:bodyPr wrap="square" lIns="68580" tIns="34290" rIns="68580" bIns="34290">
                  <a:spAutoFit/>
                </a:bodyPr>
                <a:lstStyle/>
                <a:p>
                  <a:pPr algn="just" defTabSz="685800"/>
                  <a14:m>
                    <m:oMath xmlns:m="http://schemas.openxmlformats.org/officeDocument/2006/math">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𝑟</m:t>
                          </m:r>
                        </m:e>
                        <m:sub>
                          <m:r>
                            <a:rPr lang="en-US" sz="1350" i="1">
                              <a:solidFill>
                                <a:prstClr val="black"/>
                              </a:solidFill>
                              <a:latin typeface="Cambria Math" panose="02040503050406030204" pitchFamily="18" charset="0"/>
                            </a:rPr>
                            <m:t>51</m:t>
                          </m:r>
                        </m:sub>
                      </m:sSub>
                    </m:oMath>
                  </a14:m>
                  <a:r>
                    <a:rPr lang="en-US" sz="1350" dirty="0">
                      <a:ln w="0"/>
                      <a:solidFill>
                        <a:prstClr val="black"/>
                      </a:solidFill>
                      <a:effectLst>
                        <a:outerShdw blurRad="38100" dist="19050" dir="2700000" algn="tl" rotWithShape="0">
                          <a:prstClr val="black">
                            <a:alpha val="40000"/>
                          </a:prstClr>
                        </a:outerShdw>
                      </a:effectLst>
                      <a:latin typeface="Calibri" panose="020F0502020204030204"/>
                    </a:rPr>
                    <a:t> = </a:t>
                  </a:r>
                  <a:r>
                    <a:rPr lang="en-US" sz="1350" dirty="0">
                      <a:ln w="0"/>
                      <a:solidFill>
                        <a:prstClr val="black"/>
                      </a:solidFill>
                      <a:effectLst>
                        <a:outerShdw blurRad="38100" dist="38100" dir="2700000" algn="tl">
                          <a:srgbClr val="000000">
                            <a:alpha val="43137"/>
                          </a:srgbClr>
                        </a:outerShdw>
                      </a:effectLst>
                      <a:latin typeface="Calibri" panose="020F0502020204030204"/>
                    </a:rPr>
                    <a:t>600</a:t>
                  </a:r>
                  <a:r>
                    <a:rPr lang="en-US" sz="1350" dirty="0">
                      <a:ln w="0"/>
                      <a:solidFill>
                        <a:prstClr val="black"/>
                      </a:solidFill>
                      <a:effectLst>
                        <a:outerShdw blurRad="38100" dist="19050" dir="2700000" algn="tl" rotWithShape="0">
                          <a:prstClr val="black">
                            <a:alpha val="40000"/>
                          </a:prstClr>
                        </a:outerShdw>
                      </a:effectLst>
                      <a:latin typeface="Calibri" panose="020F0502020204030204"/>
                    </a:rPr>
                    <a:t> pm/V</a:t>
                  </a:r>
                </a:p>
              </p:txBody>
            </p:sp>
          </mc:Choice>
          <mc:Fallback xmlns="">
            <p:sp>
              <p:nvSpPr>
                <p:cNvPr id="16" name="Rectangle 15">
                  <a:extLst>
                    <a:ext uri="{FF2B5EF4-FFF2-40B4-BE49-F238E27FC236}">
                      <a16:creationId xmlns:a16="http://schemas.microsoft.com/office/drawing/2014/main" id="{8B60AC3E-CA90-096F-2C5D-CA7D907F7285}"/>
                    </a:ext>
                  </a:extLst>
                </p:cNvPr>
                <p:cNvSpPr>
                  <a:spLocks noRot="1" noChangeAspect="1" noMove="1" noResize="1" noEditPoints="1" noAdjustHandles="1" noChangeArrowheads="1" noChangeShapeType="1" noTextEdit="1"/>
                </p:cNvSpPr>
                <p:nvPr/>
              </p:nvSpPr>
              <p:spPr>
                <a:xfrm>
                  <a:off x="768212" y="4170301"/>
                  <a:ext cx="1763454" cy="369332"/>
                </a:xfrm>
                <a:prstGeom prst="rect">
                  <a:avLst/>
                </a:prstGeom>
                <a:blipFill>
                  <a:blip r:embed="rId3"/>
                  <a:stretch>
                    <a:fillRect t="-11111" b="-35556"/>
                  </a:stretch>
                </a:blipFill>
              </p:spPr>
              <p:txBody>
                <a:bodyPr/>
                <a:lstStyle/>
                <a:p>
                  <a:r>
                    <a:rPr lang="en-SG">
                      <a:noFill/>
                    </a:rPr>
                    <a:t> </a:t>
                  </a:r>
                </a:p>
              </p:txBody>
            </p:sp>
          </mc:Fallback>
        </mc:AlternateContent>
      </p:grpSp>
      <p:pic>
        <p:nvPicPr>
          <p:cNvPr id="19" name="Picture 18">
            <a:extLst>
              <a:ext uri="{FF2B5EF4-FFF2-40B4-BE49-F238E27FC236}">
                <a16:creationId xmlns:a16="http://schemas.microsoft.com/office/drawing/2014/main" id="{4066613A-22A3-E23D-A1C3-B018D274EC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67920" y="392415"/>
            <a:ext cx="2159794" cy="1465898"/>
          </a:xfrm>
          <a:prstGeom prst="rect">
            <a:avLst/>
          </a:prstGeom>
          <a:noFill/>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52867B9-21E8-206D-C16B-8C0F90CDEB82}"/>
                  </a:ext>
                </a:extLst>
              </p:cNvPr>
              <p:cNvSpPr txBox="1"/>
              <p:nvPr/>
            </p:nvSpPr>
            <p:spPr>
              <a:xfrm>
                <a:off x="108221" y="832297"/>
                <a:ext cx="4623069" cy="857735"/>
              </a:xfrm>
              <a:prstGeom prst="rect">
                <a:avLst/>
              </a:prstGeom>
              <a:noFill/>
            </p:spPr>
            <p:txBody>
              <a:bodyPr wrap="square">
                <a:spAutoFit/>
              </a:bodyPr>
              <a:lstStyle/>
              <a:p>
                <a:pPr defTabSz="685800"/>
                <a14:m>
                  <m:oMathPara xmlns:m="http://schemas.openxmlformats.org/officeDocument/2006/math">
                    <m:oMathParaPr>
                      <m:jc m:val="centerGroup"/>
                    </m:oMathParaPr>
                    <m:oMath xmlns:m="http://schemas.openxmlformats.org/officeDocument/2006/math">
                      <m:r>
                        <a:rPr lang="el-GR" sz="1350" i="1" smtClean="0">
                          <a:solidFill>
                            <a:prstClr val="black"/>
                          </a:solidFill>
                          <a:latin typeface="Cambria Math" panose="02040503050406030204" pitchFamily="18" charset="0"/>
                          <a:ea typeface="宋体" panose="02010600030101010101" pitchFamily="2" charset="-122"/>
                          <a:cs typeface="Times New Roman" panose="02020603050405020304" pitchFamily="18" charset="0"/>
                        </a:rPr>
                        <m:t>𝜀</m:t>
                      </m:r>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1350" i="1">
                              <a:solidFill>
                                <a:prstClr val="black"/>
                              </a:solidFill>
                              <a:latin typeface="Cambria Math" panose="02040503050406030204" pitchFamily="18" charset="0"/>
                            </a:rPr>
                          </m:ctrlPr>
                        </m:dPr>
                        <m:e>
                          <m:m>
                            <m:mPr>
                              <m:mcs>
                                <m:mc>
                                  <m:mcPr>
                                    <m:count m:val="3"/>
                                    <m:mcJc m:val="center"/>
                                  </m:mcPr>
                                </m:mc>
                              </m:mcs>
                              <m:ctrlPr>
                                <a:rPr lang="en-US" sz="1350" i="1">
                                  <a:solidFill>
                                    <a:prstClr val="black"/>
                                  </a:solidFill>
                                  <a:latin typeface="Cambria Math" panose="02040503050406030204" pitchFamily="18" charset="0"/>
                                </a:rPr>
                              </m:ctrlPr>
                            </m:mPr>
                            <m:mr>
                              <m:e>
                                <m:r>
                                  <a:rPr lang="el-GR"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𝜀</m:t>
                                </m:r>
                                <m:r>
                                  <a:rPr lang="en-US" sz="1350" i="1" baseline="-25000">
                                    <a:solidFill>
                                      <a:prstClr val="black"/>
                                    </a:solidFill>
                                    <a:latin typeface="Cambria Math" panose="02040503050406030204" pitchFamily="18" charset="0"/>
                                    <a:ea typeface="宋体" panose="02010600030101010101" pitchFamily="2" charset="-122"/>
                                    <a:cs typeface="Times New Roman" panose="02020603050405020304" pitchFamily="18" charset="0"/>
                                  </a:rPr>
                                  <m:t>𝑥</m:t>
                                </m:r>
                              </m:e>
                              <m:e>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0</m:t>
                                </m:r>
                              </m:e>
                              <m:e>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m:t>
                                    </m:r>
                                    <m:r>
                                      <a:rPr lang="el-GR"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𝜀</m:t>
                                    </m:r>
                                  </m:e>
                                  <m:sub>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0</m:t>
                                    </m:r>
                                  </m:sub>
                                </m:sSub>
                                <m:sSubSup>
                                  <m:sSubSupPr>
                                    <m:ctrlPr>
                                      <a:rPr lang="en-US" sz="1350" i="1">
                                        <a:solidFill>
                                          <a:prstClr val="black"/>
                                        </a:solidFill>
                                        <a:latin typeface="Cambria Math" panose="02040503050406030204" pitchFamily="18" charset="0"/>
                                      </a:rPr>
                                    </m:ctrlPr>
                                  </m:sSubSupPr>
                                  <m:e>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𝑛</m:t>
                                    </m:r>
                                  </m:e>
                                  <m:sub>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𝑥</m:t>
                                    </m:r>
                                  </m:sub>
                                  <m:sup>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2</m:t>
                                    </m:r>
                                  </m:sup>
                                </m:sSubSup>
                                <m:sSubSup>
                                  <m:sSubSupPr>
                                    <m:ctrlPr>
                                      <a:rPr lang="en-US" sz="1350" i="1">
                                        <a:solidFill>
                                          <a:prstClr val="black"/>
                                        </a:solidFill>
                                        <a:latin typeface="Cambria Math" panose="02040503050406030204" pitchFamily="18" charset="0"/>
                                      </a:rPr>
                                    </m:ctrlPr>
                                  </m:sSubSupPr>
                                  <m:e>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𝑛</m:t>
                                    </m:r>
                                  </m:e>
                                  <m:sub>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𝑧</m:t>
                                    </m:r>
                                  </m:sub>
                                  <m:sup>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2</m:t>
                                    </m:r>
                                  </m:sup>
                                </m:sSubSup>
                                <m:r>
                                  <m:rPr>
                                    <m:nor/>
                                  </m:rPr>
                                  <a:rPr lang="en-US" sz="1350" i="1">
                                    <a:solidFill>
                                      <a:prstClr val="black"/>
                                    </a:solidFill>
                                    <a:latin typeface="Calibri" panose="020F0502020204030204" pitchFamily="34" charset="0"/>
                                    <a:ea typeface="宋体" panose="02010600030101010101" pitchFamily="2" charset="-122"/>
                                    <a:cs typeface="Times New Roman" panose="02020603050405020304" pitchFamily="18" charset="0"/>
                                  </a:rPr>
                                  <m:t> </m:t>
                                </m:r>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𝑟</m:t>
                                    </m:r>
                                  </m:e>
                                  <m:sub>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51</m:t>
                                    </m:r>
                                  </m:sub>
                                </m:sSub>
                                <m:sSub>
                                  <m:sSubPr>
                                    <m:ctrlPr>
                                      <a:rPr lang="en-US" sz="1350" i="1" smtClean="0">
                                        <a:solidFill>
                                          <a:prstClr val="black"/>
                                        </a:solidFill>
                                        <a:latin typeface="Cambria Math" panose="02040503050406030204" pitchFamily="18" charset="0"/>
                                      </a:rPr>
                                    </m:ctrlPr>
                                  </m:sSubPr>
                                  <m:e>
                                    <m:r>
                                      <a:rPr lang="en-US" sz="1350" b="0" i="1" smtClean="0">
                                        <a:solidFill>
                                          <a:prstClr val="black"/>
                                        </a:solidFill>
                                        <a:latin typeface="Cambria Math" panose="02040503050406030204" pitchFamily="18" charset="0"/>
                                      </a:rPr>
                                      <m:t>𝐸</m:t>
                                    </m:r>
                                  </m:e>
                                  <m:sub>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𝑥</m:t>
                                    </m:r>
                                  </m:sub>
                                </m:sSub>
                              </m:e>
                            </m:mr>
                            <m:mr>
                              <m:e>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0</m:t>
                                </m:r>
                              </m:e>
                              <m:e>
                                <m:r>
                                  <a:rPr lang="el-GR"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𝜀</m:t>
                                </m:r>
                                <m:r>
                                  <a:rPr lang="en-US" sz="1350" i="1" baseline="-25000">
                                    <a:solidFill>
                                      <a:prstClr val="black"/>
                                    </a:solidFill>
                                    <a:latin typeface="Cambria Math" panose="02040503050406030204" pitchFamily="18" charset="0"/>
                                    <a:ea typeface="宋体" panose="02010600030101010101" pitchFamily="2" charset="-122"/>
                                    <a:cs typeface="Times New Roman" panose="02020603050405020304" pitchFamily="18" charset="0"/>
                                  </a:rPr>
                                  <m:t>𝑦</m:t>
                                </m:r>
                              </m:e>
                              <m:e>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m:t>
                                    </m:r>
                                    <m:r>
                                      <a:rPr lang="el-GR"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𝜀</m:t>
                                    </m:r>
                                  </m:e>
                                  <m:sub>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0</m:t>
                                    </m:r>
                                  </m:sub>
                                </m:sSub>
                                <m:sSubSup>
                                  <m:sSubSupPr>
                                    <m:ctrlPr>
                                      <a:rPr lang="en-US" sz="1350" i="1">
                                        <a:solidFill>
                                          <a:prstClr val="black"/>
                                        </a:solidFill>
                                        <a:latin typeface="Cambria Math" panose="02040503050406030204" pitchFamily="18" charset="0"/>
                                      </a:rPr>
                                    </m:ctrlPr>
                                  </m:sSubSupPr>
                                  <m:e>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𝑛</m:t>
                                    </m:r>
                                  </m:e>
                                  <m:sub>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𝑦</m:t>
                                    </m:r>
                                  </m:sub>
                                  <m:sup>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2</m:t>
                                    </m:r>
                                  </m:sup>
                                </m:sSubSup>
                                <m:sSubSup>
                                  <m:sSubSupPr>
                                    <m:ctrlPr>
                                      <a:rPr lang="en-US" sz="1350" i="1">
                                        <a:solidFill>
                                          <a:prstClr val="black"/>
                                        </a:solidFill>
                                        <a:latin typeface="Cambria Math" panose="02040503050406030204" pitchFamily="18" charset="0"/>
                                      </a:rPr>
                                    </m:ctrlPr>
                                  </m:sSubSupPr>
                                  <m:e>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𝑛</m:t>
                                    </m:r>
                                  </m:e>
                                  <m:sub>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𝑧</m:t>
                                    </m:r>
                                  </m:sub>
                                  <m:sup>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2</m:t>
                                    </m:r>
                                  </m:sup>
                                </m:sSubSup>
                                <m:r>
                                  <m:rPr>
                                    <m:nor/>
                                  </m:rPr>
                                  <a:rPr lang="en-US" sz="1350" i="1">
                                    <a:solidFill>
                                      <a:prstClr val="black"/>
                                    </a:solidFill>
                                    <a:latin typeface="Calibri" panose="020F0502020204030204" pitchFamily="34" charset="0"/>
                                    <a:ea typeface="宋体" panose="02010600030101010101" pitchFamily="2" charset="-122"/>
                                    <a:cs typeface="Times New Roman" panose="02020603050405020304" pitchFamily="18" charset="0"/>
                                  </a:rPr>
                                  <m:t> </m:t>
                                </m:r>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𝑟</m:t>
                                    </m:r>
                                  </m:e>
                                  <m:sub>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42</m:t>
                                    </m:r>
                                  </m:sub>
                                </m:sSub>
                                <m:sSub>
                                  <m:sSubPr>
                                    <m:ctrlPr>
                                      <a:rPr lang="en-US" sz="1350" i="1">
                                        <a:solidFill>
                                          <a:prstClr val="black"/>
                                        </a:solidFill>
                                        <a:latin typeface="Cambria Math" panose="02040503050406030204" pitchFamily="18" charset="0"/>
                                      </a:rPr>
                                    </m:ctrlPr>
                                  </m:sSubPr>
                                  <m:e>
                                    <m:r>
                                      <a:rPr lang="en-US" sz="1350" b="0" i="1" smtClean="0">
                                        <a:solidFill>
                                          <a:prstClr val="black"/>
                                        </a:solidFill>
                                        <a:latin typeface="Cambria Math" panose="02040503050406030204" pitchFamily="18" charset="0"/>
                                      </a:rPr>
                                      <m:t>𝐸</m:t>
                                    </m:r>
                                  </m:e>
                                  <m:sub>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𝑦</m:t>
                                    </m:r>
                                  </m:sub>
                                </m:sSub>
                              </m:e>
                            </m:mr>
                            <m:mr>
                              <m:e>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m:t>
                                    </m:r>
                                    <m:r>
                                      <a:rPr lang="el-GR"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𝜀</m:t>
                                    </m:r>
                                  </m:e>
                                  <m:sub>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0</m:t>
                                    </m:r>
                                  </m:sub>
                                </m:sSub>
                                <m:sSubSup>
                                  <m:sSubSupPr>
                                    <m:ctrlPr>
                                      <a:rPr lang="en-US" sz="1350" i="1">
                                        <a:solidFill>
                                          <a:prstClr val="black"/>
                                        </a:solidFill>
                                        <a:latin typeface="Cambria Math" panose="02040503050406030204" pitchFamily="18" charset="0"/>
                                      </a:rPr>
                                    </m:ctrlPr>
                                  </m:sSubSupPr>
                                  <m:e>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𝑛</m:t>
                                    </m:r>
                                  </m:e>
                                  <m:sub>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𝑥</m:t>
                                    </m:r>
                                  </m:sub>
                                  <m:sup>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2</m:t>
                                    </m:r>
                                  </m:sup>
                                </m:sSubSup>
                                <m:sSubSup>
                                  <m:sSubSupPr>
                                    <m:ctrlPr>
                                      <a:rPr lang="en-US" sz="1350" i="1">
                                        <a:solidFill>
                                          <a:prstClr val="black"/>
                                        </a:solidFill>
                                        <a:latin typeface="Cambria Math" panose="02040503050406030204" pitchFamily="18" charset="0"/>
                                      </a:rPr>
                                    </m:ctrlPr>
                                  </m:sSubSupPr>
                                  <m:e>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𝑛</m:t>
                                    </m:r>
                                  </m:e>
                                  <m:sub>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𝑧</m:t>
                                    </m:r>
                                  </m:sub>
                                  <m:sup>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2</m:t>
                                    </m:r>
                                  </m:sup>
                                </m:sSubSup>
                                <m:r>
                                  <m:rPr>
                                    <m:nor/>
                                  </m:rPr>
                                  <a:rPr lang="en-US" sz="1350" i="1">
                                    <a:solidFill>
                                      <a:prstClr val="black"/>
                                    </a:solidFill>
                                    <a:latin typeface="Calibri" panose="020F0502020204030204" pitchFamily="34" charset="0"/>
                                    <a:ea typeface="宋体" panose="02010600030101010101" pitchFamily="2" charset="-122"/>
                                    <a:cs typeface="Times New Roman" panose="02020603050405020304" pitchFamily="18" charset="0"/>
                                  </a:rPr>
                                  <m:t> </m:t>
                                </m:r>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𝑟</m:t>
                                    </m:r>
                                  </m:e>
                                  <m:sub>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51</m:t>
                                    </m:r>
                                  </m:sub>
                                </m:sSub>
                                <m:sSub>
                                  <m:sSubPr>
                                    <m:ctrlPr>
                                      <a:rPr lang="en-US" sz="1350" i="1">
                                        <a:solidFill>
                                          <a:prstClr val="black"/>
                                        </a:solidFill>
                                        <a:latin typeface="Cambria Math" panose="02040503050406030204" pitchFamily="18" charset="0"/>
                                      </a:rPr>
                                    </m:ctrlPr>
                                  </m:sSubPr>
                                  <m:e>
                                    <m:r>
                                      <a:rPr lang="en-US" sz="1350" b="0" i="1" smtClean="0">
                                        <a:solidFill>
                                          <a:prstClr val="black"/>
                                        </a:solidFill>
                                        <a:latin typeface="Cambria Math" panose="02040503050406030204" pitchFamily="18" charset="0"/>
                                      </a:rPr>
                                      <m:t>𝐸</m:t>
                                    </m:r>
                                  </m:e>
                                  <m:sub>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𝑥</m:t>
                                    </m:r>
                                  </m:sub>
                                </m:sSub>
                              </m:e>
                              <m:e>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m:t>
                                    </m:r>
                                    <m:r>
                                      <a:rPr lang="el-GR"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𝜀</m:t>
                                    </m:r>
                                  </m:e>
                                  <m:sub>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0</m:t>
                                    </m:r>
                                  </m:sub>
                                </m:sSub>
                                <m:sSubSup>
                                  <m:sSubSupPr>
                                    <m:ctrlPr>
                                      <a:rPr lang="en-US" sz="1350" i="1">
                                        <a:solidFill>
                                          <a:prstClr val="black"/>
                                        </a:solidFill>
                                        <a:latin typeface="Cambria Math" panose="02040503050406030204" pitchFamily="18" charset="0"/>
                                      </a:rPr>
                                    </m:ctrlPr>
                                  </m:sSubSupPr>
                                  <m:e>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𝑛</m:t>
                                    </m:r>
                                  </m:e>
                                  <m:sub>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𝑦</m:t>
                                    </m:r>
                                  </m:sub>
                                  <m:sup>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2</m:t>
                                    </m:r>
                                  </m:sup>
                                </m:sSubSup>
                                <m:sSubSup>
                                  <m:sSubSupPr>
                                    <m:ctrlPr>
                                      <a:rPr lang="en-US" sz="1350" i="1">
                                        <a:solidFill>
                                          <a:prstClr val="black"/>
                                        </a:solidFill>
                                        <a:latin typeface="Cambria Math" panose="02040503050406030204" pitchFamily="18" charset="0"/>
                                      </a:rPr>
                                    </m:ctrlPr>
                                  </m:sSubSupPr>
                                  <m:e>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𝑛</m:t>
                                    </m:r>
                                  </m:e>
                                  <m:sub>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𝑧</m:t>
                                    </m:r>
                                  </m:sub>
                                  <m:sup>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2</m:t>
                                    </m:r>
                                  </m:sup>
                                </m:sSubSup>
                                <m:r>
                                  <m:rPr>
                                    <m:nor/>
                                  </m:rPr>
                                  <a:rPr lang="en-US" sz="1350" i="1">
                                    <a:solidFill>
                                      <a:prstClr val="black"/>
                                    </a:solidFill>
                                    <a:latin typeface="Calibri" panose="020F0502020204030204" pitchFamily="34" charset="0"/>
                                    <a:ea typeface="宋体" panose="02010600030101010101" pitchFamily="2" charset="-122"/>
                                    <a:cs typeface="Times New Roman" panose="02020603050405020304" pitchFamily="18" charset="0"/>
                                  </a:rPr>
                                  <m:t> </m:t>
                                </m:r>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𝑟</m:t>
                                    </m:r>
                                  </m:e>
                                  <m:sub>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42</m:t>
                                    </m:r>
                                  </m:sub>
                                </m:sSub>
                                <m:sSub>
                                  <m:sSubPr>
                                    <m:ctrlPr>
                                      <a:rPr lang="en-US" sz="1350" i="1">
                                        <a:solidFill>
                                          <a:prstClr val="black"/>
                                        </a:solidFill>
                                        <a:latin typeface="Cambria Math" panose="02040503050406030204" pitchFamily="18" charset="0"/>
                                      </a:rPr>
                                    </m:ctrlPr>
                                  </m:sSubPr>
                                  <m:e>
                                    <m:r>
                                      <a:rPr lang="en-US" sz="1350" b="0" i="1" smtClean="0">
                                        <a:solidFill>
                                          <a:prstClr val="black"/>
                                        </a:solidFill>
                                        <a:latin typeface="Cambria Math" panose="02040503050406030204" pitchFamily="18" charset="0"/>
                                      </a:rPr>
                                      <m:t>𝐸</m:t>
                                    </m:r>
                                  </m:e>
                                  <m:sub>
                                    <m:r>
                                      <a:rPr lang="en-US"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𝑦</m:t>
                                    </m:r>
                                  </m:sub>
                                </m:sSub>
                              </m:e>
                              <m:e>
                                <m:r>
                                  <a:rPr lang="el-GR" sz="1350" i="1">
                                    <a:solidFill>
                                      <a:prstClr val="black"/>
                                    </a:solidFill>
                                    <a:latin typeface="Cambria Math" panose="02040503050406030204" pitchFamily="18" charset="0"/>
                                    <a:ea typeface="宋体" panose="02010600030101010101" pitchFamily="2" charset="-122"/>
                                    <a:cs typeface="Times New Roman" panose="02020603050405020304" pitchFamily="18" charset="0"/>
                                  </a:rPr>
                                  <m:t>𝜀</m:t>
                                </m:r>
                                <m:r>
                                  <a:rPr lang="en-US" sz="1350" i="1" baseline="-25000">
                                    <a:solidFill>
                                      <a:prstClr val="black"/>
                                    </a:solidFill>
                                    <a:latin typeface="Cambria Math" panose="02040503050406030204" pitchFamily="18" charset="0"/>
                                    <a:ea typeface="宋体" panose="02010600030101010101" pitchFamily="2" charset="-122"/>
                                    <a:cs typeface="Times New Roman" panose="02020603050405020304" pitchFamily="18" charset="0"/>
                                  </a:rPr>
                                  <m:t>𝑧</m:t>
                                </m:r>
                              </m:e>
                            </m:mr>
                          </m:m>
                        </m:e>
                      </m:d>
                    </m:oMath>
                  </m:oMathPara>
                </a14:m>
                <a:endParaRPr lang="en-US" sz="1350" dirty="0">
                  <a:solidFill>
                    <a:prstClr val="black"/>
                  </a:solidFill>
                  <a:latin typeface="Calibri" panose="020F0502020204030204"/>
                </a:endParaRPr>
              </a:p>
            </p:txBody>
          </p:sp>
        </mc:Choice>
        <mc:Fallback xmlns="">
          <p:sp>
            <p:nvSpPr>
              <p:cNvPr id="21" name="TextBox 20">
                <a:extLst>
                  <a:ext uri="{FF2B5EF4-FFF2-40B4-BE49-F238E27FC236}">
                    <a16:creationId xmlns:a16="http://schemas.microsoft.com/office/drawing/2014/main" id="{B52867B9-21E8-206D-C16B-8C0F90CDEB82}"/>
                  </a:ext>
                </a:extLst>
              </p:cNvPr>
              <p:cNvSpPr txBox="1">
                <a:spLocks noRot="1" noChangeAspect="1" noMove="1" noResize="1" noEditPoints="1" noAdjustHandles="1" noChangeArrowheads="1" noChangeShapeType="1" noTextEdit="1"/>
              </p:cNvSpPr>
              <p:nvPr/>
            </p:nvSpPr>
            <p:spPr>
              <a:xfrm>
                <a:off x="108221" y="832297"/>
                <a:ext cx="4623069" cy="857735"/>
              </a:xfrm>
              <a:prstGeom prst="rect">
                <a:avLst/>
              </a:prstGeom>
              <a:blipFill>
                <a:blip r:embed="rId5"/>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CEB21C02-0A76-6AE9-6451-5EC439DC4321}"/>
                  </a:ext>
                </a:extLst>
              </p:cNvPr>
              <p:cNvSpPr/>
              <p:nvPr/>
            </p:nvSpPr>
            <p:spPr>
              <a:xfrm>
                <a:off x="210361" y="495378"/>
                <a:ext cx="5757559" cy="276999"/>
              </a:xfrm>
              <a:prstGeom prst="rect">
                <a:avLst/>
              </a:prstGeom>
              <a:noFill/>
            </p:spPr>
            <p:txBody>
              <a:bodyPr wrap="square" lIns="68580" tIns="34290" rIns="68580" bIns="34290">
                <a:spAutoFit/>
              </a:bodyPr>
              <a:lstStyle/>
              <a:p>
                <a:pPr algn="just" defTabSz="685800"/>
                <a:r>
                  <a:rPr lang="en-US" sz="1350" b="1" dirty="0">
                    <a:solidFill>
                      <a:prstClr val="black"/>
                    </a:solidFill>
                    <a:effectLst>
                      <a:outerShdw blurRad="38100" dist="38100" dir="2700000" algn="tl">
                        <a:srgbClr val="000000">
                          <a:alpha val="43137"/>
                        </a:srgbClr>
                      </a:outerShdw>
                    </a:effectLst>
                    <a:latin typeface="Calibri" panose="020F0502020204030204"/>
                  </a:rPr>
                  <a:t>Theory: Off diagonal Pockels coefficients </a:t>
                </a:r>
                <a14:m>
                  <m:oMath xmlns:m="http://schemas.openxmlformats.org/officeDocument/2006/math">
                    <m:sSub>
                      <m:sSubPr>
                        <m:ctrlPr>
                          <a:rPr lang="en-US" sz="1350" b="1" i="1">
                            <a:solidFill>
                              <a:prstClr val="black"/>
                            </a:solidFill>
                            <a:latin typeface="Cambria Math" panose="02040503050406030204" pitchFamily="18" charset="0"/>
                          </a:rPr>
                        </m:ctrlPr>
                      </m:sSubPr>
                      <m:e>
                        <m:r>
                          <a:rPr lang="en-US" sz="1350" b="1" i="1">
                            <a:solidFill>
                              <a:prstClr val="black"/>
                            </a:solidFill>
                            <a:latin typeface="Cambria Math" panose="02040503050406030204" pitchFamily="18" charset="0"/>
                          </a:rPr>
                          <m:t>𝒓</m:t>
                        </m:r>
                      </m:e>
                      <m:sub>
                        <m:r>
                          <a:rPr lang="en-US" sz="1350" b="1" i="1">
                            <a:solidFill>
                              <a:prstClr val="black"/>
                            </a:solidFill>
                            <a:latin typeface="Cambria Math" panose="02040503050406030204" pitchFamily="18" charset="0"/>
                          </a:rPr>
                          <m:t>𝟓𝟏</m:t>
                        </m:r>
                      </m:sub>
                    </m:sSub>
                  </m:oMath>
                </a14:m>
                <a:r>
                  <a:rPr lang="en-US" sz="1350" b="1" dirty="0">
                    <a:ln w="0"/>
                    <a:solidFill>
                      <a:prstClr val="black"/>
                    </a:solidFill>
                    <a:effectLst>
                      <a:outerShdw blurRad="38100" dist="38100" dir="2700000" algn="tl">
                        <a:srgbClr val="000000">
                          <a:alpha val="43137"/>
                        </a:srgbClr>
                      </a:outerShdw>
                    </a:effectLst>
                    <a:latin typeface="Calibri" panose="020F0502020204030204"/>
                  </a:rPr>
                  <a:t> can rotate the optic axis</a:t>
                </a:r>
              </a:p>
            </p:txBody>
          </p:sp>
        </mc:Choice>
        <mc:Fallback xmlns="">
          <p:sp>
            <p:nvSpPr>
              <p:cNvPr id="22" name="Rectangle 21">
                <a:extLst>
                  <a:ext uri="{FF2B5EF4-FFF2-40B4-BE49-F238E27FC236}">
                    <a16:creationId xmlns:a16="http://schemas.microsoft.com/office/drawing/2014/main" id="{CEB21C02-0A76-6AE9-6451-5EC439DC4321}"/>
                  </a:ext>
                </a:extLst>
              </p:cNvPr>
              <p:cNvSpPr>
                <a:spLocks noRot="1" noChangeAspect="1" noMove="1" noResize="1" noEditPoints="1" noAdjustHandles="1" noChangeArrowheads="1" noChangeShapeType="1" noTextEdit="1"/>
              </p:cNvSpPr>
              <p:nvPr/>
            </p:nvSpPr>
            <p:spPr>
              <a:xfrm>
                <a:off x="210361" y="495378"/>
                <a:ext cx="5757559" cy="276999"/>
              </a:xfrm>
              <a:prstGeom prst="rect">
                <a:avLst/>
              </a:prstGeom>
              <a:blipFill>
                <a:blip r:embed="rId6"/>
                <a:stretch>
                  <a:fillRect l="-742" t="-8696" b="-32609"/>
                </a:stretch>
              </a:blipFill>
            </p:spPr>
            <p:txBody>
              <a:bodyPr/>
              <a:lstStyle/>
              <a:p>
                <a:r>
                  <a:rPr lang="en-SG">
                    <a:noFill/>
                  </a:rPr>
                  <a:t> </a:t>
                </a:r>
              </a:p>
            </p:txBody>
          </p:sp>
        </mc:Fallback>
      </mc:AlternateContent>
      <p:pic>
        <p:nvPicPr>
          <p:cNvPr id="24" name="Picture 23">
            <a:extLst>
              <a:ext uri="{FF2B5EF4-FFF2-40B4-BE49-F238E27FC236}">
                <a16:creationId xmlns:a16="http://schemas.microsoft.com/office/drawing/2014/main" id="{E34D3BC1-01E2-15C8-D19A-2FF47516F231}"/>
              </a:ext>
            </a:extLst>
          </p:cNvPr>
          <p:cNvPicPr>
            <a:picLocks noChangeAspect="1"/>
          </p:cNvPicPr>
          <p:nvPr/>
        </p:nvPicPr>
        <p:blipFill rotWithShape="1">
          <a:blip r:embed="rId7">
            <a:extLst>
              <a:ext uri="{28A0092B-C50C-407E-A947-70E740481C1C}">
                <a14:useLocalDpi xmlns:a14="http://schemas.microsoft.com/office/drawing/2010/main" val="0"/>
              </a:ext>
            </a:extLst>
          </a:blip>
          <a:srcRect l="24348" t="47382" r="44382" b="13543"/>
          <a:stretch/>
        </p:blipFill>
        <p:spPr bwMode="auto">
          <a:xfrm>
            <a:off x="2266950" y="3346081"/>
            <a:ext cx="2305050" cy="1620606"/>
          </a:xfrm>
          <a:prstGeom prst="rect">
            <a:avLst/>
          </a:prstGeom>
          <a:noFill/>
          <a:ln>
            <a:noFill/>
          </a:ln>
          <a:extLst>
            <a:ext uri="{53640926-AAD7-44D8-BBD7-CCE9431645EC}">
              <a14:shadowObscured xmlns:a14="http://schemas.microsoft.com/office/drawing/2010/main"/>
            </a:ext>
          </a:extLst>
        </p:spPr>
      </p:pic>
      <p:pic>
        <p:nvPicPr>
          <p:cNvPr id="25" name="Picture 24" descr="Chart, line chart&#10;&#10;Description automatically generated">
            <a:extLst>
              <a:ext uri="{FF2B5EF4-FFF2-40B4-BE49-F238E27FC236}">
                <a16:creationId xmlns:a16="http://schemas.microsoft.com/office/drawing/2014/main" id="{5A0476D7-F796-F934-D4B1-33BFDF7A1A2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2873326"/>
            <a:ext cx="2851309" cy="2078426"/>
          </a:xfrm>
          <a:prstGeom prst="rect">
            <a:avLst/>
          </a:prstGeom>
          <a:noFill/>
          <a:ln>
            <a:noFill/>
          </a:ln>
        </p:spPr>
      </p:pic>
      <p:pic>
        <p:nvPicPr>
          <p:cNvPr id="26" name="Picture 25">
            <a:extLst>
              <a:ext uri="{FF2B5EF4-FFF2-40B4-BE49-F238E27FC236}">
                <a16:creationId xmlns:a16="http://schemas.microsoft.com/office/drawing/2014/main" id="{D5817D80-36FB-0147-080A-C66002EFA8C6}"/>
              </a:ext>
            </a:extLst>
          </p:cNvPr>
          <p:cNvPicPr>
            <a:picLocks noChangeAspect="1"/>
          </p:cNvPicPr>
          <p:nvPr/>
        </p:nvPicPr>
        <p:blipFill rotWithShape="1">
          <a:blip r:embed="rId7">
            <a:extLst>
              <a:ext uri="{28A0092B-C50C-407E-A947-70E740481C1C}">
                <a14:useLocalDpi xmlns:a14="http://schemas.microsoft.com/office/drawing/2010/main" val="0"/>
              </a:ext>
            </a:extLst>
          </a:blip>
          <a:srcRect l="24348" t="8664" r="44382" b="52439"/>
          <a:stretch/>
        </p:blipFill>
        <p:spPr bwMode="auto">
          <a:xfrm>
            <a:off x="29804" y="3318567"/>
            <a:ext cx="2305050" cy="1613213"/>
          </a:xfrm>
          <a:prstGeom prst="rect">
            <a:avLst/>
          </a:prstGeom>
          <a:noFill/>
          <a:ln>
            <a:noFill/>
          </a:ln>
          <a:extLst>
            <a:ext uri="{53640926-AAD7-44D8-BBD7-CCE9431645EC}">
              <a14:shadowObscured xmlns:a14="http://schemas.microsoft.com/office/drawing/2010/main"/>
            </a:ext>
          </a:extLst>
        </p:spPr>
      </p:pic>
      <p:sp>
        <p:nvSpPr>
          <p:cNvPr id="27" name="Rectangle 26">
            <a:extLst>
              <a:ext uri="{FF2B5EF4-FFF2-40B4-BE49-F238E27FC236}">
                <a16:creationId xmlns:a16="http://schemas.microsoft.com/office/drawing/2014/main" id="{08BAB5E7-B5EA-2058-C5DE-2A994C7AECC5}"/>
              </a:ext>
            </a:extLst>
          </p:cNvPr>
          <p:cNvSpPr/>
          <p:nvPr/>
        </p:nvSpPr>
        <p:spPr>
          <a:xfrm>
            <a:off x="1" y="4790873"/>
            <a:ext cx="257783" cy="168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ffectLst>
                <a:outerShdw blurRad="38100" dist="38100" dir="2700000" algn="tl">
                  <a:srgbClr val="000000">
                    <a:alpha val="43137"/>
                  </a:srgbClr>
                </a:outerShdw>
              </a:effectLst>
              <a:latin typeface="Calibri" panose="020F0502020204030204"/>
            </a:endParaRPr>
          </a:p>
        </p:txBody>
      </p:sp>
      <p:grpSp>
        <p:nvGrpSpPr>
          <p:cNvPr id="30" name="Group 29">
            <a:extLst>
              <a:ext uri="{FF2B5EF4-FFF2-40B4-BE49-F238E27FC236}">
                <a16:creationId xmlns:a16="http://schemas.microsoft.com/office/drawing/2014/main" id="{D74FAE49-6950-B165-76BA-53FCC8682AB5}"/>
              </a:ext>
            </a:extLst>
          </p:cNvPr>
          <p:cNvGrpSpPr/>
          <p:nvPr/>
        </p:nvGrpSpPr>
        <p:grpSpPr>
          <a:xfrm>
            <a:off x="0" y="3325961"/>
            <a:ext cx="2334854" cy="1640726"/>
            <a:chOff x="0" y="4434614"/>
            <a:chExt cx="3113138" cy="2187635"/>
          </a:xfrm>
        </p:grpSpPr>
        <p:pic>
          <p:nvPicPr>
            <p:cNvPr id="28" name="Picture 27">
              <a:extLst>
                <a:ext uri="{FF2B5EF4-FFF2-40B4-BE49-F238E27FC236}">
                  <a16:creationId xmlns:a16="http://schemas.microsoft.com/office/drawing/2014/main" id="{3D7E16A0-AF75-18E4-769D-9E47DBDCF49D}"/>
                </a:ext>
              </a:extLst>
            </p:cNvPr>
            <p:cNvPicPr>
              <a:picLocks noChangeAspect="1"/>
            </p:cNvPicPr>
            <p:nvPr/>
          </p:nvPicPr>
          <p:blipFill rotWithShape="1">
            <a:blip r:embed="rId7">
              <a:extLst>
                <a:ext uri="{28A0092B-C50C-407E-A947-70E740481C1C}">
                  <a14:useLocalDpi xmlns:a14="http://schemas.microsoft.com/office/drawing/2010/main" val="0"/>
                </a:ext>
              </a:extLst>
            </a:blip>
            <a:srcRect l="24348" t="8664" r="44382" b="52439"/>
            <a:stretch/>
          </p:blipFill>
          <p:spPr bwMode="auto">
            <a:xfrm>
              <a:off x="39738" y="4434614"/>
              <a:ext cx="3073400" cy="2150950"/>
            </a:xfrm>
            <a:prstGeom prst="rect">
              <a:avLst/>
            </a:prstGeom>
            <a:noFill/>
            <a:ln>
              <a:noFill/>
            </a:ln>
            <a:extLst>
              <a:ext uri="{53640926-AAD7-44D8-BBD7-CCE9431645EC}">
                <a14:shadowObscured xmlns:a14="http://schemas.microsoft.com/office/drawing/2010/main"/>
              </a:ext>
            </a:extLst>
          </p:spPr>
        </p:pic>
        <p:sp>
          <p:nvSpPr>
            <p:cNvPr id="29" name="Rectangle 28">
              <a:extLst>
                <a:ext uri="{FF2B5EF4-FFF2-40B4-BE49-F238E27FC236}">
                  <a16:creationId xmlns:a16="http://schemas.microsoft.com/office/drawing/2014/main" id="{0ADB595F-4259-0954-BD4D-EDF26F986A40}"/>
                </a:ext>
              </a:extLst>
            </p:cNvPr>
            <p:cNvSpPr/>
            <p:nvPr/>
          </p:nvSpPr>
          <p:spPr>
            <a:xfrm>
              <a:off x="0" y="6397688"/>
              <a:ext cx="343711" cy="2245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pic>
        <p:nvPicPr>
          <p:cNvPr id="31" name="Picture 30">
            <a:extLst>
              <a:ext uri="{FF2B5EF4-FFF2-40B4-BE49-F238E27FC236}">
                <a16:creationId xmlns:a16="http://schemas.microsoft.com/office/drawing/2014/main" id="{2F608B4C-B689-6102-307B-F95F57153B74}"/>
              </a:ext>
            </a:extLst>
          </p:cNvPr>
          <p:cNvPicPr>
            <a:picLocks noChangeAspect="1"/>
          </p:cNvPicPr>
          <p:nvPr/>
        </p:nvPicPr>
        <p:blipFill rotWithShape="1">
          <a:blip r:embed="rId9">
            <a:extLst>
              <a:ext uri="{28A0092B-C50C-407E-A947-70E740481C1C}">
                <a14:useLocalDpi xmlns:a14="http://schemas.microsoft.com/office/drawing/2010/main" val="0"/>
              </a:ext>
            </a:extLst>
          </a:blip>
          <a:srcRect l="1552" t="3153" r="37838" b="54285"/>
          <a:stretch/>
        </p:blipFill>
        <p:spPr bwMode="auto">
          <a:xfrm>
            <a:off x="2419756" y="1959676"/>
            <a:ext cx="2605088" cy="1028700"/>
          </a:xfrm>
          <a:prstGeom prst="rect">
            <a:avLst/>
          </a:prstGeom>
          <a:noFill/>
          <a:ln>
            <a:noFill/>
          </a:ln>
          <a:extLst>
            <a:ext uri="{53640926-AAD7-44D8-BBD7-CCE9431645EC}">
              <a14:shadowObscured xmlns:a14="http://schemas.microsoft.com/office/drawing/2010/main"/>
            </a:ext>
          </a:extLst>
        </p:spPr>
      </p:pic>
      <p:sp>
        <p:nvSpPr>
          <p:cNvPr id="32" name="TextBox 31">
            <a:extLst>
              <a:ext uri="{FF2B5EF4-FFF2-40B4-BE49-F238E27FC236}">
                <a16:creationId xmlns:a16="http://schemas.microsoft.com/office/drawing/2014/main" id="{1E12B766-2B7E-C481-287E-8779CD3D79BA}"/>
              </a:ext>
            </a:extLst>
          </p:cNvPr>
          <p:cNvSpPr txBox="1"/>
          <p:nvPr/>
        </p:nvSpPr>
        <p:spPr>
          <a:xfrm>
            <a:off x="220089" y="1955716"/>
            <a:ext cx="2320048" cy="300082"/>
          </a:xfrm>
          <a:prstGeom prst="rect">
            <a:avLst/>
          </a:prstGeom>
          <a:noFill/>
        </p:spPr>
        <p:txBody>
          <a:bodyPr wrap="square">
            <a:spAutoFit/>
          </a:bodyPr>
          <a:lstStyle/>
          <a:p>
            <a:pPr defTabSz="685800"/>
            <a:r>
              <a:rPr lang="en-US" sz="1350" b="1" dirty="0">
                <a:solidFill>
                  <a:prstClr val="black"/>
                </a:solidFill>
                <a:effectLst>
                  <a:outerShdw blurRad="38100" dist="38100" dir="2700000" algn="tl">
                    <a:srgbClr val="000000">
                      <a:alpha val="43137"/>
                    </a:srgbClr>
                  </a:outerShdw>
                </a:effectLst>
                <a:latin typeface="Calibri" panose="020F0502020204030204" pitchFamily="34" charset="0"/>
                <a:ea typeface="宋体" panose="02010600030101010101" pitchFamily="2" charset="-122"/>
                <a:cs typeface="Times New Roman" panose="02020603050405020304" pitchFamily="18" charset="0"/>
              </a:rPr>
              <a:t>An active polarization rotator</a:t>
            </a:r>
          </a:p>
        </p:txBody>
      </p:sp>
      <p:sp>
        <p:nvSpPr>
          <p:cNvPr id="33" name="TextBox 32">
            <a:extLst>
              <a:ext uri="{FF2B5EF4-FFF2-40B4-BE49-F238E27FC236}">
                <a16:creationId xmlns:a16="http://schemas.microsoft.com/office/drawing/2014/main" id="{A22A4790-4E05-3EDC-4BD6-78B611312198}"/>
              </a:ext>
            </a:extLst>
          </p:cNvPr>
          <p:cNvSpPr txBox="1"/>
          <p:nvPr/>
        </p:nvSpPr>
        <p:spPr>
          <a:xfrm>
            <a:off x="562302" y="4890919"/>
            <a:ext cx="1272799" cy="300082"/>
          </a:xfrm>
          <a:prstGeom prst="rect">
            <a:avLst/>
          </a:prstGeom>
          <a:noFill/>
        </p:spPr>
        <p:txBody>
          <a:bodyPr wrap="square">
            <a:spAutoFit/>
          </a:bodyPr>
          <a:lstStyle/>
          <a:p>
            <a:pPr defTabSz="685800"/>
            <a:r>
              <a:rPr lang="en-US" sz="1350" dirty="0">
                <a:solidFill>
                  <a:prstClr val="black"/>
                </a:solidFill>
                <a:effectLst>
                  <a:outerShdw blurRad="38100" dist="38100" dir="2700000" algn="tl">
                    <a:srgbClr val="000000">
                      <a:alpha val="43137"/>
                    </a:srgbClr>
                  </a:outerShdw>
                </a:effectLst>
                <a:latin typeface="Calibri" panose="020F0502020204030204" pitchFamily="34" charset="0"/>
                <a:ea typeface="宋体" panose="02010600030101010101" pitchFamily="2" charset="-122"/>
                <a:cs typeface="Times New Roman" panose="02020603050405020304" pitchFamily="18" charset="0"/>
              </a:rPr>
              <a:t>With TE input</a:t>
            </a:r>
          </a:p>
        </p:txBody>
      </p:sp>
      <p:sp>
        <p:nvSpPr>
          <p:cNvPr id="34" name="TextBox 33">
            <a:extLst>
              <a:ext uri="{FF2B5EF4-FFF2-40B4-BE49-F238E27FC236}">
                <a16:creationId xmlns:a16="http://schemas.microsoft.com/office/drawing/2014/main" id="{BB76C47B-3868-D2CD-1678-C5F46C7E2C8F}"/>
              </a:ext>
            </a:extLst>
          </p:cNvPr>
          <p:cNvSpPr txBox="1"/>
          <p:nvPr/>
        </p:nvSpPr>
        <p:spPr>
          <a:xfrm>
            <a:off x="2837798" y="4890919"/>
            <a:ext cx="1272799" cy="300082"/>
          </a:xfrm>
          <a:prstGeom prst="rect">
            <a:avLst/>
          </a:prstGeom>
          <a:noFill/>
        </p:spPr>
        <p:txBody>
          <a:bodyPr wrap="square">
            <a:spAutoFit/>
          </a:bodyPr>
          <a:lstStyle/>
          <a:p>
            <a:pPr defTabSz="685800"/>
            <a:r>
              <a:rPr lang="en-US" sz="1350" dirty="0">
                <a:solidFill>
                  <a:prstClr val="black"/>
                </a:solidFill>
                <a:effectLst>
                  <a:outerShdw blurRad="38100" dist="38100" dir="2700000" algn="tl">
                    <a:srgbClr val="000000">
                      <a:alpha val="43137"/>
                    </a:srgbClr>
                  </a:outerShdw>
                </a:effectLst>
                <a:latin typeface="Calibri" panose="020F0502020204030204" pitchFamily="34" charset="0"/>
                <a:ea typeface="宋体" panose="02010600030101010101" pitchFamily="2" charset="-122"/>
                <a:cs typeface="Times New Roman" panose="02020603050405020304" pitchFamily="18" charset="0"/>
              </a:rPr>
              <a:t>With TM input</a:t>
            </a:r>
          </a:p>
        </p:txBody>
      </p:sp>
      <p:sp>
        <p:nvSpPr>
          <p:cNvPr id="35" name="TextBox 34">
            <a:extLst>
              <a:ext uri="{FF2B5EF4-FFF2-40B4-BE49-F238E27FC236}">
                <a16:creationId xmlns:a16="http://schemas.microsoft.com/office/drawing/2014/main" id="{BECB269F-D18B-0580-FC7F-6495FFF44EE1}"/>
              </a:ext>
            </a:extLst>
          </p:cNvPr>
          <p:cNvSpPr txBox="1"/>
          <p:nvPr/>
        </p:nvSpPr>
        <p:spPr>
          <a:xfrm>
            <a:off x="5430233" y="4890919"/>
            <a:ext cx="1272799" cy="300082"/>
          </a:xfrm>
          <a:prstGeom prst="rect">
            <a:avLst/>
          </a:prstGeom>
          <a:noFill/>
        </p:spPr>
        <p:txBody>
          <a:bodyPr wrap="square">
            <a:spAutoFit/>
          </a:bodyPr>
          <a:lstStyle/>
          <a:p>
            <a:pPr defTabSz="685800"/>
            <a:r>
              <a:rPr lang="en-US" sz="1350" dirty="0">
                <a:solidFill>
                  <a:prstClr val="black"/>
                </a:solidFill>
                <a:effectLst>
                  <a:outerShdw blurRad="38100" dist="38100" dir="2700000" algn="tl">
                    <a:srgbClr val="000000">
                      <a:alpha val="43137"/>
                    </a:srgbClr>
                  </a:outerShdw>
                </a:effectLst>
                <a:latin typeface="Calibri" panose="020F0502020204030204" pitchFamily="34" charset="0"/>
                <a:ea typeface="宋体" panose="02010600030101010101" pitchFamily="2" charset="-122"/>
                <a:cs typeface="Times New Roman" panose="02020603050405020304" pitchFamily="18" charset="0"/>
              </a:rPr>
              <a:t>With TE input</a:t>
            </a:r>
          </a:p>
        </p:txBody>
      </p:sp>
      <p:sp>
        <p:nvSpPr>
          <p:cNvPr id="36" name="TextBox 35">
            <a:extLst>
              <a:ext uri="{FF2B5EF4-FFF2-40B4-BE49-F238E27FC236}">
                <a16:creationId xmlns:a16="http://schemas.microsoft.com/office/drawing/2014/main" id="{E64242EC-2C21-6C06-BE04-1236FE1DD95E}"/>
              </a:ext>
            </a:extLst>
          </p:cNvPr>
          <p:cNvSpPr txBox="1"/>
          <p:nvPr/>
        </p:nvSpPr>
        <p:spPr>
          <a:xfrm>
            <a:off x="370213" y="3044602"/>
            <a:ext cx="4201787" cy="300082"/>
          </a:xfrm>
          <a:prstGeom prst="rect">
            <a:avLst/>
          </a:prstGeom>
          <a:noFill/>
        </p:spPr>
        <p:txBody>
          <a:bodyPr wrap="square">
            <a:spAutoFit/>
          </a:bodyPr>
          <a:lstStyle/>
          <a:p>
            <a:pPr defTabSz="685800"/>
            <a:r>
              <a:rPr lang="en-US" sz="1350" dirty="0">
                <a:solidFill>
                  <a:prstClr val="black"/>
                </a:solidFill>
                <a:effectLst>
                  <a:outerShdw blurRad="38100" dist="38100" dir="2700000" algn="tl">
                    <a:srgbClr val="000000">
                      <a:alpha val="43137"/>
                    </a:srgbClr>
                  </a:outerShdw>
                </a:effectLst>
                <a:latin typeface="Calibri" panose="020F0502020204030204" pitchFamily="34" charset="0"/>
                <a:ea typeface="宋体" panose="02010600030101010101" pitchFamily="2" charset="-122"/>
                <a:cs typeface="Times New Roman" panose="02020603050405020304" pitchFamily="18" charset="0"/>
              </a:rPr>
              <a:t>Experiment (a maximum power conversion of ~30%)</a:t>
            </a:r>
          </a:p>
        </p:txBody>
      </p:sp>
      <p:sp>
        <p:nvSpPr>
          <p:cNvPr id="37" name="TextBox 36">
            <a:extLst>
              <a:ext uri="{FF2B5EF4-FFF2-40B4-BE49-F238E27FC236}">
                <a16:creationId xmlns:a16="http://schemas.microsoft.com/office/drawing/2014/main" id="{262ED546-22F3-145F-C21E-AC07D4CA2F71}"/>
              </a:ext>
            </a:extLst>
          </p:cNvPr>
          <p:cNvSpPr txBox="1"/>
          <p:nvPr/>
        </p:nvSpPr>
        <p:spPr>
          <a:xfrm>
            <a:off x="5744813" y="2611268"/>
            <a:ext cx="1272799" cy="300082"/>
          </a:xfrm>
          <a:prstGeom prst="rect">
            <a:avLst/>
          </a:prstGeom>
          <a:noFill/>
        </p:spPr>
        <p:txBody>
          <a:bodyPr wrap="square">
            <a:spAutoFit/>
          </a:bodyPr>
          <a:lstStyle/>
          <a:p>
            <a:pPr defTabSz="685800"/>
            <a:r>
              <a:rPr lang="en-US" sz="1350" dirty="0">
                <a:solidFill>
                  <a:prstClr val="black"/>
                </a:solidFill>
                <a:effectLst>
                  <a:outerShdw blurRad="38100" dist="38100" dir="2700000" algn="tl">
                    <a:srgbClr val="000000">
                      <a:alpha val="43137"/>
                    </a:srgbClr>
                  </a:outerShdw>
                </a:effectLst>
                <a:latin typeface="Calibri" panose="020F0502020204030204" pitchFamily="34" charset="0"/>
                <a:ea typeface="宋体" panose="02010600030101010101" pitchFamily="2" charset="-122"/>
                <a:cs typeface="Times New Roman" panose="02020603050405020304" pitchFamily="18" charset="0"/>
              </a:rPr>
              <a:t>Simulated</a:t>
            </a:r>
          </a:p>
        </p:txBody>
      </p:sp>
      <p:cxnSp>
        <p:nvCxnSpPr>
          <p:cNvPr id="40" name="Straight Connector 39">
            <a:extLst>
              <a:ext uri="{FF2B5EF4-FFF2-40B4-BE49-F238E27FC236}">
                <a16:creationId xmlns:a16="http://schemas.microsoft.com/office/drawing/2014/main" id="{F4C411F4-4D97-BE52-BC5A-FF6A01C49B8E}"/>
              </a:ext>
            </a:extLst>
          </p:cNvPr>
          <p:cNvCxnSpPr/>
          <p:nvPr/>
        </p:nvCxnSpPr>
        <p:spPr>
          <a:xfrm>
            <a:off x="220089" y="1868041"/>
            <a:ext cx="8385242"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4A97561A-2FC4-2CF5-EA9B-ED6900D885A9}"/>
              </a:ext>
            </a:extLst>
          </p:cNvPr>
          <p:cNvGrpSpPr/>
          <p:nvPr/>
        </p:nvGrpSpPr>
        <p:grpSpPr>
          <a:xfrm>
            <a:off x="7924183" y="3081709"/>
            <a:ext cx="1160933" cy="1390634"/>
            <a:chOff x="1425127" y="3759534"/>
            <a:chExt cx="1547910" cy="1854179"/>
          </a:xfrm>
        </p:grpSpPr>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4EB326D1-E24B-D9CA-EFB1-4E203C6B8259}"/>
                    </a:ext>
                  </a:extLst>
                </p:cNvPr>
                <p:cNvSpPr/>
                <p:nvPr/>
              </p:nvSpPr>
              <p:spPr>
                <a:xfrm>
                  <a:off x="1425127" y="3759534"/>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42" name="Rectangle 41">
                  <a:extLst>
                    <a:ext uri="{FF2B5EF4-FFF2-40B4-BE49-F238E27FC236}">
                      <a16:creationId xmlns:a16="http://schemas.microsoft.com/office/drawing/2014/main" id="{4EB326D1-E24B-D9CA-EFB1-4E203C6B8259}"/>
                    </a:ext>
                  </a:extLst>
                </p:cNvPr>
                <p:cNvSpPr>
                  <a:spLocks noRot="1" noChangeAspect="1" noMove="1" noResize="1" noEditPoints="1" noAdjustHandles="1" noChangeArrowheads="1" noChangeShapeType="1" noTextEdit="1"/>
                </p:cNvSpPr>
                <p:nvPr/>
              </p:nvSpPr>
              <p:spPr>
                <a:xfrm>
                  <a:off x="1425127" y="3759534"/>
                  <a:ext cx="652272" cy="369332"/>
                </a:xfrm>
                <a:prstGeom prst="rect">
                  <a:avLst/>
                </a:prstGeom>
                <a:blipFill>
                  <a:blip r:embed="rId10"/>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AEF31223-7617-8DA8-F263-FF47225CEB08}"/>
                    </a:ext>
                  </a:extLst>
                </p:cNvPr>
                <p:cNvSpPr/>
                <p:nvPr/>
              </p:nvSpPr>
              <p:spPr>
                <a:xfrm>
                  <a:off x="1863309" y="3759534"/>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43" name="Rectangle 42">
                  <a:extLst>
                    <a:ext uri="{FF2B5EF4-FFF2-40B4-BE49-F238E27FC236}">
                      <a16:creationId xmlns:a16="http://schemas.microsoft.com/office/drawing/2014/main" id="{AEF31223-7617-8DA8-F263-FF47225CEB08}"/>
                    </a:ext>
                  </a:extLst>
                </p:cNvPr>
                <p:cNvSpPr>
                  <a:spLocks noRot="1" noChangeAspect="1" noMove="1" noResize="1" noEditPoints="1" noAdjustHandles="1" noChangeArrowheads="1" noChangeShapeType="1" noTextEdit="1"/>
                </p:cNvSpPr>
                <p:nvPr/>
              </p:nvSpPr>
              <p:spPr>
                <a:xfrm>
                  <a:off x="1863309" y="3759534"/>
                  <a:ext cx="652272" cy="369332"/>
                </a:xfrm>
                <a:prstGeom prst="rect">
                  <a:avLst/>
                </a:prstGeom>
                <a:blipFill>
                  <a:blip r:embed="rId10"/>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7EA2AE12-A487-C4F6-2983-AEAE0533E66D}"/>
                    </a:ext>
                  </a:extLst>
                </p:cNvPr>
                <p:cNvSpPr/>
                <p:nvPr/>
              </p:nvSpPr>
              <p:spPr>
                <a:xfrm>
                  <a:off x="1425127" y="4049094"/>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44" name="Rectangle 43">
                  <a:extLst>
                    <a:ext uri="{FF2B5EF4-FFF2-40B4-BE49-F238E27FC236}">
                      <a16:creationId xmlns:a16="http://schemas.microsoft.com/office/drawing/2014/main" id="{7EA2AE12-A487-C4F6-2983-AEAE0533E66D}"/>
                    </a:ext>
                  </a:extLst>
                </p:cNvPr>
                <p:cNvSpPr>
                  <a:spLocks noRot="1" noChangeAspect="1" noMove="1" noResize="1" noEditPoints="1" noAdjustHandles="1" noChangeArrowheads="1" noChangeShapeType="1" noTextEdit="1"/>
                </p:cNvSpPr>
                <p:nvPr/>
              </p:nvSpPr>
              <p:spPr>
                <a:xfrm>
                  <a:off x="1425127" y="4049094"/>
                  <a:ext cx="652272" cy="369332"/>
                </a:xfrm>
                <a:prstGeom prst="rect">
                  <a:avLst/>
                </a:prstGeom>
                <a:blipFill>
                  <a:blip r:embed="rId11"/>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6782BE25-D00F-9FD7-E8D3-1C3EE21DF9DD}"/>
                    </a:ext>
                  </a:extLst>
                </p:cNvPr>
                <p:cNvSpPr/>
                <p:nvPr/>
              </p:nvSpPr>
              <p:spPr>
                <a:xfrm>
                  <a:off x="1863309" y="4049094"/>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45" name="Rectangle 44">
                  <a:extLst>
                    <a:ext uri="{FF2B5EF4-FFF2-40B4-BE49-F238E27FC236}">
                      <a16:creationId xmlns:a16="http://schemas.microsoft.com/office/drawing/2014/main" id="{6782BE25-D00F-9FD7-E8D3-1C3EE21DF9DD}"/>
                    </a:ext>
                  </a:extLst>
                </p:cNvPr>
                <p:cNvSpPr>
                  <a:spLocks noRot="1" noChangeAspect="1" noMove="1" noResize="1" noEditPoints="1" noAdjustHandles="1" noChangeArrowheads="1" noChangeShapeType="1" noTextEdit="1"/>
                </p:cNvSpPr>
                <p:nvPr/>
              </p:nvSpPr>
              <p:spPr>
                <a:xfrm>
                  <a:off x="1863309" y="4049094"/>
                  <a:ext cx="652272" cy="369332"/>
                </a:xfrm>
                <a:prstGeom prst="rect">
                  <a:avLst/>
                </a:prstGeom>
                <a:blipFill>
                  <a:blip r:embed="rId11"/>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CD9FCF19-D977-2AAC-A45D-64A81E21F4B7}"/>
                    </a:ext>
                  </a:extLst>
                </p:cNvPr>
                <p:cNvSpPr/>
                <p:nvPr/>
              </p:nvSpPr>
              <p:spPr>
                <a:xfrm>
                  <a:off x="1425127" y="4338654"/>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46" name="Rectangle 45">
                  <a:extLst>
                    <a:ext uri="{FF2B5EF4-FFF2-40B4-BE49-F238E27FC236}">
                      <a16:creationId xmlns:a16="http://schemas.microsoft.com/office/drawing/2014/main" id="{CD9FCF19-D977-2AAC-A45D-64A81E21F4B7}"/>
                    </a:ext>
                  </a:extLst>
                </p:cNvPr>
                <p:cNvSpPr>
                  <a:spLocks noRot="1" noChangeAspect="1" noMove="1" noResize="1" noEditPoints="1" noAdjustHandles="1" noChangeArrowheads="1" noChangeShapeType="1" noTextEdit="1"/>
                </p:cNvSpPr>
                <p:nvPr/>
              </p:nvSpPr>
              <p:spPr>
                <a:xfrm>
                  <a:off x="1425127" y="4338654"/>
                  <a:ext cx="652272" cy="369332"/>
                </a:xfrm>
                <a:prstGeom prst="rect">
                  <a:avLst/>
                </a:prstGeom>
                <a:blipFill>
                  <a:blip r:embed="rId10"/>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D3144D75-67A0-30DB-8BDC-BA328FF9ED25}"/>
                    </a:ext>
                  </a:extLst>
                </p:cNvPr>
                <p:cNvSpPr/>
                <p:nvPr/>
              </p:nvSpPr>
              <p:spPr>
                <a:xfrm>
                  <a:off x="1863309" y="4338654"/>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47" name="Rectangle 46">
                  <a:extLst>
                    <a:ext uri="{FF2B5EF4-FFF2-40B4-BE49-F238E27FC236}">
                      <a16:creationId xmlns:a16="http://schemas.microsoft.com/office/drawing/2014/main" id="{D3144D75-67A0-30DB-8BDC-BA328FF9ED25}"/>
                    </a:ext>
                  </a:extLst>
                </p:cNvPr>
                <p:cNvSpPr>
                  <a:spLocks noRot="1" noChangeAspect="1" noMove="1" noResize="1" noEditPoints="1" noAdjustHandles="1" noChangeArrowheads="1" noChangeShapeType="1" noTextEdit="1"/>
                </p:cNvSpPr>
                <p:nvPr/>
              </p:nvSpPr>
              <p:spPr>
                <a:xfrm>
                  <a:off x="1863309" y="4338654"/>
                  <a:ext cx="652272" cy="369332"/>
                </a:xfrm>
                <a:prstGeom prst="rect">
                  <a:avLst/>
                </a:prstGeom>
                <a:blipFill>
                  <a:blip r:embed="rId10"/>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9EE0CCA4-A196-0F6C-F736-BFBD9C777E99}"/>
                    </a:ext>
                  </a:extLst>
                </p:cNvPr>
                <p:cNvSpPr/>
                <p:nvPr/>
              </p:nvSpPr>
              <p:spPr>
                <a:xfrm>
                  <a:off x="1425127" y="4628214"/>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48" name="Rectangle 47">
                  <a:extLst>
                    <a:ext uri="{FF2B5EF4-FFF2-40B4-BE49-F238E27FC236}">
                      <a16:creationId xmlns:a16="http://schemas.microsoft.com/office/drawing/2014/main" id="{9EE0CCA4-A196-0F6C-F736-BFBD9C777E99}"/>
                    </a:ext>
                  </a:extLst>
                </p:cNvPr>
                <p:cNvSpPr>
                  <a:spLocks noRot="1" noChangeAspect="1" noMove="1" noResize="1" noEditPoints="1" noAdjustHandles="1" noChangeArrowheads="1" noChangeShapeType="1" noTextEdit="1"/>
                </p:cNvSpPr>
                <p:nvPr/>
              </p:nvSpPr>
              <p:spPr>
                <a:xfrm>
                  <a:off x="1425127" y="4628214"/>
                  <a:ext cx="652272" cy="369332"/>
                </a:xfrm>
                <a:prstGeom prst="rect">
                  <a:avLst/>
                </a:prstGeom>
                <a:blipFill>
                  <a:blip r:embed="rId11"/>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C4CB596F-0ED1-F771-9713-23EFCFBE597A}"/>
                    </a:ext>
                  </a:extLst>
                </p:cNvPr>
                <p:cNvSpPr/>
                <p:nvPr/>
              </p:nvSpPr>
              <p:spPr>
                <a:xfrm>
                  <a:off x="1425127" y="5244381"/>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49" name="Rectangle 48">
                  <a:extLst>
                    <a:ext uri="{FF2B5EF4-FFF2-40B4-BE49-F238E27FC236}">
                      <a16:creationId xmlns:a16="http://schemas.microsoft.com/office/drawing/2014/main" id="{C4CB596F-0ED1-F771-9713-23EFCFBE597A}"/>
                    </a:ext>
                  </a:extLst>
                </p:cNvPr>
                <p:cNvSpPr>
                  <a:spLocks noRot="1" noChangeAspect="1" noMove="1" noResize="1" noEditPoints="1" noAdjustHandles="1" noChangeArrowheads="1" noChangeShapeType="1" noTextEdit="1"/>
                </p:cNvSpPr>
                <p:nvPr/>
              </p:nvSpPr>
              <p:spPr>
                <a:xfrm>
                  <a:off x="1425127" y="5244381"/>
                  <a:ext cx="652272" cy="369332"/>
                </a:xfrm>
                <a:prstGeom prst="rect">
                  <a:avLst/>
                </a:prstGeom>
                <a:blipFill>
                  <a:blip r:embed="rId11"/>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CADAD59D-244A-3611-7362-288F7811B6BF}"/>
                    </a:ext>
                  </a:extLst>
                </p:cNvPr>
                <p:cNvSpPr/>
                <p:nvPr/>
              </p:nvSpPr>
              <p:spPr>
                <a:xfrm>
                  <a:off x="1863309" y="5244380"/>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50" name="Rectangle 49">
                  <a:extLst>
                    <a:ext uri="{FF2B5EF4-FFF2-40B4-BE49-F238E27FC236}">
                      <a16:creationId xmlns:a16="http://schemas.microsoft.com/office/drawing/2014/main" id="{CADAD59D-244A-3611-7362-288F7811B6BF}"/>
                    </a:ext>
                  </a:extLst>
                </p:cNvPr>
                <p:cNvSpPr>
                  <a:spLocks noRot="1" noChangeAspect="1" noMove="1" noResize="1" noEditPoints="1" noAdjustHandles="1" noChangeArrowheads="1" noChangeShapeType="1" noTextEdit="1"/>
                </p:cNvSpPr>
                <p:nvPr/>
              </p:nvSpPr>
              <p:spPr>
                <a:xfrm>
                  <a:off x="1863309" y="5244380"/>
                  <a:ext cx="652272" cy="369332"/>
                </a:xfrm>
                <a:prstGeom prst="rect">
                  <a:avLst/>
                </a:prstGeom>
                <a:blipFill>
                  <a:blip r:embed="rId11"/>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7E1860F0-D079-AE7A-1D5C-BDD98C136035}"/>
                    </a:ext>
                  </a:extLst>
                </p:cNvPr>
                <p:cNvSpPr/>
                <p:nvPr/>
              </p:nvSpPr>
              <p:spPr>
                <a:xfrm>
                  <a:off x="1863309" y="4930786"/>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51" name="Rectangle 50">
                  <a:extLst>
                    <a:ext uri="{FF2B5EF4-FFF2-40B4-BE49-F238E27FC236}">
                      <a16:creationId xmlns:a16="http://schemas.microsoft.com/office/drawing/2014/main" id="{7E1860F0-D079-AE7A-1D5C-BDD98C136035}"/>
                    </a:ext>
                  </a:extLst>
                </p:cNvPr>
                <p:cNvSpPr>
                  <a:spLocks noRot="1" noChangeAspect="1" noMove="1" noResize="1" noEditPoints="1" noAdjustHandles="1" noChangeArrowheads="1" noChangeShapeType="1" noTextEdit="1"/>
                </p:cNvSpPr>
                <p:nvPr/>
              </p:nvSpPr>
              <p:spPr>
                <a:xfrm>
                  <a:off x="1863309" y="4930786"/>
                  <a:ext cx="652272" cy="369332"/>
                </a:xfrm>
                <a:prstGeom prst="rect">
                  <a:avLst/>
                </a:prstGeom>
                <a:blipFill>
                  <a:blip r:embed="rId10"/>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169CB153-312E-182E-9345-80B0594CB4CE}"/>
                    </a:ext>
                  </a:extLst>
                </p:cNvPr>
                <p:cNvSpPr/>
                <p:nvPr/>
              </p:nvSpPr>
              <p:spPr>
                <a:xfrm>
                  <a:off x="2320765" y="4628214"/>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52" name="Rectangle 51">
                  <a:extLst>
                    <a:ext uri="{FF2B5EF4-FFF2-40B4-BE49-F238E27FC236}">
                      <a16:creationId xmlns:a16="http://schemas.microsoft.com/office/drawing/2014/main" id="{169CB153-312E-182E-9345-80B0594CB4CE}"/>
                    </a:ext>
                  </a:extLst>
                </p:cNvPr>
                <p:cNvSpPr>
                  <a:spLocks noRot="1" noChangeAspect="1" noMove="1" noResize="1" noEditPoints="1" noAdjustHandles="1" noChangeArrowheads="1" noChangeShapeType="1" noTextEdit="1"/>
                </p:cNvSpPr>
                <p:nvPr/>
              </p:nvSpPr>
              <p:spPr>
                <a:xfrm>
                  <a:off x="2320765" y="4628214"/>
                  <a:ext cx="652272" cy="369332"/>
                </a:xfrm>
                <a:prstGeom prst="rect">
                  <a:avLst/>
                </a:prstGeom>
                <a:blipFill>
                  <a:blip r:embed="rId11"/>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FABE4D99-ECA2-D8B6-FBB1-175FBA8BD405}"/>
                    </a:ext>
                  </a:extLst>
                </p:cNvPr>
                <p:cNvSpPr/>
                <p:nvPr/>
              </p:nvSpPr>
              <p:spPr>
                <a:xfrm>
                  <a:off x="2320765" y="5244380"/>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53" name="Rectangle 52">
                  <a:extLst>
                    <a:ext uri="{FF2B5EF4-FFF2-40B4-BE49-F238E27FC236}">
                      <a16:creationId xmlns:a16="http://schemas.microsoft.com/office/drawing/2014/main" id="{FABE4D99-ECA2-D8B6-FBB1-175FBA8BD405}"/>
                    </a:ext>
                  </a:extLst>
                </p:cNvPr>
                <p:cNvSpPr>
                  <a:spLocks noRot="1" noChangeAspect="1" noMove="1" noResize="1" noEditPoints="1" noAdjustHandles="1" noChangeArrowheads="1" noChangeShapeType="1" noTextEdit="1"/>
                </p:cNvSpPr>
                <p:nvPr/>
              </p:nvSpPr>
              <p:spPr>
                <a:xfrm>
                  <a:off x="2320765" y="5244380"/>
                  <a:ext cx="652272" cy="369332"/>
                </a:xfrm>
                <a:prstGeom prst="rect">
                  <a:avLst/>
                </a:prstGeom>
                <a:blipFill>
                  <a:blip r:embed="rId11"/>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573760AB-72DF-DC99-C11A-6415001F058A}"/>
                    </a:ext>
                  </a:extLst>
                </p:cNvPr>
                <p:cNvSpPr/>
                <p:nvPr/>
              </p:nvSpPr>
              <p:spPr>
                <a:xfrm>
                  <a:off x="2320765" y="4930786"/>
                  <a:ext cx="652272" cy="369332"/>
                </a:xfrm>
                <a:prstGeom prst="rect">
                  <a:avLst/>
                </a:prstGeom>
                <a:noFill/>
              </p:spPr>
              <p:txBody>
                <a:bodyPr wrap="square" lIns="68580" tIns="34290" rIns="68580" bIns="34290">
                  <a:spAutoFit/>
                </a:bodyPr>
                <a:lstStyle/>
                <a:p>
                  <a:pPr algn="just" defTabSz="685800"/>
                  <a14:m>
                    <m:oMathPara xmlns:m="http://schemas.openxmlformats.org/officeDocument/2006/math">
                      <m:oMathParaPr>
                        <m:jc m:val="left"/>
                      </m:oMathParaPr>
                      <m:oMath xmlns:m="http://schemas.openxmlformats.org/officeDocument/2006/math">
                        <m:r>
                          <a:rPr lang="en-US" sz="1350" i="1">
                            <a:solidFill>
                              <a:prstClr val="black"/>
                            </a:solidFill>
                            <a:latin typeface="Cambria Math" panose="02040503050406030204" pitchFamily="18" charset="0"/>
                          </a:rPr>
                          <m:t>0</m:t>
                        </m:r>
                      </m:oMath>
                    </m:oMathPara>
                  </a14:m>
                  <a:endParaRPr lang="en-US" sz="135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54" name="Rectangle 53">
                  <a:extLst>
                    <a:ext uri="{FF2B5EF4-FFF2-40B4-BE49-F238E27FC236}">
                      <a16:creationId xmlns:a16="http://schemas.microsoft.com/office/drawing/2014/main" id="{573760AB-72DF-DC99-C11A-6415001F058A}"/>
                    </a:ext>
                  </a:extLst>
                </p:cNvPr>
                <p:cNvSpPr>
                  <a:spLocks noRot="1" noChangeAspect="1" noMove="1" noResize="1" noEditPoints="1" noAdjustHandles="1" noChangeArrowheads="1" noChangeShapeType="1" noTextEdit="1"/>
                </p:cNvSpPr>
                <p:nvPr/>
              </p:nvSpPr>
              <p:spPr>
                <a:xfrm>
                  <a:off x="2320765" y="4930786"/>
                  <a:ext cx="652272" cy="369332"/>
                </a:xfrm>
                <a:prstGeom prst="rect">
                  <a:avLst/>
                </a:prstGeom>
                <a:blipFill>
                  <a:blip r:embed="rId10"/>
                  <a:stretch>
                    <a:fillRect/>
                  </a:stretch>
                </a:blipFill>
              </p:spPr>
              <p:txBody>
                <a:bodyPr/>
                <a:lstStyle/>
                <a:p>
                  <a:r>
                    <a:rPr lang="en-SG">
                      <a:noFill/>
                    </a:rPr>
                    <a:t> </a:t>
                  </a:r>
                </a:p>
              </p:txBody>
            </p:sp>
          </mc:Fallback>
        </mc:AlternateContent>
      </p:grpSp>
      <p:sp>
        <p:nvSpPr>
          <p:cNvPr id="56" name="TextBox 55">
            <a:extLst>
              <a:ext uri="{FF2B5EF4-FFF2-40B4-BE49-F238E27FC236}">
                <a16:creationId xmlns:a16="http://schemas.microsoft.com/office/drawing/2014/main" id="{538B8DAA-2C75-1422-48DD-2A35C8DF6EE8}"/>
              </a:ext>
            </a:extLst>
          </p:cNvPr>
          <p:cNvSpPr txBox="1"/>
          <p:nvPr/>
        </p:nvSpPr>
        <p:spPr>
          <a:xfrm>
            <a:off x="401976" y="3877722"/>
            <a:ext cx="4623435" cy="300082"/>
          </a:xfrm>
          <a:prstGeom prst="rect">
            <a:avLst/>
          </a:prstGeom>
          <a:noFill/>
        </p:spPr>
        <p:txBody>
          <a:bodyPr wrap="square">
            <a:spAutoFit/>
          </a:bodyPr>
          <a:lstStyle/>
          <a:p>
            <a:pPr defTabSz="685800"/>
            <a:r>
              <a:rPr lang="en-US" sz="1350" dirty="0">
                <a:solidFill>
                  <a:prstClr val="black"/>
                </a:solidFill>
                <a:effectLst>
                  <a:outerShdw blurRad="38100" dist="38100" dir="2700000" algn="tl">
                    <a:srgbClr val="000000">
                      <a:alpha val="43137"/>
                    </a:srgbClr>
                  </a:outerShdw>
                </a:effectLst>
                <a:latin typeface="Calibri" panose="020F0502020204030204" pitchFamily="34" charset="0"/>
                <a:ea typeface="宋体" panose="02010600030101010101" pitchFamily="2" charset="-122"/>
                <a:cs typeface="Times New Roman" panose="02020603050405020304" pitchFamily="18" charset="0"/>
              </a:rPr>
              <a:t>26.1 dB </a:t>
            </a:r>
            <a:endParaRPr lang="en-US" sz="1350" dirty="0">
              <a:solidFill>
                <a:prstClr val="black"/>
              </a:solidFill>
              <a:effectLst>
                <a:outerShdw blurRad="38100" dist="38100" dir="2700000" algn="tl">
                  <a:srgbClr val="000000">
                    <a:alpha val="43137"/>
                  </a:srgbClr>
                </a:outerShdw>
              </a:effectLst>
              <a:latin typeface="Calibri" panose="020F0502020204030204"/>
            </a:endParaRPr>
          </a:p>
        </p:txBody>
      </p:sp>
    </p:spTree>
    <p:extLst>
      <p:ext uri="{BB962C8B-B14F-4D97-AF65-F5344CB8AC3E}">
        <p14:creationId xmlns:p14="http://schemas.microsoft.com/office/powerpoint/2010/main" val="3522012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581F-31BA-4AD2-A790-2F3B6AB99C11}"/>
              </a:ext>
            </a:extLst>
          </p:cNvPr>
          <p:cNvSpPr>
            <a:spLocks noGrp="1"/>
          </p:cNvSpPr>
          <p:nvPr>
            <p:ph type="title"/>
          </p:nvPr>
        </p:nvSpPr>
        <p:spPr>
          <a:xfrm>
            <a:off x="133400" y="-77579"/>
            <a:ext cx="7886700" cy="867509"/>
          </a:xfrm>
        </p:spPr>
        <p:txBody>
          <a:bodyPr>
            <a:normAutofit/>
          </a:bodyPr>
          <a:lstStyle/>
          <a:p>
            <a:r>
              <a:rPr lang="en-US" sz="2800" dirty="0"/>
              <a:t>Typical Waveguide Fabrication Procedure</a:t>
            </a:r>
            <a:endParaRPr lang="en-SG" sz="2800" dirty="0"/>
          </a:p>
        </p:txBody>
      </p:sp>
      <p:pic>
        <p:nvPicPr>
          <p:cNvPr id="4" name="图片 2">
            <a:extLst>
              <a:ext uri="{FF2B5EF4-FFF2-40B4-BE49-F238E27FC236}">
                <a16:creationId xmlns:a16="http://schemas.microsoft.com/office/drawing/2014/main" id="{EA238947-1F82-4EA3-865A-6B8B5F21DAA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4363" y="1992076"/>
            <a:ext cx="4597492" cy="1915062"/>
          </a:xfrm>
          <a:prstGeom prst="rect">
            <a:avLst/>
          </a:prstGeom>
          <a:noFill/>
        </p:spPr>
      </p:pic>
      <p:pic>
        <p:nvPicPr>
          <p:cNvPr id="5" name="图片 1">
            <a:extLst>
              <a:ext uri="{FF2B5EF4-FFF2-40B4-BE49-F238E27FC236}">
                <a16:creationId xmlns:a16="http://schemas.microsoft.com/office/drawing/2014/main" id="{0A529C69-D3C2-461B-8C63-44C3246759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81855" y="1095057"/>
            <a:ext cx="4462145" cy="2953385"/>
          </a:xfrm>
          <a:prstGeom prst="rect">
            <a:avLst/>
          </a:prstGeom>
          <a:noFill/>
        </p:spPr>
      </p:pic>
      <p:pic>
        <p:nvPicPr>
          <p:cNvPr id="7" name="图片 1">
            <a:extLst>
              <a:ext uri="{FF2B5EF4-FFF2-40B4-BE49-F238E27FC236}">
                <a16:creationId xmlns:a16="http://schemas.microsoft.com/office/drawing/2014/main" id="{9C495866-30AF-450F-B896-29491DC80F83}"/>
              </a:ext>
            </a:extLst>
          </p:cNvPr>
          <p:cNvPicPr/>
          <p:nvPr/>
        </p:nvPicPr>
        <p:blipFill rotWithShape="1">
          <a:blip r:embed="rId3">
            <a:extLst>
              <a:ext uri="{28A0092B-C50C-407E-A947-70E740481C1C}">
                <a14:useLocalDpi xmlns:a14="http://schemas.microsoft.com/office/drawing/2010/main" val="0"/>
              </a:ext>
            </a:extLst>
          </a:blip>
          <a:srcRect b="72509"/>
          <a:stretch/>
        </p:blipFill>
        <p:spPr bwMode="auto">
          <a:xfrm>
            <a:off x="1123900" y="497480"/>
            <a:ext cx="8121699" cy="1477763"/>
          </a:xfrm>
          <a:prstGeom prst="rect">
            <a:avLst/>
          </a:prstGeom>
          <a:noFill/>
        </p:spPr>
      </p:pic>
      <p:sp>
        <p:nvSpPr>
          <p:cNvPr id="3" name="TextBox 2">
            <a:extLst>
              <a:ext uri="{FF2B5EF4-FFF2-40B4-BE49-F238E27FC236}">
                <a16:creationId xmlns:a16="http://schemas.microsoft.com/office/drawing/2014/main" id="{FBBF21F5-7875-4E15-9EEE-136690B9A709}"/>
              </a:ext>
            </a:extLst>
          </p:cNvPr>
          <p:cNvSpPr txBox="1"/>
          <p:nvPr/>
        </p:nvSpPr>
        <p:spPr>
          <a:xfrm>
            <a:off x="3328824" y="4193026"/>
            <a:ext cx="2706062" cy="369332"/>
          </a:xfrm>
          <a:prstGeom prst="rect">
            <a:avLst/>
          </a:prstGeom>
          <a:noFill/>
        </p:spPr>
        <p:txBody>
          <a:bodyPr wrap="none" rtlCol="0">
            <a:spAutoFit/>
          </a:bodyPr>
          <a:lstStyle/>
          <a:p>
            <a:r>
              <a:rPr lang="en-US" dirty="0"/>
              <a:t>Extracted r</a:t>
            </a:r>
            <a:r>
              <a:rPr lang="en-US" baseline="-25000" dirty="0"/>
              <a:t>42</a:t>
            </a:r>
            <a:r>
              <a:rPr lang="en-US" dirty="0"/>
              <a:t> = 1268 pm/V</a:t>
            </a:r>
            <a:endParaRPr lang="en-SG" dirty="0"/>
          </a:p>
        </p:txBody>
      </p:sp>
      <p:sp>
        <p:nvSpPr>
          <p:cNvPr id="6" name="Rectangle 5">
            <a:extLst>
              <a:ext uri="{FF2B5EF4-FFF2-40B4-BE49-F238E27FC236}">
                <a16:creationId xmlns:a16="http://schemas.microsoft.com/office/drawing/2014/main" id="{22BAEA58-F4E9-42F6-8727-265748A0CC47}"/>
              </a:ext>
            </a:extLst>
          </p:cNvPr>
          <p:cNvSpPr/>
          <p:nvPr/>
        </p:nvSpPr>
        <p:spPr>
          <a:xfrm>
            <a:off x="1214203" y="614597"/>
            <a:ext cx="179882" cy="329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2145275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EB31AD-8186-999C-6E39-65EB5F29DBF9}"/>
              </a:ext>
            </a:extLst>
          </p:cNvPr>
          <p:cNvGrpSpPr/>
          <p:nvPr/>
        </p:nvGrpSpPr>
        <p:grpSpPr>
          <a:xfrm>
            <a:off x="7125971" y="28192"/>
            <a:ext cx="1660042" cy="1783223"/>
            <a:chOff x="5305034" y="688676"/>
            <a:chExt cx="2213389" cy="2377631"/>
          </a:xfrm>
        </p:grpSpPr>
        <p:pic>
          <p:nvPicPr>
            <p:cNvPr id="3" name="Picture 2">
              <a:extLst>
                <a:ext uri="{FF2B5EF4-FFF2-40B4-BE49-F238E27FC236}">
                  <a16:creationId xmlns:a16="http://schemas.microsoft.com/office/drawing/2014/main" id="{A7E74D75-908C-B4EA-846E-0C1D470547EF}"/>
                </a:ext>
              </a:extLst>
            </p:cNvPr>
            <p:cNvPicPr>
              <a:picLocks noChangeAspect="1"/>
            </p:cNvPicPr>
            <p:nvPr/>
          </p:nvPicPr>
          <p:blipFill>
            <a:blip r:embed="rId2"/>
            <a:stretch>
              <a:fillRect/>
            </a:stretch>
          </p:blipFill>
          <p:spPr>
            <a:xfrm>
              <a:off x="5305034" y="1680656"/>
              <a:ext cx="2177452" cy="1385651"/>
            </a:xfrm>
            <a:prstGeom prst="rect">
              <a:avLst/>
            </a:prstGeom>
          </p:spPr>
        </p:pic>
        <p:sp>
          <p:nvSpPr>
            <p:cNvPr id="4" name="TextBox 3">
              <a:extLst>
                <a:ext uri="{FF2B5EF4-FFF2-40B4-BE49-F238E27FC236}">
                  <a16:creationId xmlns:a16="http://schemas.microsoft.com/office/drawing/2014/main" id="{92644060-26D4-FCE2-2B20-09DB0C44D0B8}"/>
                </a:ext>
              </a:extLst>
            </p:cNvPr>
            <p:cNvSpPr txBox="1"/>
            <p:nvPr/>
          </p:nvSpPr>
          <p:spPr>
            <a:xfrm>
              <a:off x="5708821" y="736245"/>
              <a:ext cx="1809602" cy="767476"/>
            </a:xfrm>
            <a:prstGeom prst="rect">
              <a:avLst/>
            </a:prstGeom>
            <a:noFill/>
          </p:spPr>
          <p:txBody>
            <a:bodyPr wrap="square" rtlCol="0">
              <a:spAutoFit/>
            </a:bodyPr>
            <a:lstStyle/>
            <a:p>
              <a:pPr algn="ctr" defTabSz="685800">
                <a:lnSpc>
                  <a:spcPct val="120000"/>
                </a:lnSpc>
              </a:pPr>
              <a:r>
                <a:rPr lang="en-US" sz="900" dirty="0">
                  <a:solidFill>
                    <a:prstClr val="black"/>
                  </a:solidFill>
                  <a:latin typeface="Arial" panose="020B0604020202020204" pitchFamily="34" charset="0"/>
                  <a:cs typeface="Arial" panose="020B0604020202020204" pitchFamily="34" charset="0"/>
                </a:rPr>
                <a:t>Metal diffusion</a:t>
              </a:r>
            </a:p>
            <a:p>
              <a:pPr algn="ctr" defTabSz="685800">
                <a:lnSpc>
                  <a:spcPct val="120000"/>
                </a:lnSpc>
              </a:pPr>
              <a:r>
                <a:rPr lang="en-US" sz="900" dirty="0">
                  <a:solidFill>
                    <a:prstClr val="black"/>
                  </a:solidFill>
                  <a:latin typeface="Arial" panose="020B0604020202020204" pitchFamily="34" charset="0"/>
                  <a:cs typeface="Arial" panose="020B0604020202020204" pitchFamily="34" charset="0"/>
                </a:rPr>
                <a:t>Proton beam</a:t>
              </a:r>
            </a:p>
            <a:p>
              <a:pPr algn="ctr" defTabSz="685800">
                <a:lnSpc>
                  <a:spcPct val="120000"/>
                </a:lnSpc>
              </a:pPr>
              <a:r>
                <a:rPr lang="en-US" sz="900" dirty="0">
                  <a:solidFill>
                    <a:prstClr val="black"/>
                  </a:solidFill>
                  <a:latin typeface="Arial" panose="020B0604020202020204" pitchFamily="34" charset="0"/>
                  <a:cs typeface="Arial" panose="020B0604020202020204" pitchFamily="34" charset="0"/>
                </a:rPr>
                <a:t>Crystallinity control</a:t>
              </a:r>
              <a:endParaRPr lang="en-SG" sz="900" dirty="0">
                <a:solidFill>
                  <a:prstClr val="black"/>
                </a:solidFill>
                <a:latin typeface="Arial" panose="020B0604020202020204" pitchFamily="34" charset="0"/>
                <a:cs typeface="Arial" panose="020B0604020202020204" pitchFamily="34" charset="0"/>
              </a:endParaRPr>
            </a:p>
          </p:txBody>
        </p:sp>
        <p:sp>
          <p:nvSpPr>
            <p:cNvPr id="5" name="Arrow: Down 4">
              <a:extLst>
                <a:ext uri="{FF2B5EF4-FFF2-40B4-BE49-F238E27FC236}">
                  <a16:creationId xmlns:a16="http://schemas.microsoft.com/office/drawing/2014/main" id="{8C04B540-2FA2-3025-1F72-7ACD1C878AC9}"/>
                </a:ext>
              </a:extLst>
            </p:cNvPr>
            <p:cNvSpPr/>
            <p:nvPr/>
          </p:nvSpPr>
          <p:spPr>
            <a:xfrm>
              <a:off x="6393760" y="1644965"/>
              <a:ext cx="431800" cy="175507"/>
            </a:xfrm>
            <a:prstGeom prst="downArrow">
              <a:avLst>
                <a:gd name="adj1" fmla="val 50000"/>
                <a:gd name="adj2" fmla="val 49133"/>
              </a:avLst>
            </a:prstGeom>
            <a:solidFill>
              <a:schemeClr val="accent1">
                <a:lumMod val="60000"/>
                <a:lumOff val="40000"/>
                <a:alpha val="5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Oval 5">
              <a:extLst>
                <a:ext uri="{FF2B5EF4-FFF2-40B4-BE49-F238E27FC236}">
                  <a16:creationId xmlns:a16="http://schemas.microsoft.com/office/drawing/2014/main" id="{018F66A0-AE4D-8FB8-3993-0EAF45675D3D}"/>
                </a:ext>
              </a:extLst>
            </p:cNvPr>
            <p:cNvSpPr/>
            <p:nvPr/>
          </p:nvSpPr>
          <p:spPr>
            <a:xfrm>
              <a:off x="5728856" y="688676"/>
              <a:ext cx="1701800" cy="876595"/>
            </a:xfrm>
            <a:custGeom>
              <a:avLst/>
              <a:gdLst>
                <a:gd name="connsiteX0" fmla="*/ 0 w 1701800"/>
                <a:gd name="connsiteY0" fmla="*/ 438298 h 876595"/>
                <a:gd name="connsiteX1" fmla="*/ 850900 w 1701800"/>
                <a:gd name="connsiteY1" fmla="*/ 0 h 876595"/>
                <a:gd name="connsiteX2" fmla="*/ 1701800 w 1701800"/>
                <a:gd name="connsiteY2" fmla="*/ 438298 h 876595"/>
                <a:gd name="connsiteX3" fmla="*/ 850900 w 1701800"/>
                <a:gd name="connsiteY3" fmla="*/ 876596 h 876595"/>
                <a:gd name="connsiteX4" fmla="*/ 0 w 1701800"/>
                <a:gd name="connsiteY4" fmla="*/ 438298 h 87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0" h="876595" extrusionOk="0">
                  <a:moveTo>
                    <a:pt x="0" y="438298"/>
                  </a:moveTo>
                  <a:cubicBezTo>
                    <a:pt x="-7267" y="248420"/>
                    <a:pt x="404072" y="22012"/>
                    <a:pt x="850900" y="0"/>
                  </a:cubicBezTo>
                  <a:cubicBezTo>
                    <a:pt x="1322960" y="-4201"/>
                    <a:pt x="1680855" y="239158"/>
                    <a:pt x="1701800" y="438298"/>
                  </a:cubicBezTo>
                  <a:cubicBezTo>
                    <a:pt x="1712451" y="702538"/>
                    <a:pt x="1322079" y="961469"/>
                    <a:pt x="850900" y="876596"/>
                  </a:cubicBezTo>
                  <a:cubicBezTo>
                    <a:pt x="346876" y="869144"/>
                    <a:pt x="-26249" y="660217"/>
                    <a:pt x="0" y="438298"/>
                  </a:cubicBezTo>
                  <a:close/>
                </a:path>
              </a:pathLst>
            </a:custGeom>
            <a:noFill/>
            <a:ln w="19050">
              <a:solidFill>
                <a:schemeClr val="accent1">
                  <a:lumMod val="60000"/>
                  <a:lumOff val="40000"/>
                </a:schemeClr>
              </a:solidFill>
              <a:extLst>
                <a:ext uri="{C807C97D-BFC1-408E-A445-0C87EB9F89A2}">
                  <ask:lineSketchStyleProps xmlns:ask="http://schemas.microsoft.com/office/drawing/2018/sketchyshapes" xmlns="" sd="43739277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
        <p:nvSpPr>
          <p:cNvPr id="7" name="Rectangle 6">
            <a:extLst>
              <a:ext uri="{FF2B5EF4-FFF2-40B4-BE49-F238E27FC236}">
                <a16:creationId xmlns:a16="http://schemas.microsoft.com/office/drawing/2014/main" id="{F69C1427-A02F-B297-6EF4-08B8A1761CDA}"/>
              </a:ext>
            </a:extLst>
          </p:cNvPr>
          <p:cNvSpPr/>
          <p:nvPr/>
        </p:nvSpPr>
        <p:spPr>
          <a:xfrm>
            <a:off x="0" y="0"/>
            <a:ext cx="6999673" cy="392415"/>
          </a:xfrm>
          <a:prstGeom prst="rect">
            <a:avLst/>
          </a:prstGeom>
          <a:noFill/>
        </p:spPr>
        <p:txBody>
          <a:bodyPr wrap="none" lIns="68580" tIns="34290" rIns="68580" bIns="34290">
            <a:spAutoFit/>
          </a:bodyPr>
          <a:lstStyle/>
          <a:p>
            <a:pPr defTabSz="685800"/>
            <a:r>
              <a:rPr lang="en-US" sz="2100" b="1" dirty="0">
                <a:ln w="0"/>
                <a:solidFill>
                  <a:prstClr val="black"/>
                </a:solidFill>
                <a:effectLst>
                  <a:outerShdw blurRad="38100" dist="19050" dir="2700000" algn="tl" rotWithShape="0">
                    <a:prstClr val="black">
                      <a:alpha val="40000"/>
                    </a:prstClr>
                  </a:outerShdw>
                </a:effectLst>
                <a:latin typeface="Calibri" panose="020F0502020204030204"/>
              </a:rPr>
              <a:t>Engineering refractive index contrast without dry etching BTO</a:t>
            </a:r>
          </a:p>
        </p:txBody>
      </p:sp>
      <p:sp>
        <p:nvSpPr>
          <p:cNvPr id="8" name="TextBox 7">
            <a:extLst>
              <a:ext uri="{FF2B5EF4-FFF2-40B4-BE49-F238E27FC236}">
                <a16:creationId xmlns:a16="http://schemas.microsoft.com/office/drawing/2014/main" id="{1198DA76-D805-908A-4504-56A2C98243E0}"/>
              </a:ext>
            </a:extLst>
          </p:cNvPr>
          <p:cNvSpPr txBox="1"/>
          <p:nvPr/>
        </p:nvSpPr>
        <p:spPr>
          <a:xfrm>
            <a:off x="7593578" y="3927043"/>
            <a:ext cx="1488033" cy="879343"/>
          </a:xfrm>
          <a:prstGeom prst="rect">
            <a:avLst/>
          </a:prstGeom>
          <a:noFill/>
        </p:spPr>
        <p:txBody>
          <a:bodyPr wrap="square">
            <a:spAutoFit/>
          </a:bodyPr>
          <a:lstStyle/>
          <a:p>
            <a:pPr defTabSz="685800">
              <a:lnSpc>
                <a:spcPct val="115000"/>
              </a:lnSpc>
              <a:spcAft>
                <a:spcPts val="210"/>
              </a:spcAft>
            </a:pPr>
            <a:r>
              <a:rPr lang="en-US" sz="900" i="1" dirty="0">
                <a:ln w="0"/>
                <a:solidFill>
                  <a:prstClr val="black"/>
                </a:solidFill>
                <a:effectLst>
                  <a:outerShdw blurRad="38100" dist="19050" dir="2700000" algn="tl" rotWithShape="0">
                    <a:prstClr val="black">
                      <a:alpha val="40000"/>
                    </a:prstClr>
                  </a:outerShdw>
                </a:effectLst>
                <a:latin typeface="Calibri" panose="020F0502020204030204"/>
              </a:rPr>
              <a:t>Y. Cao et al., “Engineering refractive index contrast in thin film barium titanate-on-insulator,” Nano Letters, vol. 23, 16 (2023).</a:t>
            </a:r>
          </a:p>
        </p:txBody>
      </p:sp>
      <p:pic>
        <p:nvPicPr>
          <p:cNvPr id="10" name="Picture 9">
            <a:extLst>
              <a:ext uri="{FF2B5EF4-FFF2-40B4-BE49-F238E27FC236}">
                <a16:creationId xmlns:a16="http://schemas.microsoft.com/office/drawing/2014/main" id="{249C93EB-6088-CF17-8124-BD1390960C81}"/>
              </a:ext>
            </a:extLst>
          </p:cNvPr>
          <p:cNvPicPr>
            <a:picLocks noChangeAspect="1"/>
          </p:cNvPicPr>
          <p:nvPr/>
        </p:nvPicPr>
        <p:blipFill>
          <a:blip r:embed="rId3"/>
          <a:stretch>
            <a:fillRect/>
          </a:stretch>
        </p:blipFill>
        <p:spPr>
          <a:xfrm>
            <a:off x="615446" y="1356898"/>
            <a:ext cx="3454211" cy="1076999"/>
          </a:xfrm>
          <a:prstGeom prst="rect">
            <a:avLst/>
          </a:prstGeom>
        </p:spPr>
      </p:pic>
      <p:sp>
        <p:nvSpPr>
          <p:cNvPr id="13" name="Rectangle 8">
            <a:extLst>
              <a:ext uri="{FF2B5EF4-FFF2-40B4-BE49-F238E27FC236}">
                <a16:creationId xmlns:a16="http://schemas.microsoft.com/office/drawing/2014/main" id="{9253ED72-6B97-27C5-A05A-78FD92CC0AF0}"/>
              </a:ext>
            </a:extLst>
          </p:cNvPr>
          <p:cNvSpPr/>
          <p:nvPr/>
        </p:nvSpPr>
        <p:spPr>
          <a:xfrm>
            <a:off x="252482" y="1057991"/>
            <a:ext cx="2922264" cy="276999"/>
          </a:xfrm>
          <a:prstGeom prst="rect">
            <a:avLst/>
          </a:prstGeom>
          <a:noFill/>
        </p:spPr>
        <p:txBody>
          <a:bodyPr wrap="square" lIns="68580" tIns="34290" rIns="68580" bIns="34290">
            <a:spAutoFit/>
          </a:bodyPr>
          <a:lstStyle/>
          <a:p>
            <a:pPr algn="just" defTabSz="685800"/>
            <a:r>
              <a:rPr lang="en-US" sz="1350" b="1" dirty="0">
                <a:ln w="0"/>
                <a:solidFill>
                  <a:prstClr val="black"/>
                </a:solidFill>
                <a:effectLst>
                  <a:outerShdw blurRad="38100" dist="19050" dir="2700000" algn="tl" rotWithShape="0">
                    <a:prstClr val="black">
                      <a:alpha val="40000"/>
                    </a:prstClr>
                  </a:outerShdw>
                </a:effectLst>
                <a:latin typeface="Calibri" panose="020F0502020204030204"/>
              </a:rPr>
              <a:t>(Metal diffusion like in LN is possible)</a:t>
            </a:r>
          </a:p>
        </p:txBody>
      </p:sp>
      <p:pic>
        <p:nvPicPr>
          <p:cNvPr id="15" name="Picture 14">
            <a:extLst>
              <a:ext uri="{FF2B5EF4-FFF2-40B4-BE49-F238E27FC236}">
                <a16:creationId xmlns:a16="http://schemas.microsoft.com/office/drawing/2014/main" id="{2EFF230E-62E5-AA11-9FA4-15FFED5EF202}"/>
              </a:ext>
            </a:extLst>
          </p:cNvPr>
          <p:cNvPicPr>
            <a:picLocks noChangeAspect="1"/>
          </p:cNvPicPr>
          <p:nvPr/>
        </p:nvPicPr>
        <p:blipFill>
          <a:blip r:embed="rId4"/>
          <a:stretch>
            <a:fillRect/>
          </a:stretch>
        </p:blipFill>
        <p:spPr>
          <a:xfrm>
            <a:off x="4203500" y="883867"/>
            <a:ext cx="1255306" cy="1602586"/>
          </a:xfrm>
          <a:prstGeom prst="rect">
            <a:avLst/>
          </a:prstGeom>
        </p:spPr>
      </p:pic>
      <p:sp>
        <p:nvSpPr>
          <p:cNvPr id="18" name="TextBox 17">
            <a:extLst>
              <a:ext uri="{FF2B5EF4-FFF2-40B4-BE49-F238E27FC236}">
                <a16:creationId xmlns:a16="http://schemas.microsoft.com/office/drawing/2014/main" id="{74DB769E-FEB2-F26E-B1BA-863BBA3EEE54}"/>
              </a:ext>
            </a:extLst>
          </p:cNvPr>
          <p:cNvSpPr txBox="1"/>
          <p:nvPr/>
        </p:nvSpPr>
        <p:spPr>
          <a:xfrm>
            <a:off x="1360339" y="2387613"/>
            <a:ext cx="1964426" cy="300082"/>
          </a:xfrm>
          <a:prstGeom prst="rect">
            <a:avLst/>
          </a:prstGeom>
          <a:noFill/>
        </p:spPr>
        <p:txBody>
          <a:bodyPr wrap="square">
            <a:spAutoFit/>
          </a:bodyPr>
          <a:lstStyle/>
          <a:p>
            <a:pPr defTabSz="685800"/>
            <a:r>
              <a:rPr lang="en-US" sz="1350" dirty="0">
                <a:solidFill>
                  <a:prstClr val="black"/>
                </a:solidFill>
                <a:effectLst>
                  <a:outerShdw blurRad="38100" dist="38100" dir="2700000" algn="tl">
                    <a:srgbClr val="000000">
                      <a:alpha val="43137"/>
                    </a:srgbClr>
                  </a:outerShdw>
                </a:effectLst>
                <a:latin typeface="Calibri" panose="020F0502020204030204" pitchFamily="34" charset="0"/>
                <a:ea typeface="宋体" panose="02010600030101010101" pitchFamily="2" charset="-122"/>
                <a:cs typeface="Times New Roman" panose="02020603050405020304" pitchFamily="18" charset="0"/>
              </a:rPr>
              <a:t>1000</a:t>
            </a:r>
            <a:r>
              <a:rPr lang="en-US" sz="1350" dirty="0">
                <a:ln w="0"/>
                <a:solidFill>
                  <a:prstClr val="black"/>
                </a:solidFill>
                <a:effectLst>
                  <a:outerShdw blurRad="38100" dist="19050" dir="2700000" algn="tl" rotWithShape="0">
                    <a:prstClr val="black">
                      <a:alpha val="40000"/>
                    </a:prstClr>
                  </a:outerShdw>
                </a:effectLst>
                <a:latin typeface="Calibri" panose="020F0502020204030204"/>
              </a:rPr>
              <a:t>°C for 10 h in Ar/H</a:t>
            </a:r>
            <a:r>
              <a:rPr lang="en-US" sz="1350" baseline="-25000" dirty="0">
                <a:ln w="0"/>
                <a:solidFill>
                  <a:prstClr val="black"/>
                </a:solidFill>
                <a:effectLst>
                  <a:outerShdw blurRad="38100" dist="19050" dir="2700000" algn="tl" rotWithShape="0">
                    <a:prstClr val="black">
                      <a:alpha val="40000"/>
                    </a:prstClr>
                  </a:outerShdw>
                </a:effectLst>
                <a:latin typeface="Calibri" panose="020F0502020204030204"/>
              </a:rPr>
              <a:t>2</a:t>
            </a:r>
            <a:endParaRPr lang="en-US" sz="1350" baseline="-25000" dirty="0">
              <a:solidFill>
                <a:prstClr val="black"/>
              </a:solidFill>
              <a:effectLst>
                <a:outerShdw blurRad="38100" dist="38100" dir="2700000" algn="tl">
                  <a:srgbClr val="000000">
                    <a:alpha val="43137"/>
                  </a:srgbClr>
                </a:outerShdw>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50" name="Group 49">
            <a:extLst>
              <a:ext uri="{FF2B5EF4-FFF2-40B4-BE49-F238E27FC236}">
                <a16:creationId xmlns:a16="http://schemas.microsoft.com/office/drawing/2014/main" id="{28EF3D65-298E-9682-7B3B-AF8BC3A1C85F}"/>
              </a:ext>
            </a:extLst>
          </p:cNvPr>
          <p:cNvGrpSpPr/>
          <p:nvPr/>
        </p:nvGrpSpPr>
        <p:grpSpPr>
          <a:xfrm>
            <a:off x="519784" y="3083007"/>
            <a:ext cx="2174795" cy="1776853"/>
            <a:chOff x="693045" y="4110675"/>
            <a:chExt cx="2899727" cy="2369137"/>
          </a:xfrm>
        </p:grpSpPr>
        <p:pic>
          <p:nvPicPr>
            <p:cNvPr id="17" name="Picture 16">
              <a:extLst>
                <a:ext uri="{FF2B5EF4-FFF2-40B4-BE49-F238E27FC236}">
                  <a16:creationId xmlns:a16="http://schemas.microsoft.com/office/drawing/2014/main" id="{53B1C686-80F7-64BD-7ED7-CDA25ACAA6F6}"/>
                </a:ext>
              </a:extLst>
            </p:cNvPr>
            <p:cNvPicPr>
              <a:picLocks noChangeAspect="1"/>
            </p:cNvPicPr>
            <p:nvPr/>
          </p:nvPicPr>
          <p:blipFill>
            <a:blip r:embed="rId5"/>
            <a:stretch>
              <a:fillRect/>
            </a:stretch>
          </p:blipFill>
          <p:spPr>
            <a:xfrm>
              <a:off x="840446" y="4110675"/>
              <a:ext cx="2752326" cy="2369137"/>
            </a:xfrm>
            <a:prstGeom prst="rect">
              <a:avLst/>
            </a:prstGeom>
          </p:spPr>
        </p:pic>
        <p:sp>
          <p:nvSpPr>
            <p:cNvPr id="21" name="Oval 20">
              <a:extLst>
                <a:ext uri="{FF2B5EF4-FFF2-40B4-BE49-F238E27FC236}">
                  <a16:creationId xmlns:a16="http://schemas.microsoft.com/office/drawing/2014/main" id="{4992B742-A89E-AD83-82B7-561638D076F4}"/>
                </a:ext>
              </a:extLst>
            </p:cNvPr>
            <p:cNvSpPr/>
            <p:nvPr/>
          </p:nvSpPr>
          <p:spPr>
            <a:xfrm>
              <a:off x="693045" y="4792881"/>
              <a:ext cx="454819" cy="18119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grpSp>
        <p:nvGrpSpPr>
          <p:cNvPr id="29" name="Group 28">
            <a:extLst>
              <a:ext uri="{FF2B5EF4-FFF2-40B4-BE49-F238E27FC236}">
                <a16:creationId xmlns:a16="http://schemas.microsoft.com/office/drawing/2014/main" id="{C1D84612-E2A7-72E2-AD2E-97E8BBF9B6A5}"/>
              </a:ext>
            </a:extLst>
          </p:cNvPr>
          <p:cNvGrpSpPr/>
          <p:nvPr/>
        </p:nvGrpSpPr>
        <p:grpSpPr>
          <a:xfrm>
            <a:off x="3037184" y="2977906"/>
            <a:ext cx="1929144" cy="1861517"/>
            <a:chOff x="5684466" y="2472447"/>
            <a:chExt cx="2572193" cy="2482023"/>
          </a:xfrm>
        </p:grpSpPr>
        <p:pic>
          <p:nvPicPr>
            <p:cNvPr id="30" name="Picture 29">
              <a:extLst>
                <a:ext uri="{FF2B5EF4-FFF2-40B4-BE49-F238E27FC236}">
                  <a16:creationId xmlns:a16="http://schemas.microsoft.com/office/drawing/2014/main" id="{68D602FD-42FC-7687-A196-2BF2CFE37BE4}"/>
                </a:ext>
              </a:extLst>
            </p:cNvPr>
            <p:cNvPicPr>
              <a:picLocks noChangeAspect="1"/>
            </p:cNvPicPr>
            <p:nvPr/>
          </p:nvPicPr>
          <p:blipFill>
            <a:blip r:embed="rId6"/>
            <a:stretch>
              <a:fillRect/>
            </a:stretch>
          </p:blipFill>
          <p:spPr>
            <a:xfrm>
              <a:off x="5790405" y="2472447"/>
              <a:ext cx="2429670" cy="1324704"/>
            </a:xfrm>
            <a:prstGeom prst="rect">
              <a:avLst/>
            </a:prstGeom>
          </p:spPr>
        </p:pic>
        <p:pic>
          <p:nvPicPr>
            <p:cNvPr id="31" name="Picture 30">
              <a:extLst>
                <a:ext uri="{FF2B5EF4-FFF2-40B4-BE49-F238E27FC236}">
                  <a16:creationId xmlns:a16="http://schemas.microsoft.com/office/drawing/2014/main" id="{D84F647C-AA92-1833-377D-29AD3E8B324D}"/>
                </a:ext>
              </a:extLst>
            </p:cNvPr>
            <p:cNvPicPr>
              <a:picLocks noChangeAspect="1"/>
            </p:cNvPicPr>
            <p:nvPr/>
          </p:nvPicPr>
          <p:blipFill rotWithShape="1">
            <a:blip r:embed="rId7">
              <a:extLst>
                <a:ext uri="{28A0092B-C50C-407E-A947-70E740481C1C}">
                  <a14:useLocalDpi xmlns:a14="http://schemas.microsoft.com/office/drawing/2010/main" val="0"/>
                </a:ext>
              </a:extLst>
            </a:blip>
            <a:srcRect t="50000"/>
            <a:stretch/>
          </p:blipFill>
          <p:spPr>
            <a:xfrm>
              <a:off x="5787616" y="3735269"/>
              <a:ext cx="2438400" cy="1219201"/>
            </a:xfrm>
            <a:prstGeom prst="rect">
              <a:avLst/>
            </a:prstGeom>
          </p:spPr>
        </p:pic>
        <p:sp>
          <p:nvSpPr>
            <p:cNvPr id="32" name="Rectangle 31">
              <a:extLst>
                <a:ext uri="{FF2B5EF4-FFF2-40B4-BE49-F238E27FC236}">
                  <a16:creationId xmlns:a16="http://schemas.microsoft.com/office/drawing/2014/main" id="{F543607F-1D05-C997-8D7A-953B5598CE41}"/>
                </a:ext>
              </a:extLst>
            </p:cNvPr>
            <p:cNvSpPr/>
            <p:nvPr/>
          </p:nvSpPr>
          <p:spPr>
            <a:xfrm>
              <a:off x="5684466" y="3735269"/>
              <a:ext cx="1246923" cy="338555"/>
            </a:xfrm>
            <a:prstGeom prst="rect">
              <a:avLst/>
            </a:prstGeom>
            <a:noFill/>
          </p:spPr>
          <p:txBody>
            <a:bodyPr wrap="none" lIns="68580" tIns="34290" rIns="68580" bIns="34290">
              <a:spAutoFit/>
            </a:bodyPr>
            <a:lstStyle/>
            <a:p>
              <a:pPr algn="ctr" defTabSz="685800"/>
              <a:r>
                <a:rPr lang="en-US" sz="1200" dirty="0">
                  <a:ln w="0"/>
                  <a:solidFill>
                    <a:prstClr val="white"/>
                  </a:solidFill>
                  <a:latin typeface="Calibri" panose="020F0502020204030204"/>
                </a:rPr>
                <a:t>RMS=0.2 nm</a:t>
              </a:r>
            </a:p>
          </p:txBody>
        </p:sp>
        <p:sp>
          <p:nvSpPr>
            <p:cNvPr id="33" name="Rectangle 32">
              <a:extLst>
                <a:ext uri="{FF2B5EF4-FFF2-40B4-BE49-F238E27FC236}">
                  <a16:creationId xmlns:a16="http://schemas.microsoft.com/office/drawing/2014/main" id="{BF73EE1A-302E-AFCE-1F65-6336E0AD636D}"/>
                </a:ext>
              </a:extLst>
            </p:cNvPr>
            <p:cNvSpPr/>
            <p:nvPr/>
          </p:nvSpPr>
          <p:spPr>
            <a:xfrm>
              <a:off x="5685001" y="3420620"/>
              <a:ext cx="1351652" cy="338555"/>
            </a:xfrm>
            <a:prstGeom prst="rect">
              <a:avLst/>
            </a:prstGeom>
            <a:noFill/>
          </p:spPr>
          <p:txBody>
            <a:bodyPr wrap="none" lIns="68580" tIns="34290" rIns="68580" bIns="34290">
              <a:spAutoFit/>
            </a:bodyPr>
            <a:lstStyle/>
            <a:p>
              <a:pPr defTabSz="685800"/>
              <a:r>
                <a:rPr lang="en-US" sz="1200" dirty="0">
                  <a:ln w="0"/>
                  <a:solidFill>
                    <a:prstClr val="white"/>
                  </a:solidFill>
                  <a:latin typeface="Calibri" panose="020F0502020204030204"/>
                </a:rPr>
                <a:t>RMS=13.4 nm</a:t>
              </a:r>
            </a:p>
          </p:txBody>
        </p:sp>
        <p:sp>
          <p:nvSpPr>
            <p:cNvPr id="34" name="Rectangle 33">
              <a:extLst>
                <a:ext uri="{FF2B5EF4-FFF2-40B4-BE49-F238E27FC236}">
                  <a16:creationId xmlns:a16="http://schemas.microsoft.com/office/drawing/2014/main" id="{A0280BA7-5819-E2D1-02FB-BA4B0F138EBE}"/>
                </a:ext>
              </a:extLst>
            </p:cNvPr>
            <p:cNvSpPr/>
            <p:nvPr/>
          </p:nvSpPr>
          <p:spPr>
            <a:xfrm>
              <a:off x="6968041" y="3427656"/>
              <a:ext cx="1189386" cy="338555"/>
            </a:xfrm>
            <a:prstGeom prst="rect">
              <a:avLst/>
            </a:prstGeom>
            <a:noFill/>
          </p:spPr>
          <p:txBody>
            <a:bodyPr wrap="none" lIns="68580" tIns="34290" rIns="68580" bIns="34290">
              <a:spAutoFit/>
            </a:bodyPr>
            <a:lstStyle/>
            <a:p>
              <a:pPr algn="r" defTabSz="685800"/>
              <a:r>
                <a:rPr lang="en-US" sz="1200" dirty="0">
                  <a:ln w="0"/>
                  <a:solidFill>
                    <a:prstClr val="white"/>
                  </a:solidFill>
                  <a:latin typeface="Calibri" panose="020F0502020204030204"/>
                </a:rPr>
                <a:t>Mo diffused</a:t>
              </a:r>
            </a:p>
          </p:txBody>
        </p:sp>
        <p:sp>
          <p:nvSpPr>
            <p:cNvPr id="35" name="Rectangle 34">
              <a:extLst>
                <a:ext uri="{FF2B5EF4-FFF2-40B4-BE49-F238E27FC236}">
                  <a16:creationId xmlns:a16="http://schemas.microsoft.com/office/drawing/2014/main" id="{9665F057-899F-CC4B-31C2-AA1DD1E047E8}"/>
                </a:ext>
              </a:extLst>
            </p:cNvPr>
            <p:cNvSpPr/>
            <p:nvPr/>
          </p:nvSpPr>
          <p:spPr>
            <a:xfrm>
              <a:off x="7734207" y="3733097"/>
              <a:ext cx="522452" cy="338555"/>
            </a:xfrm>
            <a:prstGeom prst="rect">
              <a:avLst/>
            </a:prstGeom>
            <a:noFill/>
          </p:spPr>
          <p:txBody>
            <a:bodyPr wrap="none" lIns="68580" tIns="34290" rIns="68580" bIns="34290">
              <a:spAutoFit/>
            </a:bodyPr>
            <a:lstStyle/>
            <a:p>
              <a:pPr defTabSz="685800"/>
              <a:r>
                <a:rPr lang="en-US" sz="1200" dirty="0">
                  <a:ln w="0"/>
                  <a:solidFill>
                    <a:prstClr val="white"/>
                  </a:solidFill>
                  <a:latin typeface="Calibri" panose="020F0502020204030204"/>
                </a:rPr>
                <a:t>BTO</a:t>
              </a:r>
            </a:p>
          </p:txBody>
        </p:sp>
        <p:sp>
          <p:nvSpPr>
            <p:cNvPr id="36" name="Rectangle 35">
              <a:extLst>
                <a:ext uri="{FF2B5EF4-FFF2-40B4-BE49-F238E27FC236}">
                  <a16:creationId xmlns:a16="http://schemas.microsoft.com/office/drawing/2014/main" id="{48D30B7D-6A62-3F47-2C29-1761A9DBF9BA}"/>
                </a:ext>
              </a:extLst>
            </p:cNvPr>
            <p:cNvSpPr/>
            <p:nvPr/>
          </p:nvSpPr>
          <p:spPr>
            <a:xfrm>
              <a:off x="7504993" y="4401319"/>
              <a:ext cx="614272" cy="338555"/>
            </a:xfrm>
            <a:prstGeom prst="rect">
              <a:avLst/>
            </a:prstGeom>
            <a:noFill/>
          </p:spPr>
          <p:txBody>
            <a:bodyPr wrap="none" lIns="68580" tIns="34290" rIns="68580" bIns="34290">
              <a:spAutoFit/>
            </a:bodyPr>
            <a:lstStyle/>
            <a:p>
              <a:pPr defTabSz="685800"/>
              <a:r>
                <a:rPr lang="en-US" sz="1200" dirty="0">
                  <a:ln w="0"/>
                  <a:solidFill>
                    <a:prstClr val="white"/>
                  </a:solidFill>
                  <a:latin typeface="Calibri" panose="020F0502020204030204"/>
                </a:rPr>
                <a:t>1 µm</a:t>
              </a:r>
            </a:p>
          </p:txBody>
        </p:sp>
      </p:grpSp>
      <p:grpSp>
        <p:nvGrpSpPr>
          <p:cNvPr id="38" name="Group 37">
            <a:extLst>
              <a:ext uri="{FF2B5EF4-FFF2-40B4-BE49-F238E27FC236}">
                <a16:creationId xmlns:a16="http://schemas.microsoft.com/office/drawing/2014/main" id="{E7D12544-E3A7-440E-0DF1-F4AC0E9A0AB3}"/>
              </a:ext>
            </a:extLst>
          </p:cNvPr>
          <p:cNvGrpSpPr/>
          <p:nvPr/>
        </p:nvGrpSpPr>
        <p:grpSpPr>
          <a:xfrm>
            <a:off x="5336374" y="2325887"/>
            <a:ext cx="2636229" cy="1368425"/>
            <a:chOff x="3870379" y="276163"/>
            <a:chExt cx="3514972" cy="1824567"/>
          </a:xfrm>
        </p:grpSpPr>
        <p:sp>
          <p:nvSpPr>
            <p:cNvPr id="39" name="Rectangle 38">
              <a:extLst>
                <a:ext uri="{FF2B5EF4-FFF2-40B4-BE49-F238E27FC236}">
                  <a16:creationId xmlns:a16="http://schemas.microsoft.com/office/drawing/2014/main" id="{21EAA03C-F78B-57D3-5DCC-67323DA29849}"/>
                </a:ext>
              </a:extLst>
            </p:cNvPr>
            <p:cNvSpPr/>
            <p:nvPr/>
          </p:nvSpPr>
          <p:spPr>
            <a:xfrm>
              <a:off x="4849094" y="1118443"/>
              <a:ext cx="1201452" cy="330200"/>
            </a:xfrm>
            <a:prstGeom prst="rect">
              <a:avLst/>
            </a:prstGeom>
            <a:solidFill>
              <a:srgbClr val="FFFF00">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black"/>
                  </a:solidFill>
                  <a:latin typeface="Calibri" panose="020F0502020204030204"/>
                </a:rPr>
                <a:t>BTO</a:t>
              </a:r>
            </a:p>
          </p:txBody>
        </p:sp>
        <p:sp>
          <p:nvSpPr>
            <p:cNvPr id="40" name="Rectangle 39">
              <a:extLst>
                <a:ext uri="{FF2B5EF4-FFF2-40B4-BE49-F238E27FC236}">
                  <a16:creationId xmlns:a16="http://schemas.microsoft.com/office/drawing/2014/main" id="{0B5D24D0-56FA-63D9-8024-7A88C2D6A9EA}"/>
                </a:ext>
              </a:extLst>
            </p:cNvPr>
            <p:cNvSpPr/>
            <p:nvPr/>
          </p:nvSpPr>
          <p:spPr>
            <a:xfrm>
              <a:off x="6050546" y="1118443"/>
              <a:ext cx="965201" cy="330200"/>
            </a:xfrm>
            <a:prstGeom prst="rect">
              <a:avLst/>
            </a:prstGeom>
            <a:solidFill>
              <a:schemeClr val="accent4">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black">
                      <a:lumMod val="65000"/>
                      <a:lumOff val="35000"/>
                    </a:prstClr>
                  </a:solidFill>
                  <a:latin typeface="Calibri" panose="020F0502020204030204"/>
                </a:rPr>
                <a:t>Diffused</a:t>
              </a:r>
            </a:p>
          </p:txBody>
        </p:sp>
        <p:sp>
          <p:nvSpPr>
            <p:cNvPr id="41" name="Rectangle 40">
              <a:extLst>
                <a:ext uri="{FF2B5EF4-FFF2-40B4-BE49-F238E27FC236}">
                  <a16:creationId xmlns:a16="http://schemas.microsoft.com/office/drawing/2014/main" id="{6FA8AD1F-B596-4A20-0D5B-167F1EADB7B1}"/>
                </a:ext>
              </a:extLst>
            </p:cNvPr>
            <p:cNvSpPr/>
            <p:nvPr/>
          </p:nvSpPr>
          <p:spPr>
            <a:xfrm>
              <a:off x="3870380" y="1118443"/>
              <a:ext cx="978714" cy="330200"/>
            </a:xfrm>
            <a:prstGeom prst="rect">
              <a:avLst/>
            </a:prstGeom>
            <a:solidFill>
              <a:schemeClr val="accent4">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black">
                      <a:lumMod val="65000"/>
                      <a:lumOff val="35000"/>
                    </a:prstClr>
                  </a:solidFill>
                  <a:latin typeface="Calibri" panose="020F0502020204030204"/>
                </a:rPr>
                <a:t>Diffused</a:t>
              </a:r>
            </a:p>
          </p:txBody>
        </p:sp>
        <p:sp>
          <p:nvSpPr>
            <p:cNvPr id="42" name="Rectangle 41">
              <a:extLst>
                <a:ext uri="{FF2B5EF4-FFF2-40B4-BE49-F238E27FC236}">
                  <a16:creationId xmlns:a16="http://schemas.microsoft.com/office/drawing/2014/main" id="{B370F1DB-3102-71AF-775C-16DD9604E725}"/>
                </a:ext>
              </a:extLst>
            </p:cNvPr>
            <p:cNvSpPr/>
            <p:nvPr/>
          </p:nvSpPr>
          <p:spPr>
            <a:xfrm>
              <a:off x="3870379" y="1449002"/>
              <a:ext cx="3145367" cy="651728"/>
            </a:xfrm>
            <a:prstGeom prst="rect">
              <a:avLst/>
            </a:prstGeom>
            <a:solidFill>
              <a:schemeClr val="accent4">
                <a:lumMod val="40000"/>
                <a:lumOff val="60000"/>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black">
                    <a:lumMod val="75000"/>
                    <a:lumOff val="25000"/>
                  </a:prstClr>
                </a:solidFill>
                <a:latin typeface="Calibri" panose="020F0502020204030204"/>
              </a:endParaRPr>
            </a:p>
            <a:p>
              <a:pPr algn="ctr" defTabSz="685800"/>
              <a:r>
                <a:rPr lang="en-US" sz="1350" dirty="0">
                  <a:solidFill>
                    <a:prstClr val="black">
                      <a:lumMod val="75000"/>
                      <a:lumOff val="25000"/>
                    </a:prstClr>
                  </a:solidFill>
                  <a:latin typeface="Calibri" panose="020F0502020204030204"/>
                </a:rPr>
                <a:t>DSO</a:t>
              </a:r>
            </a:p>
          </p:txBody>
        </p:sp>
        <p:sp>
          <p:nvSpPr>
            <p:cNvPr id="43" name="Rectangle 42">
              <a:extLst>
                <a:ext uri="{FF2B5EF4-FFF2-40B4-BE49-F238E27FC236}">
                  <a16:creationId xmlns:a16="http://schemas.microsoft.com/office/drawing/2014/main" id="{7BD2CDFA-A04C-96E7-5DEF-82DA6C967020}"/>
                </a:ext>
              </a:extLst>
            </p:cNvPr>
            <p:cNvSpPr/>
            <p:nvPr/>
          </p:nvSpPr>
          <p:spPr>
            <a:xfrm>
              <a:off x="3870379" y="276163"/>
              <a:ext cx="3145367" cy="840586"/>
            </a:xfrm>
            <a:prstGeom prst="rect">
              <a:avLst/>
            </a:prstGeom>
            <a:solidFill>
              <a:schemeClr val="accent5">
                <a:lumMod val="40000"/>
                <a:lumOff val="60000"/>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black">
                      <a:lumMod val="75000"/>
                      <a:lumOff val="25000"/>
                    </a:prstClr>
                  </a:solidFill>
                  <a:latin typeface="Calibri" panose="020F0502020204030204"/>
                </a:rPr>
                <a:t>Air</a:t>
              </a:r>
            </a:p>
            <a:p>
              <a:pPr algn="ctr" defTabSz="685800"/>
              <a:endParaRPr lang="en-US" sz="1350" dirty="0">
                <a:solidFill>
                  <a:prstClr val="black">
                    <a:lumMod val="75000"/>
                    <a:lumOff val="25000"/>
                  </a:prstClr>
                </a:solidFill>
                <a:latin typeface="Calibri" panose="020F0502020204030204"/>
              </a:endParaRPr>
            </a:p>
          </p:txBody>
        </p:sp>
        <p:sp>
          <p:nvSpPr>
            <p:cNvPr id="44" name="Rectangle 43">
              <a:extLst>
                <a:ext uri="{FF2B5EF4-FFF2-40B4-BE49-F238E27FC236}">
                  <a16:creationId xmlns:a16="http://schemas.microsoft.com/office/drawing/2014/main" id="{1A26EC8A-4741-2B79-FAE4-FBF96741C274}"/>
                </a:ext>
              </a:extLst>
            </p:cNvPr>
            <p:cNvSpPr/>
            <p:nvPr/>
          </p:nvSpPr>
          <p:spPr>
            <a:xfrm>
              <a:off x="5276991" y="1498990"/>
              <a:ext cx="332143" cy="338555"/>
            </a:xfrm>
            <a:prstGeom prst="rect">
              <a:avLst/>
            </a:prstGeom>
            <a:noFill/>
          </p:spPr>
          <p:txBody>
            <a:bodyPr wrap="none" lIns="68580" tIns="34290" rIns="68580" bIns="34290">
              <a:spAutoFit/>
            </a:bodyPr>
            <a:lstStyle/>
            <a:p>
              <a:pPr defTabSz="685800"/>
              <a:r>
                <a:rPr lang="en-US" sz="1200" dirty="0">
                  <a:ln w="0"/>
                  <a:solidFill>
                    <a:srgbClr val="5B9BD5"/>
                  </a:solidFill>
                  <a:latin typeface="Calibri" panose="020F0502020204030204"/>
                </a:rPr>
                <a:t>w</a:t>
              </a:r>
            </a:p>
          </p:txBody>
        </p:sp>
        <p:cxnSp>
          <p:nvCxnSpPr>
            <p:cNvPr id="45" name="Straight Arrow Connector 44">
              <a:extLst>
                <a:ext uri="{FF2B5EF4-FFF2-40B4-BE49-F238E27FC236}">
                  <a16:creationId xmlns:a16="http://schemas.microsoft.com/office/drawing/2014/main" id="{D2B04C58-EDEE-8B4F-9A2C-393069D39D37}"/>
                </a:ext>
              </a:extLst>
            </p:cNvPr>
            <p:cNvCxnSpPr/>
            <p:nvPr/>
          </p:nvCxnSpPr>
          <p:spPr>
            <a:xfrm>
              <a:off x="4917886" y="1555998"/>
              <a:ext cx="1041400" cy="0"/>
            </a:xfrm>
            <a:prstGeom prst="straightConnector1">
              <a:avLst/>
            </a:prstGeom>
            <a:ln w="25400">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E375944-6DE6-4095-8C63-5F86C2F1E926}"/>
                </a:ext>
              </a:extLst>
            </p:cNvPr>
            <p:cNvCxnSpPr>
              <a:cxnSpLocks/>
            </p:cNvCxnSpPr>
            <p:nvPr/>
          </p:nvCxnSpPr>
          <p:spPr>
            <a:xfrm flipV="1">
              <a:off x="7093819" y="1116749"/>
              <a:ext cx="0" cy="333948"/>
            </a:xfrm>
            <a:prstGeom prst="straightConnector1">
              <a:avLst/>
            </a:prstGeom>
            <a:ln w="25400">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660E8C72-074A-F10E-5853-F127D70F37EE}"/>
                </a:ext>
              </a:extLst>
            </p:cNvPr>
            <p:cNvSpPr/>
            <p:nvPr/>
          </p:nvSpPr>
          <p:spPr>
            <a:xfrm>
              <a:off x="7093818" y="1110088"/>
              <a:ext cx="291533" cy="338555"/>
            </a:xfrm>
            <a:prstGeom prst="rect">
              <a:avLst/>
            </a:prstGeom>
            <a:noFill/>
          </p:spPr>
          <p:txBody>
            <a:bodyPr wrap="none" lIns="68580" tIns="34290" rIns="68580" bIns="34290">
              <a:spAutoFit/>
            </a:bodyPr>
            <a:lstStyle/>
            <a:p>
              <a:pPr defTabSz="685800"/>
              <a:r>
                <a:rPr lang="en-US" sz="1200" dirty="0">
                  <a:ln w="0"/>
                  <a:solidFill>
                    <a:srgbClr val="5B9BD5"/>
                  </a:solidFill>
                  <a:latin typeface="Calibri" panose="020F0502020204030204"/>
                </a:rPr>
                <a:t>h</a:t>
              </a:r>
            </a:p>
          </p:txBody>
        </p:sp>
      </p:grpSp>
      <p:grpSp>
        <p:nvGrpSpPr>
          <p:cNvPr id="49" name="Group 48">
            <a:extLst>
              <a:ext uri="{FF2B5EF4-FFF2-40B4-BE49-F238E27FC236}">
                <a16:creationId xmlns:a16="http://schemas.microsoft.com/office/drawing/2014/main" id="{A6697009-4C23-BE80-C4BD-D093085E058F}"/>
              </a:ext>
            </a:extLst>
          </p:cNvPr>
          <p:cNvGrpSpPr/>
          <p:nvPr/>
        </p:nvGrpSpPr>
        <p:grpSpPr>
          <a:xfrm>
            <a:off x="5334197" y="3768961"/>
            <a:ext cx="2301876" cy="1311197"/>
            <a:chOff x="6481870" y="4864286"/>
            <a:chExt cx="3069168" cy="1748262"/>
          </a:xfrm>
        </p:grpSpPr>
        <p:pic>
          <p:nvPicPr>
            <p:cNvPr id="37" name="Picture 36">
              <a:extLst>
                <a:ext uri="{FF2B5EF4-FFF2-40B4-BE49-F238E27FC236}">
                  <a16:creationId xmlns:a16="http://schemas.microsoft.com/office/drawing/2014/main" id="{17FF0AF0-2BED-FA4B-0821-5660013714DC}"/>
                </a:ext>
              </a:extLst>
            </p:cNvPr>
            <p:cNvPicPr>
              <a:picLocks noChangeAspect="1"/>
            </p:cNvPicPr>
            <p:nvPr/>
          </p:nvPicPr>
          <p:blipFill rotWithShape="1">
            <a:blip r:embed="rId8"/>
            <a:srcRect l="15074" t="8956" r="21232" b="22562"/>
            <a:stretch/>
          </p:blipFill>
          <p:spPr>
            <a:xfrm>
              <a:off x="6481870" y="4864286"/>
              <a:ext cx="3069168" cy="1748262"/>
            </a:xfrm>
            <a:prstGeom prst="rect">
              <a:avLst/>
            </a:prstGeom>
          </p:spPr>
        </p:pic>
        <p:sp>
          <p:nvSpPr>
            <p:cNvPr id="48" name="TextBox 47">
              <a:extLst>
                <a:ext uri="{FF2B5EF4-FFF2-40B4-BE49-F238E27FC236}">
                  <a16:creationId xmlns:a16="http://schemas.microsoft.com/office/drawing/2014/main" id="{1290581C-B03F-F76E-9CEE-1DE2F7DD4089}"/>
                </a:ext>
              </a:extLst>
            </p:cNvPr>
            <p:cNvSpPr txBox="1"/>
            <p:nvPr/>
          </p:nvSpPr>
          <p:spPr>
            <a:xfrm>
              <a:off x="7366939" y="4871750"/>
              <a:ext cx="1463147" cy="861774"/>
            </a:xfrm>
            <a:prstGeom prst="rect">
              <a:avLst/>
            </a:prstGeom>
            <a:noFill/>
          </p:spPr>
          <p:txBody>
            <a:bodyPr wrap="square" rtlCol="0">
              <a:spAutoFit/>
            </a:bodyPr>
            <a:lstStyle/>
            <a:p>
              <a:pPr algn="ctr" defTabSz="685800"/>
              <a:r>
                <a:rPr lang="en-US" sz="1200" dirty="0">
                  <a:solidFill>
                    <a:prstClr val="white"/>
                  </a:solidFill>
                  <a:latin typeface="Arial" panose="020B0604020202020204" pitchFamily="34" charset="0"/>
                  <a:cs typeface="Arial" panose="020B0604020202020204" pitchFamily="34" charset="0"/>
                </a:rPr>
                <a:t>w=0.5 µm</a:t>
              </a:r>
            </a:p>
            <a:p>
              <a:pPr algn="ctr" defTabSz="685800"/>
              <a:r>
                <a:rPr lang="en-US" sz="1200" dirty="0">
                  <a:solidFill>
                    <a:prstClr val="white"/>
                  </a:solidFill>
                  <a:latin typeface="Arial" panose="020B0604020202020204" pitchFamily="34" charset="0"/>
                  <a:cs typeface="Arial" panose="020B0604020202020204" pitchFamily="34" charset="0"/>
                </a:rPr>
                <a:t>h = 250 nm</a:t>
              </a:r>
            </a:p>
            <a:p>
              <a:pPr algn="ctr" defTabSz="685800"/>
              <a:r>
                <a:rPr lang="en-US" sz="1200" dirty="0">
                  <a:solidFill>
                    <a:prstClr val="white"/>
                  </a:solidFill>
                  <a:latin typeface="Arial" panose="020B0604020202020204" pitchFamily="34" charset="0"/>
                  <a:cs typeface="Arial" panose="020B0604020202020204" pitchFamily="34" charset="0"/>
                </a:rPr>
                <a:t>TM</a:t>
              </a:r>
              <a:endParaRPr lang="en-SG" sz="1200" dirty="0">
                <a:solidFill>
                  <a:prstClr val="white"/>
                </a:solidFill>
                <a:latin typeface="Arial" panose="020B0604020202020204" pitchFamily="34" charset="0"/>
                <a:cs typeface="Arial" panose="020B0604020202020204" pitchFamily="34" charset="0"/>
              </a:endParaRPr>
            </a:p>
          </p:txBody>
        </p:sp>
      </p:grpSp>
      <p:sp>
        <p:nvSpPr>
          <p:cNvPr id="9" name="Rectangle 8">
            <a:extLst>
              <a:ext uri="{FF2B5EF4-FFF2-40B4-BE49-F238E27FC236}">
                <a16:creationId xmlns:a16="http://schemas.microsoft.com/office/drawing/2014/main" id="{108023E2-6043-6BF9-5BD0-83D7B2E80B2A}"/>
              </a:ext>
            </a:extLst>
          </p:cNvPr>
          <p:cNvSpPr/>
          <p:nvPr/>
        </p:nvSpPr>
        <p:spPr>
          <a:xfrm>
            <a:off x="1060608" y="4839423"/>
            <a:ext cx="1126649" cy="253916"/>
          </a:xfrm>
          <a:prstGeom prst="rect">
            <a:avLst/>
          </a:prstGeom>
          <a:noFill/>
        </p:spPr>
        <p:txBody>
          <a:bodyPr wrap="square" lIns="68580" tIns="34290" rIns="68580" bIns="34290">
            <a:spAutoFit/>
          </a:bodyPr>
          <a:lstStyle/>
          <a:p>
            <a:pPr algn="just" defTabSz="685800"/>
            <a:r>
              <a:rPr lang="el-GR" sz="1200" dirty="0">
                <a:ln w="0"/>
                <a:solidFill>
                  <a:prstClr val="black"/>
                </a:solidFill>
                <a:effectLst>
                  <a:outerShdw blurRad="38100" dist="38100" dir="2700000" algn="tl">
                    <a:srgbClr val="000000">
                      <a:alpha val="43137"/>
                    </a:srgbClr>
                  </a:outerShdw>
                </a:effectLst>
                <a:latin typeface="Calibri "/>
              </a:rPr>
              <a:t>λ</a:t>
            </a:r>
            <a:r>
              <a:rPr lang="en-US" sz="1200" dirty="0">
                <a:ln w="0"/>
                <a:solidFill>
                  <a:prstClr val="black"/>
                </a:solidFill>
                <a:effectLst>
                  <a:outerShdw blurRad="38100" dist="38100" dir="2700000" algn="tl">
                    <a:srgbClr val="000000">
                      <a:alpha val="43137"/>
                    </a:srgbClr>
                  </a:outerShdw>
                </a:effectLst>
                <a:latin typeface="Calibri "/>
              </a:rPr>
              <a:t> = </a:t>
            </a:r>
            <a:r>
              <a:rPr lang="en-US" sz="1200" dirty="0">
                <a:solidFill>
                  <a:prstClr val="black"/>
                </a:solidFill>
                <a:effectLst>
                  <a:outerShdw blurRad="38100" dist="38100" dir="2700000" algn="tl">
                    <a:srgbClr val="000000">
                      <a:alpha val="43137"/>
                    </a:srgbClr>
                  </a:outerShdw>
                </a:effectLst>
                <a:latin typeface="Calibri "/>
              </a:rPr>
              <a:t>532 nm</a:t>
            </a:r>
            <a:endParaRPr lang="en-US" sz="1200" dirty="0">
              <a:ln w="0"/>
              <a:solidFill>
                <a:prstClr val="black"/>
              </a:solidFill>
              <a:effectLst>
                <a:outerShdw blurRad="38100" dist="38100" dir="2700000" algn="tl">
                  <a:srgbClr val="000000">
                    <a:alpha val="43137"/>
                  </a:srgbClr>
                </a:outerShdw>
              </a:effectLst>
              <a:latin typeface="Calibri "/>
            </a:endParaRPr>
          </a:p>
        </p:txBody>
      </p:sp>
    </p:spTree>
    <p:extLst>
      <p:ext uri="{BB962C8B-B14F-4D97-AF65-F5344CB8AC3E}">
        <p14:creationId xmlns:p14="http://schemas.microsoft.com/office/powerpoint/2010/main" val="2695683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EB31AD-8186-999C-6E39-65EB5F29DBF9}"/>
              </a:ext>
            </a:extLst>
          </p:cNvPr>
          <p:cNvGrpSpPr/>
          <p:nvPr/>
        </p:nvGrpSpPr>
        <p:grpSpPr>
          <a:xfrm>
            <a:off x="7125971" y="28192"/>
            <a:ext cx="1660042" cy="1783223"/>
            <a:chOff x="5305034" y="688676"/>
            <a:chExt cx="2213389" cy="2377631"/>
          </a:xfrm>
        </p:grpSpPr>
        <p:pic>
          <p:nvPicPr>
            <p:cNvPr id="3" name="Picture 2">
              <a:extLst>
                <a:ext uri="{FF2B5EF4-FFF2-40B4-BE49-F238E27FC236}">
                  <a16:creationId xmlns:a16="http://schemas.microsoft.com/office/drawing/2014/main" id="{A7E74D75-908C-B4EA-846E-0C1D470547EF}"/>
                </a:ext>
              </a:extLst>
            </p:cNvPr>
            <p:cNvPicPr>
              <a:picLocks noChangeAspect="1"/>
            </p:cNvPicPr>
            <p:nvPr/>
          </p:nvPicPr>
          <p:blipFill>
            <a:blip r:embed="rId2"/>
            <a:stretch>
              <a:fillRect/>
            </a:stretch>
          </p:blipFill>
          <p:spPr>
            <a:xfrm>
              <a:off x="5305034" y="1680656"/>
              <a:ext cx="2177452" cy="1385651"/>
            </a:xfrm>
            <a:prstGeom prst="rect">
              <a:avLst/>
            </a:prstGeom>
          </p:spPr>
        </p:pic>
        <p:sp>
          <p:nvSpPr>
            <p:cNvPr id="4" name="TextBox 3">
              <a:extLst>
                <a:ext uri="{FF2B5EF4-FFF2-40B4-BE49-F238E27FC236}">
                  <a16:creationId xmlns:a16="http://schemas.microsoft.com/office/drawing/2014/main" id="{92644060-26D4-FCE2-2B20-09DB0C44D0B8}"/>
                </a:ext>
              </a:extLst>
            </p:cNvPr>
            <p:cNvSpPr txBox="1"/>
            <p:nvPr/>
          </p:nvSpPr>
          <p:spPr>
            <a:xfrm>
              <a:off x="5708821" y="736245"/>
              <a:ext cx="1809602" cy="767476"/>
            </a:xfrm>
            <a:prstGeom prst="rect">
              <a:avLst/>
            </a:prstGeom>
            <a:noFill/>
          </p:spPr>
          <p:txBody>
            <a:bodyPr wrap="square" rtlCol="0">
              <a:spAutoFit/>
            </a:bodyPr>
            <a:lstStyle/>
            <a:p>
              <a:pPr algn="ctr" defTabSz="685800">
                <a:lnSpc>
                  <a:spcPct val="120000"/>
                </a:lnSpc>
              </a:pPr>
              <a:r>
                <a:rPr lang="en-US" sz="900" dirty="0">
                  <a:solidFill>
                    <a:prstClr val="black"/>
                  </a:solidFill>
                  <a:latin typeface="Arial" panose="020B0604020202020204" pitchFamily="34" charset="0"/>
                  <a:cs typeface="Arial" panose="020B0604020202020204" pitchFamily="34" charset="0"/>
                </a:rPr>
                <a:t>Metal diffusion</a:t>
              </a:r>
            </a:p>
            <a:p>
              <a:pPr algn="ctr" defTabSz="685800">
                <a:lnSpc>
                  <a:spcPct val="120000"/>
                </a:lnSpc>
              </a:pPr>
              <a:r>
                <a:rPr lang="en-US" sz="900" dirty="0">
                  <a:solidFill>
                    <a:prstClr val="black"/>
                  </a:solidFill>
                  <a:latin typeface="Arial" panose="020B0604020202020204" pitchFamily="34" charset="0"/>
                  <a:cs typeface="Arial" panose="020B0604020202020204" pitchFamily="34" charset="0"/>
                </a:rPr>
                <a:t>Proton beam</a:t>
              </a:r>
            </a:p>
            <a:p>
              <a:pPr algn="ctr" defTabSz="685800">
                <a:lnSpc>
                  <a:spcPct val="120000"/>
                </a:lnSpc>
              </a:pPr>
              <a:r>
                <a:rPr lang="en-US" sz="900" dirty="0">
                  <a:solidFill>
                    <a:prstClr val="black"/>
                  </a:solidFill>
                  <a:latin typeface="Arial" panose="020B0604020202020204" pitchFamily="34" charset="0"/>
                  <a:cs typeface="Arial" panose="020B0604020202020204" pitchFamily="34" charset="0"/>
                </a:rPr>
                <a:t>Crystallinity control</a:t>
              </a:r>
              <a:endParaRPr lang="en-SG" sz="900" dirty="0">
                <a:solidFill>
                  <a:prstClr val="black"/>
                </a:solidFill>
                <a:latin typeface="Arial" panose="020B0604020202020204" pitchFamily="34" charset="0"/>
                <a:cs typeface="Arial" panose="020B0604020202020204" pitchFamily="34" charset="0"/>
              </a:endParaRPr>
            </a:p>
          </p:txBody>
        </p:sp>
        <p:sp>
          <p:nvSpPr>
            <p:cNvPr id="5" name="Arrow: Down 4">
              <a:extLst>
                <a:ext uri="{FF2B5EF4-FFF2-40B4-BE49-F238E27FC236}">
                  <a16:creationId xmlns:a16="http://schemas.microsoft.com/office/drawing/2014/main" id="{8C04B540-2FA2-3025-1F72-7ACD1C878AC9}"/>
                </a:ext>
              </a:extLst>
            </p:cNvPr>
            <p:cNvSpPr/>
            <p:nvPr/>
          </p:nvSpPr>
          <p:spPr>
            <a:xfrm>
              <a:off x="6393760" y="1644965"/>
              <a:ext cx="431800" cy="175507"/>
            </a:xfrm>
            <a:prstGeom prst="downArrow">
              <a:avLst>
                <a:gd name="adj1" fmla="val 50000"/>
                <a:gd name="adj2" fmla="val 49133"/>
              </a:avLst>
            </a:prstGeom>
            <a:solidFill>
              <a:schemeClr val="accent1">
                <a:lumMod val="60000"/>
                <a:lumOff val="40000"/>
                <a:alpha val="5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Oval 5">
              <a:extLst>
                <a:ext uri="{FF2B5EF4-FFF2-40B4-BE49-F238E27FC236}">
                  <a16:creationId xmlns:a16="http://schemas.microsoft.com/office/drawing/2014/main" id="{018F66A0-AE4D-8FB8-3993-0EAF45675D3D}"/>
                </a:ext>
              </a:extLst>
            </p:cNvPr>
            <p:cNvSpPr/>
            <p:nvPr/>
          </p:nvSpPr>
          <p:spPr>
            <a:xfrm>
              <a:off x="5728856" y="688676"/>
              <a:ext cx="1701800" cy="876595"/>
            </a:xfrm>
            <a:custGeom>
              <a:avLst/>
              <a:gdLst>
                <a:gd name="connsiteX0" fmla="*/ 0 w 1701800"/>
                <a:gd name="connsiteY0" fmla="*/ 438298 h 876595"/>
                <a:gd name="connsiteX1" fmla="*/ 850900 w 1701800"/>
                <a:gd name="connsiteY1" fmla="*/ 0 h 876595"/>
                <a:gd name="connsiteX2" fmla="*/ 1701800 w 1701800"/>
                <a:gd name="connsiteY2" fmla="*/ 438298 h 876595"/>
                <a:gd name="connsiteX3" fmla="*/ 850900 w 1701800"/>
                <a:gd name="connsiteY3" fmla="*/ 876596 h 876595"/>
                <a:gd name="connsiteX4" fmla="*/ 0 w 1701800"/>
                <a:gd name="connsiteY4" fmla="*/ 438298 h 87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0" h="876595" extrusionOk="0">
                  <a:moveTo>
                    <a:pt x="0" y="438298"/>
                  </a:moveTo>
                  <a:cubicBezTo>
                    <a:pt x="-7267" y="248420"/>
                    <a:pt x="404072" y="22012"/>
                    <a:pt x="850900" y="0"/>
                  </a:cubicBezTo>
                  <a:cubicBezTo>
                    <a:pt x="1322960" y="-4201"/>
                    <a:pt x="1680855" y="239158"/>
                    <a:pt x="1701800" y="438298"/>
                  </a:cubicBezTo>
                  <a:cubicBezTo>
                    <a:pt x="1712451" y="702538"/>
                    <a:pt x="1322079" y="961469"/>
                    <a:pt x="850900" y="876596"/>
                  </a:cubicBezTo>
                  <a:cubicBezTo>
                    <a:pt x="346876" y="869144"/>
                    <a:pt x="-26249" y="660217"/>
                    <a:pt x="0" y="438298"/>
                  </a:cubicBezTo>
                  <a:close/>
                </a:path>
              </a:pathLst>
            </a:custGeom>
            <a:noFill/>
            <a:ln w="19050">
              <a:solidFill>
                <a:schemeClr val="accent1">
                  <a:lumMod val="60000"/>
                  <a:lumOff val="40000"/>
                </a:schemeClr>
              </a:solidFill>
              <a:extLst>
                <a:ext uri="{C807C97D-BFC1-408E-A445-0C87EB9F89A2}">
                  <ask:lineSketchStyleProps xmlns:ask="http://schemas.microsoft.com/office/drawing/2018/sketchyshapes" xmlns="" sd="43739277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
        <p:nvSpPr>
          <p:cNvPr id="7" name="Rectangle 6">
            <a:extLst>
              <a:ext uri="{FF2B5EF4-FFF2-40B4-BE49-F238E27FC236}">
                <a16:creationId xmlns:a16="http://schemas.microsoft.com/office/drawing/2014/main" id="{F69C1427-A02F-B297-6EF4-08B8A1761CDA}"/>
              </a:ext>
            </a:extLst>
          </p:cNvPr>
          <p:cNvSpPr/>
          <p:nvPr/>
        </p:nvSpPr>
        <p:spPr>
          <a:xfrm>
            <a:off x="0" y="0"/>
            <a:ext cx="6999673" cy="392415"/>
          </a:xfrm>
          <a:prstGeom prst="rect">
            <a:avLst/>
          </a:prstGeom>
          <a:noFill/>
        </p:spPr>
        <p:txBody>
          <a:bodyPr wrap="none" lIns="68580" tIns="34290" rIns="68580" bIns="34290">
            <a:spAutoFit/>
          </a:bodyPr>
          <a:lstStyle/>
          <a:p>
            <a:pPr defTabSz="685800"/>
            <a:r>
              <a:rPr lang="en-US" sz="2100" b="1" dirty="0">
                <a:ln w="0"/>
                <a:solidFill>
                  <a:prstClr val="black"/>
                </a:solidFill>
                <a:effectLst>
                  <a:outerShdw blurRad="38100" dist="19050" dir="2700000" algn="tl" rotWithShape="0">
                    <a:prstClr val="black">
                      <a:alpha val="40000"/>
                    </a:prstClr>
                  </a:outerShdw>
                </a:effectLst>
                <a:latin typeface="Calibri" panose="020F0502020204030204"/>
              </a:rPr>
              <a:t>Engineering refractive index contrast without dry etching BTO</a:t>
            </a:r>
          </a:p>
        </p:txBody>
      </p:sp>
      <p:sp>
        <p:nvSpPr>
          <p:cNvPr id="9" name="Rectangle 8">
            <a:extLst>
              <a:ext uri="{FF2B5EF4-FFF2-40B4-BE49-F238E27FC236}">
                <a16:creationId xmlns:a16="http://schemas.microsoft.com/office/drawing/2014/main" id="{9B7CAD6B-12EE-C9C3-573A-74AE9E830FE7}"/>
              </a:ext>
            </a:extLst>
          </p:cNvPr>
          <p:cNvSpPr/>
          <p:nvPr/>
        </p:nvSpPr>
        <p:spPr>
          <a:xfrm>
            <a:off x="257346" y="590980"/>
            <a:ext cx="3585080" cy="276999"/>
          </a:xfrm>
          <a:prstGeom prst="rect">
            <a:avLst/>
          </a:prstGeom>
          <a:noFill/>
        </p:spPr>
        <p:txBody>
          <a:bodyPr wrap="square" lIns="68580" tIns="34290" rIns="68580" bIns="34290">
            <a:spAutoFit/>
          </a:bodyPr>
          <a:lstStyle/>
          <a:p>
            <a:pPr marL="214313" indent="-214313" algn="just" defTabSz="685800">
              <a:buFont typeface="Arial" panose="020B0604020202020204" pitchFamily="34" charset="0"/>
              <a:buChar char="•"/>
            </a:pPr>
            <a:r>
              <a:rPr lang="en-US" sz="1350" b="1" dirty="0">
                <a:ln w="0"/>
                <a:solidFill>
                  <a:prstClr val="black"/>
                </a:solidFill>
                <a:effectLst>
                  <a:outerShdw blurRad="38100" dist="19050" dir="2700000" algn="tl" rotWithShape="0">
                    <a:prstClr val="black">
                      <a:alpha val="40000"/>
                    </a:prstClr>
                  </a:outerShdw>
                </a:effectLst>
                <a:latin typeface="Calibri" panose="020F0502020204030204"/>
              </a:rPr>
              <a:t>Proton beam irradiation</a:t>
            </a:r>
          </a:p>
        </p:txBody>
      </p:sp>
      <p:pic>
        <p:nvPicPr>
          <p:cNvPr id="14" name="Picture 13">
            <a:extLst>
              <a:ext uri="{FF2B5EF4-FFF2-40B4-BE49-F238E27FC236}">
                <a16:creationId xmlns:a16="http://schemas.microsoft.com/office/drawing/2014/main" id="{5081AA42-53ED-06F0-3D4F-50D7CEB64FEA}"/>
              </a:ext>
            </a:extLst>
          </p:cNvPr>
          <p:cNvPicPr>
            <a:picLocks noChangeAspect="1"/>
          </p:cNvPicPr>
          <p:nvPr/>
        </p:nvPicPr>
        <p:blipFill>
          <a:blip r:embed="rId3"/>
          <a:stretch>
            <a:fillRect/>
          </a:stretch>
        </p:blipFill>
        <p:spPr>
          <a:xfrm>
            <a:off x="2175060" y="745408"/>
            <a:ext cx="5023676" cy="2046067"/>
          </a:xfrm>
          <a:prstGeom prst="rect">
            <a:avLst/>
          </a:prstGeom>
        </p:spPr>
      </p:pic>
      <p:sp>
        <p:nvSpPr>
          <p:cNvPr id="72" name="TextBox 71">
            <a:extLst>
              <a:ext uri="{FF2B5EF4-FFF2-40B4-BE49-F238E27FC236}">
                <a16:creationId xmlns:a16="http://schemas.microsoft.com/office/drawing/2014/main" id="{6D9975FD-556A-94C6-C40A-A397EB99698A}"/>
              </a:ext>
            </a:extLst>
          </p:cNvPr>
          <p:cNvSpPr txBox="1"/>
          <p:nvPr/>
        </p:nvSpPr>
        <p:spPr>
          <a:xfrm>
            <a:off x="46985" y="961975"/>
            <a:ext cx="2373861" cy="276999"/>
          </a:xfrm>
          <a:prstGeom prst="rect">
            <a:avLst/>
          </a:prstGeom>
          <a:noFill/>
        </p:spPr>
        <p:txBody>
          <a:bodyPr wrap="square" rtlCol="0">
            <a:spAutoFit/>
          </a:bodyPr>
          <a:lstStyle/>
          <a:p>
            <a:pPr algn="ctr" defTabSz="685800"/>
            <a:r>
              <a:rPr lang="en-US" sz="1200" dirty="0">
                <a:solidFill>
                  <a:prstClr val="black"/>
                </a:solidFill>
                <a:effectLst>
                  <a:outerShdw blurRad="38100" dist="38100" dir="2700000" algn="tl">
                    <a:srgbClr val="000000">
                      <a:alpha val="43137"/>
                    </a:srgbClr>
                  </a:outerShdw>
                </a:effectLst>
                <a:latin typeface="Calibri" panose="020F0502020204030204"/>
              </a:rPr>
              <a:t>Large Area Proton Beam (H</a:t>
            </a:r>
            <a:r>
              <a:rPr lang="en-US" sz="1200" baseline="30000" dirty="0">
                <a:solidFill>
                  <a:prstClr val="black"/>
                </a:solidFill>
                <a:effectLst>
                  <a:outerShdw blurRad="38100" dist="38100" dir="2700000" algn="tl">
                    <a:srgbClr val="000000">
                      <a:alpha val="43137"/>
                    </a:srgbClr>
                  </a:outerShdw>
                </a:effectLst>
                <a:latin typeface="Calibri" panose="020F0502020204030204"/>
              </a:rPr>
              <a:t>+</a:t>
            </a:r>
            <a:r>
              <a:rPr lang="en-US" sz="1200" dirty="0">
                <a:solidFill>
                  <a:prstClr val="black"/>
                </a:solidFill>
                <a:effectLst>
                  <a:outerShdw blurRad="38100" dist="38100" dir="2700000" algn="tl">
                    <a:srgbClr val="000000">
                      <a:alpha val="43137"/>
                    </a:srgbClr>
                  </a:outerShdw>
                </a:effectLst>
                <a:latin typeface="Calibri" panose="020F0502020204030204"/>
              </a:rPr>
              <a:t>)</a:t>
            </a:r>
          </a:p>
        </p:txBody>
      </p:sp>
      <p:pic>
        <p:nvPicPr>
          <p:cNvPr id="74" name="Picture 73">
            <a:extLst>
              <a:ext uri="{FF2B5EF4-FFF2-40B4-BE49-F238E27FC236}">
                <a16:creationId xmlns:a16="http://schemas.microsoft.com/office/drawing/2014/main" id="{EC3AEE98-5163-194C-FF31-9B190FA7EAB4}"/>
              </a:ext>
            </a:extLst>
          </p:cNvPr>
          <p:cNvPicPr>
            <a:picLocks noChangeAspect="1"/>
          </p:cNvPicPr>
          <p:nvPr/>
        </p:nvPicPr>
        <p:blipFill>
          <a:blip r:embed="rId4"/>
          <a:stretch>
            <a:fillRect/>
          </a:stretch>
        </p:blipFill>
        <p:spPr>
          <a:xfrm>
            <a:off x="582511" y="1238974"/>
            <a:ext cx="1192788" cy="1290212"/>
          </a:xfrm>
          <a:prstGeom prst="rect">
            <a:avLst/>
          </a:prstGeom>
        </p:spPr>
      </p:pic>
      <p:sp>
        <p:nvSpPr>
          <p:cNvPr id="75" name="Rectangle 74">
            <a:extLst>
              <a:ext uri="{FF2B5EF4-FFF2-40B4-BE49-F238E27FC236}">
                <a16:creationId xmlns:a16="http://schemas.microsoft.com/office/drawing/2014/main" id="{938A1FFB-1449-B9C1-E459-9AD5774F19F7}"/>
              </a:ext>
            </a:extLst>
          </p:cNvPr>
          <p:cNvSpPr/>
          <p:nvPr/>
        </p:nvSpPr>
        <p:spPr>
          <a:xfrm>
            <a:off x="257346" y="2791474"/>
            <a:ext cx="3585080" cy="276999"/>
          </a:xfrm>
          <a:prstGeom prst="rect">
            <a:avLst/>
          </a:prstGeom>
          <a:noFill/>
        </p:spPr>
        <p:txBody>
          <a:bodyPr wrap="square" lIns="68580" tIns="34290" rIns="68580" bIns="34290">
            <a:spAutoFit/>
          </a:bodyPr>
          <a:lstStyle/>
          <a:p>
            <a:pPr marL="214313" indent="-214313" algn="just" defTabSz="685800">
              <a:buFont typeface="Arial" panose="020B0604020202020204" pitchFamily="34" charset="0"/>
              <a:buChar char="•"/>
            </a:pPr>
            <a:r>
              <a:rPr lang="en-US" sz="1350" b="1" dirty="0">
                <a:ln w="0"/>
                <a:solidFill>
                  <a:prstClr val="black"/>
                </a:solidFill>
                <a:effectLst>
                  <a:outerShdw blurRad="38100" dist="19050" dir="2700000" algn="tl" rotWithShape="0">
                    <a:prstClr val="black">
                      <a:alpha val="40000"/>
                    </a:prstClr>
                  </a:outerShdw>
                </a:effectLst>
                <a:latin typeface="Calibri" panose="020F0502020204030204"/>
              </a:rPr>
              <a:t>Crystallinity control</a:t>
            </a:r>
          </a:p>
        </p:txBody>
      </p:sp>
      <p:pic>
        <p:nvPicPr>
          <p:cNvPr id="76" name="Picture 75">
            <a:extLst>
              <a:ext uri="{FF2B5EF4-FFF2-40B4-BE49-F238E27FC236}">
                <a16:creationId xmlns:a16="http://schemas.microsoft.com/office/drawing/2014/main" id="{BF4764A6-5CB5-7FA1-C794-83A165155B2E}"/>
              </a:ext>
            </a:extLst>
          </p:cNvPr>
          <p:cNvPicPr>
            <a:picLocks noChangeAspect="1"/>
          </p:cNvPicPr>
          <p:nvPr/>
        </p:nvPicPr>
        <p:blipFill rotWithShape="1">
          <a:blip r:embed="rId5"/>
          <a:srcRect l="80551"/>
          <a:stretch/>
        </p:blipFill>
        <p:spPr>
          <a:xfrm>
            <a:off x="7320148" y="3750755"/>
            <a:ext cx="1523729" cy="1294675"/>
          </a:xfrm>
          <a:prstGeom prst="rect">
            <a:avLst/>
          </a:prstGeom>
        </p:spPr>
      </p:pic>
      <p:pic>
        <p:nvPicPr>
          <p:cNvPr id="77" name="Picture 76">
            <a:extLst>
              <a:ext uri="{FF2B5EF4-FFF2-40B4-BE49-F238E27FC236}">
                <a16:creationId xmlns:a16="http://schemas.microsoft.com/office/drawing/2014/main" id="{EE47663A-3B6D-ACBA-F8DF-AF02D06598A9}"/>
              </a:ext>
            </a:extLst>
          </p:cNvPr>
          <p:cNvPicPr>
            <a:picLocks noChangeAspect="1"/>
          </p:cNvPicPr>
          <p:nvPr/>
        </p:nvPicPr>
        <p:blipFill>
          <a:blip r:embed="rId6"/>
          <a:stretch>
            <a:fillRect/>
          </a:stretch>
        </p:blipFill>
        <p:spPr>
          <a:xfrm>
            <a:off x="4645017" y="3068474"/>
            <a:ext cx="2480954" cy="1931480"/>
          </a:xfrm>
          <a:prstGeom prst="rect">
            <a:avLst/>
          </a:prstGeom>
        </p:spPr>
      </p:pic>
      <p:pic>
        <p:nvPicPr>
          <p:cNvPr id="78" name="Picture 77">
            <a:extLst>
              <a:ext uri="{FF2B5EF4-FFF2-40B4-BE49-F238E27FC236}">
                <a16:creationId xmlns:a16="http://schemas.microsoft.com/office/drawing/2014/main" id="{B3380233-40AB-878F-6422-ED7C9631FCD1}"/>
              </a:ext>
            </a:extLst>
          </p:cNvPr>
          <p:cNvPicPr>
            <a:picLocks noChangeAspect="1"/>
          </p:cNvPicPr>
          <p:nvPr/>
        </p:nvPicPr>
        <p:blipFill rotWithShape="1">
          <a:blip r:embed="rId7"/>
          <a:srcRect r="51222"/>
          <a:stretch/>
        </p:blipFill>
        <p:spPr>
          <a:xfrm>
            <a:off x="2103229" y="2885471"/>
            <a:ext cx="2542179" cy="2127957"/>
          </a:xfrm>
          <a:prstGeom prst="rect">
            <a:avLst/>
          </a:prstGeom>
        </p:spPr>
      </p:pic>
      <p:pic>
        <p:nvPicPr>
          <p:cNvPr id="80" name="Picture 79">
            <a:extLst>
              <a:ext uri="{FF2B5EF4-FFF2-40B4-BE49-F238E27FC236}">
                <a16:creationId xmlns:a16="http://schemas.microsoft.com/office/drawing/2014/main" id="{DE087441-0222-2C4B-3A71-4037ED27AED0}"/>
              </a:ext>
            </a:extLst>
          </p:cNvPr>
          <p:cNvPicPr>
            <a:picLocks noChangeAspect="1"/>
          </p:cNvPicPr>
          <p:nvPr/>
        </p:nvPicPr>
        <p:blipFill>
          <a:blip r:embed="rId8"/>
          <a:stretch>
            <a:fillRect/>
          </a:stretch>
        </p:blipFill>
        <p:spPr>
          <a:xfrm>
            <a:off x="460544" y="3068474"/>
            <a:ext cx="1774008" cy="1751118"/>
          </a:xfrm>
          <a:prstGeom prst="rect">
            <a:avLst/>
          </a:prstGeom>
        </p:spPr>
      </p:pic>
      <p:pic>
        <p:nvPicPr>
          <p:cNvPr id="82" name="Picture 81">
            <a:extLst>
              <a:ext uri="{FF2B5EF4-FFF2-40B4-BE49-F238E27FC236}">
                <a16:creationId xmlns:a16="http://schemas.microsoft.com/office/drawing/2014/main" id="{2126E05D-726D-4D5A-BAFD-72C98B47F6A1}"/>
              </a:ext>
            </a:extLst>
          </p:cNvPr>
          <p:cNvPicPr>
            <a:picLocks noChangeAspect="1"/>
          </p:cNvPicPr>
          <p:nvPr/>
        </p:nvPicPr>
        <p:blipFill>
          <a:blip r:embed="rId9"/>
          <a:stretch>
            <a:fillRect/>
          </a:stretch>
        </p:blipFill>
        <p:spPr>
          <a:xfrm>
            <a:off x="7383593" y="2969691"/>
            <a:ext cx="1582022" cy="878547"/>
          </a:xfrm>
          <a:prstGeom prst="rect">
            <a:avLst/>
          </a:prstGeom>
        </p:spPr>
      </p:pic>
      <p:sp>
        <p:nvSpPr>
          <p:cNvPr id="84" name="Arrow: Down 83">
            <a:extLst>
              <a:ext uri="{FF2B5EF4-FFF2-40B4-BE49-F238E27FC236}">
                <a16:creationId xmlns:a16="http://schemas.microsoft.com/office/drawing/2014/main" id="{829DE99E-D72D-26D3-609A-21AD914B36CC}"/>
              </a:ext>
            </a:extLst>
          </p:cNvPr>
          <p:cNvSpPr/>
          <p:nvPr/>
        </p:nvSpPr>
        <p:spPr>
          <a:xfrm>
            <a:off x="7945233" y="4004974"/>
            <a:ext cx="323850" cy="131630"/>
          </a:xfrm>
          <a:prstGeom prst="downArrow">
            <a:avLst>
              <a:gd name="adj1" fmla="val 50000"/>
              <a:gd name="adj2" fmla="val 49133"/>
            </a:avLst>
          </a:prstGeom>
          <a:solidFill>
            <a:schemeClr val="accent1">
              <a:lumMod val="60000"/>
              <a:lumOff val="40000"/>
              <a:alpha val="5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2" name="TextBox 11">
            <a:extLst>
              <a:ext uri="{FF2B5EF4-FFF2-40B4-BE49-F238E27FC236}">
                <a16:creationId xmlns:a16="http://schemas.microsoft.com/office/drawing/2014/main" id="{0164C6E6-D2C7-3B1A-BB86-8BB003E2DE9A}"/>
              </a:ext>
            </a:extLst>
          </p:cNvPr>
          <p:cNvSpPr txBox="1"/>
          <p:nvPr/>
        </p:nvSpPr>
        <p:spPr>
          <a:xfrm>
            <a:off x="7598496" y="1967119"/>
            <a:ext cx="1488033" cy="813813"/>
          </a:xfrm>
          <a:prstGeom prst="rect">
            <a:avLst/>
          </a:prstGeom>
          <a:noFill/>
        </p:spPr>
        <p:txBody>
          <a:bodyPr wrap="square">
            <a:spAutoFit/>
          </a:bodyPr>
          <a:lstStyle/>
          <a:p>
            <a:pPr defTabSz="685800">
              <a:lnSpc>
                <a:spcPct val="115000"/>
              </a:lnSpc>
              <a:spcAft>
                <a:spcPts val="210"/>
              </a:spcAft>
            </a:pPr>
            <a:r>
              <a:rPr lang="en-US" sz="825" i="1" dirty="0">
                <a:ln w="0"/>
                <a:solidFill>
                  <a:prstClr val="black"/>
                </a:solidFill>
                <a:effectLst>
                  <a:outerShdw blurRad="38100" dist="19050" dir="2700000" algn="tl" rotWithShape="0">
                    <a:prstClr val="black">
                      <a:alpha val="40000"/>
                    </a:prstClr>
                  </a:outerShdw>
                </a:effectLst>
                <a:latin typeface="Calibri" panose="020F0502020204030204"/>
              </a:rPr>
              <a:t>Y. Cao et al., “Engineering refractive index contrast in thin film barium titanate-on-insulator,” Nano Letters, Accepted (2023)</a:t>
            </a:r>
          </a:p>
        </p:txBody>
      </p:sp>
    </p:spTree>
    <p:extLst>
      <p:ext uri="{BB962C8B-B14F-4D97-AF65-F5344CB8AC3E}">
        <p14:creationId xmlns:p14="http://schemas.microsoft.com/office/powerpoint/2010/main" val="3888142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1ED43-2B11-4308-9732-A7B2FFCB988E}"/>
              </a:ext>
            </a:extLst>
          </p:cNvPr>
          <p:cNvSpPr>
            <a:spLocks noGrp="1"/>
          </p:cNvSpPr>
          <p:nvPr>
            <p:ph type="title"/>
          </p:nvPr>
        </p:nvSpPr>
        <p:spPr>
          <a:xfrm>
            <a:off x="457200" y="2143125"/>
            <a:ext cx="8229600" cy="857250"/>
          </a:xfrm>
        </p:spPr>
        <p:txBody>
          <a:bodyPr/>
          <a:lstStyle/>
          <a:p>
            <a:r>
              <a:rPr lang="en-US" dirty="0"/>
              <a:t>Optical computing with Lithium Niobate</a:t>
            </a:r>
            <a:endParaRPr lang="en-SG" dirty="0"/>
          </a:p>
        </p:txBody>
      </p:sp>
      <p:sp>
        <p:nvSpPr>
          <p:cNvPr id="4" name="Slide Number Placeholder 3">
            <a:extLst>
              <a:ext uri="{FF2B5EF4-FFF2-40B4-BE49-F238E27FC236}">
                <a16:creationId xmlns:a16="http://schemas.microsoft.com/office/drawing/2014/main" id="{7F8BF257-540E-4ABB-A63B-484025BB3288}"/>
              </a:ext>
            </a:extLst>
          </p:cNvPr>
          <p:cNvSpPr>
            <a:spLocks noGrp="1"/>
          </p:cNvSpPr>
          <p:nvPr>
            <p:ph type="sldNum" sz="quarter" idx="12"/>
          </p:nvPr>
        </p:nvSpPr>
        <p:spPr/>
        <p:txBody>
          <a:bodyPr/>
          <a:lstStyle/>
          <a:p>
            <a:fld id="{1BD64A95-0862-4B58-9908-69AC66CA32F7}" type="slidenum">
              <a:rPr lang="en-US" smtClean="0"/>
              <a:pPr/>
              <a:t>24</a:t>
            </a:fld>
            <a:endParaRPr lang="en-US"/>
          </a:p>
        </p:txBody>
      </p:sp>
    </p:spTree>
    <p:extLst>
      <p:ext uri="{BB962C8B-B14F-4D97-AF65-F5344CB8AC3E}">
        <p14:creationId xmlns:p14="http://schemas.microsoft.com/office/powerpoint/2010/main" val="2606441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0E200DA8-E970-4293-8F43-AF8D46E864F9}"/>
                  </a:ext>
                </a:extLst>
              </p:cNvPr>
              <p:cNvSpPr>
                <a:spLocks noGrp="1"/>
              </p:cNvSpPr>
              <p:nvPr>
                <p:ph idx="1"/>
              </p:nvPr>
            </p:nvSpPr>
            <p:spPr>
              <a:xfrm>
                <a:off x="185611" y="804427"/>
                <a:ext cx="4097258" cy="773099"/>
              </a:xfrm>
            </p:spPr>
            <p:txBody>
              <a:bodyPr>
                <a:normAutofit/>
              </a:bodyPr>
              <a:lstStyle/>
              <a:p>
                <a:pPr marL="0" indent="0">
                  <a:lnSpc>
                    <a:spcPct val="120000"/>
                  </a:lnSpc>
                  <a:buNone/>
                </a:pPr>
                <a14:m>
                  <m:oMathPara xmlns:m="http://schemas.openxmlformats.org/officeDocument/2006/math">
                    <m:oMathParaPr>
                      <m:jc m:val="centerGroup"/>
                    </m:oMathParaPr>
                    <m:oMath xmlns:m="http://schemas.openxmlformats.org/officeDocument/2006/math">
                      <m:d>
                        <m:dPr>
                          <m:begChr m:val="["/>
                          <m:endChr m:val="]"/>
                          <m:ctrlPr>
                            <a:rPr lang="en-US" sz="1500" i="1">
                              <a:latin typeface="Cambria Math" panose="02040503050406030204" pitchFamily="18" charset="0"/>
                              <a:ea typeface="SimSun" panose="02010600030101010101" pitchFamily="2" charset="-122"/>
                              <a:cs typeface="Times New Roman" panose="02020603050405020304" pitchFamily="18" charset="0"/>
                            </a:rPr>
                          </m:ctrlPr>
                        </m:dPr>
                        <m:e>
                          <m:m>
                            <m:mPr>
                              <m:mcs>
                                <m:mc>
                                  <m:mcPr>
                                    <m:count m:val="2"/>
                                    <m:mcJc m:val="center"/>
                                  </m:mcPr>
                                </m:mc>
                              </m:mcs>
                              <m:ctrlPr>
                                <a:rPr lang="en-US" sz="1500" i="1">
                                  <a:latin typeface="Cambria Math" panose="02040503050406030204" pitchFamily="18" charset="0"/>
                                  <a:ea typeface="SimSun" panose="02010600030101010101" pitchFamily="2" charset="-122"/>
                                  <a:cs typeface="Times New Roman" panose="02020603050405020304" pitchFamily="18" charset="0"/>
                                </a:rPr>
                              </m:ctrlPr>
                            </m:mPr>
                            <m:mr>
                              <m:e>
                                <m:r>
                                  <m:rPr>
                                    <m:sty m:val="p"/>
                                  </m:rPr>
                                  <a:rPr lang="en-US" sz="1500">
                                    <a:latin typeface="Cambria Math" panose="02040503050406030204" pitchFamily="18" charset="0"/>
                                    <a:ea typeface="SimSun" panose="02010600030101010101" pitchFamily="2" charset="-122"/>
                                    <a:cs typeface="Times New Roman" panose="02020603050405020304" pitchFamily="18" charset="0"/>
                                  </a:rPr>
                                  <m:t>sin</m:t>
                                </m:r>
                                <m:r>
                                  <a:rPr lang="en-US" sz="1500">
                                    <a:latin typeface="Cambria Math" panose="02040503050406030204" pitchFamily="18" charset="0"/>
                                    <a:ea typeface="SimSun" panose="02010600030101010101" pitchFamily="2" charset="-122"/>
                                    <a:cs typeface="Times New Roman" panose="02020603050405020304" pitchFamily="18" charset="0"/>
                                  </a:rPr>
                                  <m:t> </m:t>
                                </m:r>
                                <m:r>
                                  <a:rPr lang="en-US" sz="1500" i="1">
                                    <a:latin typeface="Cambria Math" panose="02040503050406030204" pitchFamily="18" charset="0"/>
                                    <a:ea typeface="SimSun" panose="02010600030101010101" pitchFamily="2" charset="-122"/>
                                    <a:cs typeface="Times New Roman" panose="02020603050405020304" pitchFamily="18" charset="0"/>
                                  </a:rPr>
                                  <m:t>𝜃</m:t>
                                </m:r>
                              </m:e>
                              <m:e>
                                <m:r>
                                  <m:rPr>
                                    <m:sty m:val="p"/>
                                  </m:rPr>
                                  <a:rPr lang="en-US" sz="1500">
                                    <a:latin typeface="Cambria Math" panose="02040503050406030204" pitchFamily="18" charset="0"/>
                                    <a:ea typeface="SimSun" panose="02010600030101010101" pitchFamily="2" charset="-122"/>
                                    <a:cs typeface="Times New Roman" panose="02020603050405020304" pitchFamily="18" charset="0"/>
                                  </a:rPr>
                                  <m:t>cos</m:t>
                                </m:r>
                                <m:r>
                                  <a:rPr lang="en-US" sz="1500" i="1">
                                    <a:latin typeface="Cambria Math" panose="02040503050406030204" pitchFamily="18" charset="0"/>
                                    <a:ea typeface="SimSun" panose="02010600030101010101" pitchFamily="2" charset="-122"/>
                                    <a:cs typeface="Times New Roman" panose="02020603050405020304" pitchFamily="18" charset="0"/>
                                  </a:rPr>
                                  <m:t>⁡</m:t>
                                </m:r>
                                <m:r>
                                  <a:rPr lang="en-US" sz="1500" i="1">
                                    <a:latin typeface="Cambria Math" panose="02040503050406030204" pitchFamily="18" charset="0"/>
                                    <a:ea typeface="SimSun" panose="02010600030101010101" pitchFamily="2" charset="-122"/>
                                    <a:cs typeface="Times New Roman" panose="02020603050405020304" pitchFamily="18" charset="0"/>
                                  </a:rPr>
                                  <m:t>𝜃</m:t>
                                </m:r>
                              </m:e>
                            </m:mr>
                            <m:mr>
                              <m:e>
                                <m:func>
                                  <m:funcPr>
                                    <m:ctrlPr>
                                      <a:rPr lang="en-US" sz="1500" i="1">
                                        <a:latin typeface="Cambria Math" panose="02040503050406030204" pitchFamily="18" charset="0"/>
                                        <a:ea typeface="SimSun" panose="02010600030101010101" pitchFamily="2" charset="-122"/>
                                        <a:cs typeface="Times New Roman" panose="02020603050405020304" pitchFamily="18" charset="0"/>
                                      </a:rPr>
                                    </m:ctrlPr>
                                  </m:funcPr>
                                  <m:fName>
                                    <m:r>
                                      <m:rPr>
                                        <m:sty m:val="p"/>
                                      </m:rPr>
                                      <a:rPr lang="en-US" sz="1500">
                                        <a:latin typeface="Cambria Math" panose="02040503050406030204" pitchFamily="18" charset="0"/>
                                        <a:ea typeface="SimSun" panose="02010600030101010101" pitchFamily="2" charset="-122"/>
                                        <a:cs typeface="Times New Roman" panose="02020603050405020304" pitchFamily="18" charset="0"/>
                                      </a:rPr>
                                      <m:t>cos</m:t>
                                    </m:r>
                                  </m:fName>
                                  <m:e>
                                    <m:r>
                                      <a:rPr lang="en-US" sz="1500" i="1">
                                        <a:latin typeface="Cambria Math" panose="02040503050406030204" pitchFamily="18" charset="0"/>
                                        <a:ea typeface="SimSun" panose="02010600030101010101" pitchFamily="2" charset="-122"/>
                                        <a:cs typeface="Times New Roman" panose="02020603050405020304" pitchFamily="18" charset="0"/>
                                      </a:rPr>
                                      <m:t>𝜃</m:t>
                                    </m:r>
                                  </m:e>
                                </m:func>
                              </m:e>
                              <m:e>
                                <m:r>
                                  <a:rPr lang="en-US" sz="1500" i="1">
                                    <a:latin typeface="Cambria Math" panose="02040503050406030204" pitchFamily="18" charset="0"/>
                                    <a:ea typeface="SimSun" panose="02010600030101010101" pitchFamily="2" charset="-122"/>
                                    <a:cs typeface="Times New Roman" panose="02020603050405020304" pitchFamily="18" charset="0"/>
                                  </a:rPr>
                                  <m:t>−</m:t>
                                </m:r>
                                <m:r>
                                  <m:rPr>
                                    <m:sty m:val="p"/>
                                  </m:rPr>
                                  <a:rPr lang="en-US" sz="1500">
                                    <a:latin typeface="Cambria Math" panose="02040503050406030204" pitchFamily="18" charset="0"/>
                                    <a:ea typeface="SimSun" panose="02010600030101010101" pitchFamily="2" charset="-122"/>
                                    <a:cs typeface="Times New Roman" panose="02020603050405020304" pitchFamily="18" charset="0"/>
                                  </a:rPr>
                                  <m:t>sin</m:t>
                                </m:r>
                                <m:r>
                                  <a:rPr lang="en-US" sz="1500">
                                    <a:latin typeface="Cambria Math" panose="02040503050406030204" pitchFamily="18" charset="0"/>
                                    <a:ea typeface="SimSun" panose="02010600030101010101" pitchFamily="2" charset="-122"/>
                                    <a:cs typeface="Times New Roman" panose="02020603050405020304" pitchFamily="18" charset="0"/>
                                  </a:rPr>
                                  <m:t> </m:t>
                                </m:r>
                                <m:r>
                                  <a:rPr lang="en-US" sz="1500" i="1">
                                    <a:latin typeface="Cambria Math" panose="02040503050406030204" pitchFamily="18" charset="0"/>
                                    <a:ea typeface="SimSun" panose="02010600030101010101" pitchFamily="2" charset="-122"/>
                                    <a:cs typeface="Times New Roman" panose="02020603050405020304" pitchFamily="18" charset="0"/>
                                  </a:rPr>
                                  <m:t>𝜃</m:t>
                                </m:r>
                              </m:e>
                            </m:mr>
                          </m:m>
                        </m:e>
                      </m:d>
                      <m:r>
                        <a:rPr lang="en-US" sz="1500" i="1">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sz="1500" i="1">
                              <a:latin typeface="Cambria Math" panose="02040503050406030204" pitchFamily="18" charset="0"/>
                              <a:ea typeface="Cambria Math" panose="02040503050406030204" pitchFamily="18" charset="0"/>
                              <a:cs typeface="Times New Roman" panose="02020603050405020304" pitchFamily="18" charset="0"/>
                            </a:rPr>
                          </m:ctrlPr>
                        </m:dPr>
                        <m:e>
                          <m:m>
                            <m:mPr>
                              <m:mcs>
                                <m:mc>
                                  <m:mcPr>
                                    <m:count m:val="1"/>
                                    <m:mcJc m:val="center"/>
                                  </m:mcPr>
                                </m:mc>
                              </m:mcs>
                              <m:ctrlPr>
                                <a:rPr lang="en-US" sz="1500" i="1">
                                  <a:latin typeface="Cambria Math" panose="02040503050406030204" pitchFamily="18" charset="0"/>
                                  <a:ea typeface="Cambria Math" panose="02040503050406030204" pitchFamily="18" charset="0"/>
                                  <a:cs typeface="Times New Roman" panose="02020603050405020304" pitchFamily="18" charset="0"/>
                                </a:rPr>
                              </m:ctrlPr>
                            </m:mPr>
                            <m:mr>
                              <m:e>
                                <m:sSub>
                                  <m:sSubPr>
                                    <m:ctrlPr>
                                      <a:rPr lang="en-US" sz="15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1500" i="1">
                                        <a:latin typeface="Cambria Math" panose="02040503050406030204" pitchFamily="18" charset="0"/>
                                        <a:ea typeface="Cambria Math" panose="02040503050406030204" pitchFamily="18" charset="0"/>
                                        <a:cs typeface="Times New Roman" panose="02020603050405020304" pitchFamily="18" charset="0"/>
                                      </a:rPr>
                                      <m:t>𝐸</m:t>
                                    </m:r>
                                  </m:e>
                                  <m:sub>
                                    <m:r>
                                      <a:rPr lang="en-US" sz="1500" i="1">
                                        <a:latin typeface="Cambria Math" panose="02040503050406030204" pitchFamily="18" charset="0"/>
                                        <a:ea typeface="Cambria Math" panose="02040503050406030204" pitchFamily="18" charset="0"/>
                                        <a:cs typeface="Times New Roman" panose="02020603050405020304" pitchFamily="18" charset="0"/>
                                      </a:rPr>
                                      <m:t>1</m:t>
                                    </m:r>
                                  </m:sub>
                                </m:sSub>
                              </m:e>
                            </m:mr>
                            <m:mr>
                              <m:e>
                                <m:sSub>
                                  <m:sSubPr>
                                    <m:ctrlPr>
                                      <a:rPr lang="en-US" sz="15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1500" i="1">
                                        <a:latin typeface="Cambria Math" panose="02040503050406030204" pitchFamily="18" charset="0"/>
                                        <a:ea typeface="Cambria Math" panose="02040503050406030204" pitchFamily="18" charset="0"/>
                                        <a:cs typeface="Times New Roman" panose="02020603050405020304" pitchFamily="18" charset="0"/>
                                      </a:rPr>
                                      <m:t>𝐸</m:t>
                                    </m:r>
                                  </m:e>
                                  <m:sub>
                                    <m:r>
                                      <a:rPr lang="en-US" sz="1500" i="1">
                                        <a:latin typeface="Cambria Math" panose="02040503050406030204" pitchFamily="18" charset="0"/>
                                        <a:ea typeface="Cambria Math" panose="02040503050406030204" pitchFamily="18" charset="0"/>
                                        <a:cs typeface="Times New Roman" panose="02020603050405020304" pitchFamily="18" charset="0"/>
                                      </a:rPr>
                                      <m:t>2</m:t>
                                    </m:r>
                                  </m:sub>
                                </m:sSub>
                              </m:e>
                            </m:mr>
                          </m:m>
                        </m:e>
                      </m:d>
                      <m:r>
                        <a:rPr lang="en-US" sz="1500" i="1">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sz="1500" i="1">
                              <a:latin typeface="Cambria Math" panose="02040503050406030204" pitchFamily="18" charset="0"/>
                              <a:ea typeface="Cambria Math" panose="02040503050406030204" pitchFamily="18" charset="0"/>
                              <a:cs typeface="Times New Roman" panose="02020603050405020304" pitchFamily="18" charset="0"/>
                            </a:rPr>
                          </m:ctrlPr>
                        </m:dPr>
                        <m:e>
                          <m:m>
                            <m:mPr>
                              <m:mcs>
                                <m:mc>
                                  <m:mcPr>
                                    <m:count m:val="1"/>
                                    <m:mcJc m:val="center"/>
                                  </m:mcPr>
                                </m:mc>
                              </m:mcs>
                              <m:ctrlPr>
                                <a:rPr lang="en-US" sz="1500" i="1">
                                  <a:latin typeface="Cambria Math" panose="02040503050406030204" pitchFamily="18" charset="0"/>
                                  <a:ea typeface="Cambria Math" panose="02040503050406030204" pitchFamily="18" charset="0"/>
                                  <a:cs typeface="Times New Roman" panose="02020603050405020304" pitchFamily="18" charset="0"/>
                                </a:rPr>
                              </m:ctrlPr>
                            </m:mPr>
                            <m:mr>
                              <m:e>
                                <m:sSub>
                                  <m:sSubPr>
                                    <m:ctrlPr>
                                      <a:rPr lang="en-US" sz="15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1500" i="1">
                                        <a:latin typeface="Cambria Math" panose="02040503050406030204" pitchFamily="18" charset="0"/>
                                        <a:ea typeface="Cambria Math" panose="02040503050406030204" pitchFamily="18" charset="0"/>
                                        <a:cs typeface="Times New Roman" panose="02020603050405020304" pitchFamily="18" charset="0"/>
                                      </a:rPr>
                                      <m:t>𝐸</m:t>
                                    </m:r>
                                  </m:e>
                                  <m:sub>
                                    <m:r>
                                      <a:rPr lang="en-US" sz="1500" i="1">
                                        <a:latin typeface="Cambria Math" panose="02040503050406030204" pitchFamily="18" charset="0"/>
                                        <a:ea typeface="Cambria Math" panose="02040503050406030204" pitchFamily="18" charset="0"/>
                                        <a:cs typeface="Times New Roman" panose="02020603050405020304" pitchFamily="18" charset="0"/>
                                      </a:rPr>
                                      <m:t>1</m:t>
                                    </m:r>
                                  </m:sub>
                                </m:sSub>
                                <m:r>
                                  <m:rPr>
                                    <m:sty m:val="p"/>
                                  </m:rPr>
                                  <a:rPr lang="en-US" sz="1500">
                                    <a:latin typeface="Cambria Math" panose="02040503050406030204" pitchFamily="18" charset="0"/>
                                    <a:ea typeface="SimSun" panose="02010600030101010101" pitchFamily="2" charset="-122"/>
                                    <a:cs typeface="Times New Roman" panose="02020603050405020304" pitchFamily="18" charset="0"/>
                                  </a:rPr>
                                  <m:t>sin</m:t>
                                </m:r>
                                <m:r>
                                  <a:rPr lang="en-US" sz="1500">
                                    <a:latin typeface="Cambria Math" panose="02040503050406030204" pitchFamily="18" charset="0"/>
                                    <a:ea typeface="SimSun" panose="02010600030101010101" pitchFamily="2" charset="-122"/>
                                    <a:cs typeface="Times New Roman" panose="02020603050405020304" pitchFamily="18" charset="0"/>
                                  </a:rPr>
                                  <m:t> </m:t>
                                </m:r>
                                <m:r>
                                  <a:rPr lang="en-US" sz="1500" i="1">
                                    <a:latin typeface="Cambria Math" panose="02040503050406030204" pitchFamily="18" charset="0"/>
                                    <a:ea typeface="SimSun" panose="02010600030101010101" pitchFamily="2" charset="-122"/>
                                    <a:cs typeface="Times New Roman" panose="02020603050405020304" pitchFamily="18" charset="0"/>
                                  </a:rPr>
                                  <m:t>𝜃</m:t>
                                </m:r>
                                <m:r>
                                  <a:rPr lang="en-US" sz="1500" i="1">
                                    <a:latin typeface="Cambria Math" panose="02040503050406030204" pitchFamily="18" charset="0"/>
                                    <a:ea typeface="SimSun" panose="02010600030101010101" pitchFamily="2" charset="-122"/>
                                    <a:cs typeface="Times New Roman" panose="02020603050405020304" pitchFamily="18" charset="0"/>
                                  </a:rPr>
                                  <m:t>+</m:t>
                                </m:r>
                                <m:sSub>
                                  <m:sSubPr>
                                    <m:ctrlPr>
                                      <a:rPr lang="en-US" sz="15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1500" i="1">
                                        <a:latin typeface="Cambria Math" panose="02040503050406030204" pitchFamily="18" charset="0"/>
                                        <a:ea typeface="Cambria Math" panose="02040503050406030204" pitchFamily="18" charset="0"/>
                                        <a:cs typeface="Times New Roman" panose="02020603050405020304" pitchFamily="18" charset="0"/>
                                      </a:rPr>
                                      <m:t>𝐸</m:t>
                                    </m:r>
                                  </m:e>
                                  <m:sub>
                                    <m:r>
                                      <a:rPr lang="en-US" sz="1500" i="1">
                                        <a:latin typeface="Cambria Math" panose="02040503050406030204" pitchFamily="18" charset="0"/>
                                        <a:ea typeface="Cambria Math" panose="02040503050406030204" pitchFamily="18" charset="0"/>
                                        <a:cs typeface="Times New Roman" panose="02020603050405020304" pitchFamily="18" charset="0"/>
                                      </a:rPr>
                                      <m:t>2</m:t>
                                    </m:r>
                                  </m:sub>
                                </m:sSub>
                                <m:func>
                                  <m:funcPr>
                                    <m:ctrlPr>
                                      <a:rPr lang="en-US" sz="1500" i="1">
                                        <a:latin typeface="Cambria Math" panose="02040503050406030204" pitchFamily="18" charset="0"/>
                                        <a:ea typeface="SimSun" panose="02010600030101010101" pitchFamily="2" charset="-122"/>
                                        <a:cs typeface="Times New Roman" panose="02020603050405020304" pitchFamily="18" charset="0"/>
                                      </a:rPr>
                                    </m:ctrlPr>
                                  </m:funcPr>
                                  <m:fName>
                                    <m:r>
                                      <m:rPr>
                                        <m:sty m:val="p"/>
                                      </m:rPr>
                                      <a:rPr lang="en-US" sz="1500">
                                        <a:latin typeface="Cambria Math" panose="02040503050406030204" pitchFamily="18" charset="0"/>
                                        <a:ea typeface="SimSun" panose="02010600030101010101" pitchFamily="2" charset="-122"/>
                                        <a:cs typeface="Times New Roman" panose="02020603050405020304" pitchFamily="18" charset="0"/>
                                      </a:rPr>
                                      <m:t>cos</m:t>
                                    </m:r>
                                  </m:fName>
                                  <m:e>
                                    <m:r>
                                      <a:rPr lang="en-US" sz="1500" i="1">
                                        <a:latin typeface="Cambria Math" panose="02040503050406030204" pitchFamily="18" charset="0"/>
                                        <a:ea typeface="SimSun" panose="02010600030101010101" pitchFamily="2" charset="-122"/>
                                        <a:cs typeface="Times New Roman" panose="02020603050405020304" pitchFamily="18" charset="0"/>
                                      </a:rPr>
                                      <m:t>𝜃</m:t>
                                    </m:r>
                                  </m:e>
                                </m:func>
                              </m:e>
                            </m:mr>
                            <m:mr>
                              <m:e>
                                <m:sSub>
                                  <m:sSubPr>
                                    <m:ctrlPr>
                                      <a:rPr lang="en-US" sz="15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1500" i="1">
                                        <a:latin typeface="Cambria Math" panose="02040503050406030204" pitchFamily="18" charset="0"/>
                                        <a:ea typeface="Cambria Math" panose="02040503050406030204" pitchFamily="18" charset="0"/>
                                        <a:cs typeface="Times New Roman" panose="02020603050405020304" pitchFamily="18" charset="0"/>
                                      </a:rPr>
                                      <m:t>𝐸</m:t>
                                    </m:r>
                                  </m:e>
                                  <m:sub>
                                    <m:r>
                                      <a:rPr lang="en-US" sz="1500" i="1">
                                        <a:latin typeface="Cambria Math" panose="02040503050406030204" pitchFamily="18" charset="0"/>
                                        <a:ea typeface="Cambria Math" panose="02040503050406030204" pitchFamily="18" charset="0"/>
                                        <a:cs typeface="Times New Roman" panose="02020603050405020304" pitchFamily="18" charset="0"/>
                                      </a:rPr>
                                      <m:t>1</m:t>
                                    </m:r>
                                  </m:sub>
                                </m:sSub>
                                <m:func>
                                  <m:funcPr>
                                    <m:ctrlPr>
                                      <a:rPr lang="en-US" sz="1500" i="1">
                                        <a:latin typeface="Cambria Math" panose="02040503050406030204" pitchFamily="18" charset="0"/>
                                        <a:ea typeface="SimSun" panose="02010600030101010101" pitchFamily="2" charset="-122"/>
                                        <a:cs typeface="Times New Roman" panose="02020603050405020304" pitchFamily="18" charset="0"/>
                                      </a:rPr>
                                    </m:ctrlPr>
                                  </m:funcPr>
                                  <m:fName>
                                    <m:r>
                                      <m:rPr>
                                        <m:sty m:val="p"/>
                                      </m:rPr>
                                      <a:rPr lang="en-US" sz="1500">
                                        <a:latin typeface="Cambria Math" panose="02040503050406030204" pitchFamily="18" charset="0"/>
                                        <a:ea typeface="SimSun" panose="02010600030101010101" pitchFamily="2" charset="-122"/>
                                        <a:cs typeface="Times New Roman" panose="02020603050405020304" pitchFamily="18" charset="0"/>
                                      </a:rPr>
                                      <m:t>cos</m:t>
                                    </m:r>
                                  </m:fName>
                                  <m:e>
                                    <m:r>
                                      <a:rPr lang="en-US" sz="1500" i="1">
                                        <a:latin typeface="Cambria Math" panose="02040503050406030204" pitchFamily="18" charset="0"/>
                                        <a:ea typeface="SimSun" panose="02010600030101010101" pitchFamily="2" charset="-122"/>
                                        <a:cs typeface="Times New Roman" panose="02020603050405020304" pitchFamily="18" charset="0"/>
                                      </a:rPr>
                                      <m:t>𝜃</m:t>
                                    </m:r>
                                  </m:e>
                                </m:func>
                                <m:r>
                                  <a:rPr lang="en-US" sz="15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5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1500" i="1">
                                        <a:latin typeface="Cambria Math" panose="02040503050406030204" pitchFamily="18" charset="0"/>
                                        <a:ea typeface="Cambria Math" panose="02040503050406030204" pitchFamily="18" charset="0"/>
                                        <a:cs typeface="Times New Roman" panose="02020603050405020304" pitchFamily="18" charset="0"/>
                                      </a:rPr>
                                      <m:t>𝐸</m:t>
                                    </m:r>
                                  </m:e>
                                  <m:sub>
                                    <m:r>
                                      <a:rPr lang="en-US" sz="1500" i="1">
                                        <a:latin typeface="Cambria Math" panose="02040503050406030204" pitchFamily="18" charset="0"/>
                                        <a:ea typeface="Cambria Math" panose="02040503050406030204" pitchFamily="18" charset="0"/>
                                        <a:cs typeface="Times New Roman" panose="02020603050405020304" pitchFamily="18" charset="0"/>
                                      </a:rPr>
                                      <m:t>2</m:t>
                                    </m:r>
                                  </m:sub>
                                </m:sSub>
                                <m:r>
                                  <m:rPr>
                                    <m:sty m:val="p"/>
                                  </m:rPr>
                                  <a:rPr lang="en-US" sz="1500">
                                    <a:latin typeface="Cambria Math" panose="02040503050406030204" pitchFamily="18" charset="0"/>
                                    <a:ea typeface="SimSun" panose="02010600030101010101" pitchFamily="2" charset="-122"/>
                                    <a:cs typeface="Times New Roman" panose="02020603050405020304" pitchFamily="18" charset="0"/>
                                  </a:rPr>
                                  <m:t>sin</m:t>
                                </m:r>
                                <m:r>
                                  <a:rPr lang="en-US" sz="1500">
                                    <a:latin typeface="Cambria Math" panose="02040503050406030204" pitchFamily="18" charset="0"/>
                                    <a:ea typeface="SimSun" panose="02010600030101010101" pitchFamily="2" charset="-122"/>
                                    <a:cs typeface="Times New Roman" panose="02020603050405020304" pitchFamily="18" charset="0"/>
                                  </a:rPr>
                                  <m:t> </m:t>
                                </m:r>
                                <m:r>
                                  <a:rPr lang="en-US" sz="1500" i="1">
                                    <a:latin typeface="Cambria Math" panose="02040503050406030204" pitchFamily="18" charset="0"/>
                                    <a:ea typeface="SimSun" panose="02010600030101010101" pitchFamily="2" charset="-122"/>
                                    <a:cs typeface="Times New Roman" panose="02020603050405020304" pitchFamily="18" charset="0"/>
                                  </a:rPr>
                                  <m:t>𝜃</m:t>
                                </m:r>
                              </m:e>
                            </m:mr>
                          </m:m>
                        </m:e>
                      </m:d>
                    </m:oMath>
                  </m:oMathPara>
                </a14:m>
                <a:endParaRPr lang="en-US" sz="1500" dirty="0"/>
              </a:p>
            </p:txBody>
          </p:sp>
        </mc:Choice>
        <mc:Fallback xmlns="">
          <p:sp>
            <p:nvSpPr>
              <p:cNvPr id="3" name="内容占位符 2">
                <a:extLst>
                  <a:ext uri="{FF2B5EF4-FFF2-40B4-BE49-F238E27FC236}">
                    <a16:creationId xmlns:a16="http://schemas.microsoft.com/office/drawing/2014/main" id="{0E200DA8-E970-4293-8F43-AF8D46E864F9}"/>
                  </a:ext>
                </a:extLst>
              </p:cNvPr>
              <p:cNvSpPr>
                <a:spLocks noGrp="1" noRot="1" noChangeAspect="1" noMove="1" noResize="1" noEditPoints="1" noAdjustHandles="1" noChangeArrowheads="1" noChangeShapeType="1" noTextEdit="1"/>
              </p:cNvSpPr>
              <p:nvPr>
                <p:ph idx="1"/>
              </p:nvPr>
            </p:nvSpPr>
            <p:spPr>
              <a:xfrm>
                <a:off x="185611" y="804427"/>
                <a:ext cx="4097258" cy="773099"/>
              </a:xfrm>
              <a:blipFill>
                <a:blip r:embed="rId3"/>
                <a:stretch>
                  <a:fillRect/>
                </a:stretch>
              </a:blipFill>
            </p:spPr>
            <p:txBody>
              <a:bodyPr/>
              <a:lstStyle/>
              <a:p>
                <a:r>
                  <a:rPr lang="en-SG">
                    <a:noFill/>
                  </a:rPr>
                  <a:t> </a:t>
                </a:r>
              </a:p>
            </p:txBody>
          </p:sp>
        </mc:Fallback>
      </mc:AlternateContent>
      <p:pic>
        <p:nvPicPr>
          <p:cNvPr id="6" name="Picture 5">
            <a:extLst>
              <a:ext uri="{FF2B5EF4-FFF2-40B4-BE49-F238E27FC236}">
                <a16:creationId xmlns:a16="http://schemas.microsoft.com/office/drawing/2014/main" id="{A19F9E25-7D21-4951-A377-AD402BBDBEC2}"/>
              </a:ext>
            </a:extLst>
          </p:cNvPr>
          <p:cNvPicPr>
            <a:picLocks noChangeAspect="1"/>
          </p:cNvPicPr>
          <p:nvPr/>
        </p:nvPicPr>
        <p:blipFill>
          <a:blip r:embed="rId4"/>
          <a:stretch>
            <a:fillRect/>
          </a:stretch>
        </p:blipFill>
        <p:spPr>
          <a:xfrm>
            <a:off x="4446385" y="995385"/>
            <a:ext cx="4597190" cy="1106927"/>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5F46897-3672-4CED-80FF-085C56683204}"/>
                  </a:ext>
                </a:extLst>
              </p:cNvPr>
              <p:cNvSpPr txBox="1"/>
              <p:nvPr/>
            </p:nvSpPr>
            <p:spPr>
              <a:xfrm>
                <a:off x="6105633" y="1161855"/>
                <a:ext cx="1392382" cy="300082"/>
              </a:xfrm>
              <a:prstGeom prst="rect">
                <a:avLst/>
              </a:prstGeom>
              <a:noFill/>
            </p:spPr>
            <p:txBody>
              <a:bodyPr wrap="square" rtlCol="0">
                <a:spAutoFit/>
              </a:bodyPr>
              <a:lstStyle/>
              <a:p>
                <a:pPr defTabSz="685800"/>
                <a14:m>
                  <m:oMath xmlns:m="http://schemas.openxmlformats.org/officeDocument/2006/math">
                    <m:r>
                      <a:rPr lang="en-US" sz="1350" b="1" i="1">
                        <a:solidFill>
                          <a:prstClr val="black"/>
                        </a:solidFill>
                        <a:latin typeface="Cambria Math" panose="02040503050406030204" pitchFamily="18" charset="0"/>
                        <a:ea typeface="Cambria Math" panose="02040503050406030204" pitchFamily="18" charset="0"/>
                      </a:rPr>
                      <m:t>−</m:t>
                    </m:r>
                    <m:r>
                      <a:rPr lang="en-US" sz="1350" b="1" i="1">
                        <a:solidFill>
                          <a:prstClr val="black"/>
                        </a:solidFill>
                        <a:latin typeface="Cambria Math" panose="02040503050406030204" pitchFamily="18" charset="0"/>
                        <a:ea typeface="Cambria Math" panose="02040503050406030204" pitchFamily="18" charset="0"/>
                      </a:rPr>
                      <m:t>𝜽</m:t>
                    </m:r>
                  </m:oMath>
                </a14:m>
                <a:r>
                  <a:rPr lang="en-US" sz="1350" b="1" dirty="0">
                    <a:solidFill>
                      <a:prstClr val="black"/>
                    </a:solidFill>
                    <a:latin typeface="Calibri" panose="020F0502020204030204"/>
                  </a:rPr>
                  <a:t> phase shift</a:t>
                </a:r>
              </a:p>
            </p:txBody>
          </p:sp>
        </mc:Choice>
        <mc:Fallback xmlns="">
          <p:sp>
            <p:nvSpPr>
              <p:cNvPr id="4" name="TextBox 3">
                <a:extLst>
                  <a:ext uri="{FF2B5EF4-FFF2-40B4-BE49-F238E27FC236}">
                    <a16:creationId xmlns:a16="http://schemas.microsoft.com/office/drawing/2014/main" id="{35F46897-3672-4CED-80FF-085C56683204}"/>
                  </a:ext>
                </a:extLst>
              </p:cNvPr>
              <p:cNvSpPr txBox="1">
                <a:spLocks noRot="1" noChangeAspect="1" noMove="1" noResize="1" noEditPoints="1" noAdjustHandles="1" noChangeArrowheads="1" noChangeShapeType="1" noTextEdit="1"/>
              </p:cNvSpPr>
              <p:nvPr/>
            </p:nvSpPr>
            <p:spPr>
              <a:xfrm>
                <a:off x="6105633" y="1161855"/>
                <a:ext cx="1392382" cy="300082"/>
              </a:xfrm>
              <a:prstGeom prst="rect">
                <a:avLst/>
              </a:prstGeom>
              <a:blipFill>
                <a:blip r:embed="rId5"/>
                <a:stretch>
                  <a:fillRect t="-4082" b="-20408"/>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3CB55A5-A246-4890-AA25-3AB69E1F8545}"/>
                  </a:ext>
                </a:extLst>
              </p:cNvPr>
              <p:cNvSpPr txBox="1"/>
              <p:nvPr/>
            </p:nvSpPr>
            <p:spPr>
              <a:xfrm>
                <a:off x="6204718" y="1641502"/>
                <a:ext cx="1194209" cy="300082"/>
              </a:xfrm>
              <a:prstGeom prst="rect">
                <a:avLst/>
              </a:prstGeom>
              <a:noFill/>
            </p:spPr>
            <p:txBody>
              <a:bodyPr wrap="square" rtlCol="0">
                <a:spAutoFit/>
              </a:bodyPr>
              <a:lstStyle/>
              <a:p>
                <a:pPr defTabSz="685800"/>
                <a14:m>
                  <m:oMath xmlns:m="http://schemas.openxmlformats.org/officeDocument/2006/math">
                    <m:r>
                      <a:rPr lang="en-US" sz="1350" b="1" i="1">
                        <a:solidFill>
                          <a:prstClr val="black"/>
                        </a:solidFill>
                        <a:latin typeface="Cambria Math" panose="02040503050406030204" pitchFamily="18" charset="0"/>
                        <a:ea typeface="Cambria Math" panose="02040503050406030204" pitchFamily="18" charset="0"/>
                      </a:rPr>
                      <m:t>𝜽</m:t>
                    </m:r>
                  </m:oMath>
                </a14:m>
                <a:r>
                  <a:rPr lang="en-US" sz="1350" b="1" dirty="0">
                    <a:solidFill>
                      <a:prstClr val="black"/>
                    </a:solidFill>
                    <a:latin typeface="Calibri" panose="020F0502020204030204"/>
                  </a:rPr>
                  <a:t> phase shift</a:t>
                </a:r>
              </a:p>
            </p:txBody>
          </p:sp>
        </mc:Choice>
        <mc:Fallback xmlns="">
          <p:sp>
            <p:nvSpPr>
              <p:cNvPr id="8" name="TextBox 7">
                <a:extLst>
                  <a:ext uri="{FF2B5EF4-FFF2-40B4-BE49-F238E27FC236}">
                    <a16:creationId xmlns:a16="http://schemas.microsoft.com/office/drawing/2014/main" id="{D3CB55A5-A246-4890-AA25-3AB69E1F8545}"/>
                  </a:ext>
                </a:extLst>
              </p:cNvPr>
              <p:cNvSpPr txBox="1">
                <a:spLocks noRot="1" noChangeAspect="1" noMove="1" noResize="1" noEditPoints="1" noAdjustHandles="1" noChangeArrowheads="1" noChangeShapeType="1" noTextEdit="1"/>
              </p:cNvSpPr>
              <p:nvPr/>
            </p:nvSpPr>
            <p:spPr>
              <a:xfrm>
                <a:off x="6204718" y="1641502"/>
                <a:ext cx="1194209" cy="300082"/>
              </a:xfrm>
              <a:prstGeom prst="rect">
                <a:avLst/>
              </a:prstGeom>
              <a:blipFill>
                <a:blip r:embed="rId6"/>
                <a:stretch>
                  <a:fillRect t="-2000" b="-18000"/>
                </a:stretch>
              </a:blipFill>
            </p:spPr>
            <p:txBody>
              <a:bodyPr/>
              <a:lstStyle/>
              <a:p>
                <a:r>
                  <a:rPr lang="en-SG">
                    <a:noFill/>
                  </a:rPr>
                  <a:t> </a:t>
                </a:r>
              </a:p>
            </p:txBody>
          </p:sp>
        </mc:Fallback>
      </mc:AlternateContent>
      <p:pic>
        <p:nvPicPr>
          <p:cNvPr id="9" name="Picture 8">
            <a:extLst>
              <a:ext uri="{FF2B5EF4-FFF2-40B4-BE49-F238E27FC236}">
                <a16:creationId xmlns:a16="http://schemas.microsoft.com/office/drawing/2014/main" id="{FC13B072-07B5-46F3-A27E-EE71F8DCE03F}"/>
              </a:ext>
            </a:extLst>
          </p:cNvPr>
          <p:cNvPicPr>
            <a:picLocks noChangeAspect="1"/>
          </p:cNvPicPr>
          <p:nvPr/>
        </p:nvPicPr>
        <p:blipFill rotWithShape="1">
          <a:blip r:embed="rId7">
            <a:extLst/>
          </a:blip>
          <a:srcRect l="6591" t="12460" r="6591" b="15356"/>
          <a:stretch/>
        </p:blipFill>
        <p:spPr>
          <a:xfrm>
            <a:off x="4453644" y="2361567"/>
            <a:ext cx="4597189" cy="1013416"/>
          </a:xfrm>
          <a:prstGeom prst="rect">
            <a:avLst/>
          </a:prstGeom>
        </p:spPr>
      </p:pic>
      <p:sp>
        <p:nvSpPr>
          <p:cNvPr id="7" name="TextBox 6">
            <a:extLst>
              <a:ext uri="{FF2B5EF4-FFF2-40B4-BE49-F238E27FC236}">
                <a16:creationId xmlns:a16="http://schemas.microsoft.com/office/drawing/2014/main" id="{E62C210A-9C50-4F68-BB45-62981B691B04}"/>
              </a:ext>
            </a:extLst>
          </p:cNvPr>
          <p:cNvSpPr txBox="1"/>
          <p:nvPr/>
        </p:nvSpPr>
        <p:spPr>
          <a:xfrm>
            <a:off x="5569913" y="2129473"/>
            <a:ext cx="2337010" cy="276999"/>
          </a:xfrm>
          <a:prstGeom prst="rect">
            <a:avLst/>
          </a:prstGeom>
          <a:noFill/>
        </p:spPr>
        <p:txBody>
          <a:bodyPr wrap="square" rtlCol="0">
            <a:spAutoFit/>
          </a:bodyPr>
          <a:lstStyle/>
          <a:p>
            <a:pPr defTabSz="685800"/>
            <a:r>
              <a:rPr lang="en-US" sz="1200" i="1" dirty="0">
                <a:solidFill>
                  <a:prstClr val="black"/>
                </a:solidFill>
                <a:latin typeface="Calibri" panose="020F0502020204030204"/>
              </a:rPr>
              <a:t>FDTD simulation for illustration</a:t>
            </a:r>
          </a:p>
        </p:txBody>
      </p:sp>
      <p:sp>
        <p:nvSpPr>
          <p:cNvPr id="11" name="TextBox 10">
            <a:extLst>
              <a:ext uri="{FF2B5EF4-FFF2-40B4-BE49-F238E27FC236}">
                <a16:creationId xmlns:a16="http://schemas.microsoft.com/office/drawing/2014/main" id="{B60DC796-48D2-4040-8E7E-FD8346A6DAF8}"/>
              </a:ext>
            </a:extLst>
          </p:cNvPr>
          <p:cNvSpPr txBox="1"/>
          <p:nvPr/>
        </p:nvSpPr>
        <p:spPr>
          <a:xfrm>
            <a:off x="5812508" y="765877"/>
            <a:ext cx="1978629" cy="276999"/>
          </a:xfrm>
          <a:prstGeom prst="rect">
            <a:avLst/>
          </a:prstGeom>
          <a:noFill/>
        </p:spPr>
        <p:txBody>
          <a:bodyPr wrap="square" rtlCol="0">
            <a:spAutoFit/>
          </a:bodyPr>
          <a:lstStyle/>
          <a:p>
            <a:pPr defTabSz="685800"/>
            <a:r>
              <a:rPr lang="en-US" sz="1200" i="1" dirty="0">
                <a:solidFill>
                  <a:prstClr val="black"/>
                </a:solidFill>
                <a:latin typeface="Calibri" panose="020F0502020204030204"/>
              </a:rPr>
              <a:t>A 2</a:t>
            </a:r>
            <a:r>
              <a:rPr lang="en-US" altLang="zh-CN" sz="1200" i="1" dirty="0">
                <a:solidFill>
                  <a:prstClr val="black"/>
                </a:solidFill>
                <a:latin typeface="Calibri" panose="020F0502020204030204"/>
                <a:ea typeface="等线" panose="02010600030101010101" pitchFamily="2" charset="-122"/>
              </a:rPr>
              <a:t>-port interferometer</a:t>
            </a:r>
            <a:endParaRPr lang="en-US" sz="1200" i="1" dirty="0">
              <a:solidFill>
                <a:prstClr val="black"/>
              </a:solidFill>
              <a:latin typeface="Calibri" panose="020F0502020204030204"/>
            </a:endParaRPr>
          </a:p>
        </p:txBody>
      </p:sp>
      <p:sp>
        <p:nvSpPr>
          <p:cNvPr id="5" name="Slide Number Placeholder 4">
            <a:extLst>
              <a:ext uri="{FF2B5EF4-FFF2-40B4-BE49-F238E27FC236}">
                <a16:creationId xmlns:a16="http://schemas.microsoft.com/office/drawing/2014/main" id="{FA6A3F28-F807-45DF-9F3B-05082EB78BDE}"/>
              </a:ext>
            </a:extLst>
          </p:cNvPr>
          <p:cNvSpPr>
            <a:spLocks noGrp="1"/>
          </p:cNvSpPr>
          <p:nvPr>
            <p:ph type="sldNum" sz="quarter" idx="12"/>
          </p:nvPr>
        </p:nvSpPr>
        <p:spPr/>
        <p:txBody>
          <a:bodyPr/>
          <a:lstStyle/>
          <a:p>
            <a:pPr defTabSz="685800"/>
            <a:fld id="{B871F914-F295-43E8-A8C4-1DBEC8F7151C}" type="slidenum">
              <a:rPr lang="en-US">
                <a:solidFill>
                  <a:prstClr val="black">
                    <a:tint val="75000"/>
                  </a:prstClr>
                </a:solidFill>
                <a:latin typeface="Calibri" panose="020F0502020204030204"/>
              </a:rPr>
              <a:pPr defTabSz="685800"/>
              <a:t>25</a:t>
            </a:fld>
            <a:endParaRPr lang="en-US">
              <a:solidFill>
                <a:prstClr val="black">
                  <a:tint val="75000"/>
                </a:prstClr>
              </a:solidFill>
              <a:latin typeface="Calibri" panose="020F0502020204030204"/>
            </a:endParaRPr>
          </a:p>
        </p:txBody>
      </p:sp>
      <p:sp>
        <p:nvSpPr>
          <p:cNvPr id="13" name="标题 1">
            <a:extLst>
              <a:ext uri="{FF2B5EF4-FFF2-40B4-BE49-F238E27FC236}">
                <a16:creationId xmlns:a16="http://schemas.microsoft.com/office/drawing/2014/main" id="{A6017792-B6B8-4768-A323-DE99F01B5EAA}"/>
              </a:ext>
            </a:extLst>
          </p:cNvPr>
          <p:cNvSpPr txBox="1">
            <a:spLocks/>
          </p:cNvSpPr>
          <p:nvPr/>
        </p:nvSpPr>
        <p:spPr>
          <a:xfrm>
            <a:off x="404625" y="2984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dirty="0">
                <a:solidFill>
                  <a:prstClr val="black"/>
                </a:solidFill>
                <a:latin typeface="Calibri Light" panose="020F0302020204030204"/>
              </a:rPr>
              <a:t>Matrix-vector multiplication using optics</a:t>
            </a:r>
          </a:p>
        </p:txBody>
      </p:sp>
      <p:sp>
        <p:nvSpPr>
          <p:cNvPr id="20" name="TextBox 19">
            <a:extLst>
              <a:ext uri="{FF2B5EF4-FFF2-40B4-BE49-F238E27FC236}">
                <a16:creationId xmlns:a16="http://schemas.microsoft.com/office/drawing/2014/main" id="{C7CB34F3-A324-4D9E-B5DC-A4585FEC044E}"/>
              </a:ext>
            </a:extLst>
          </p:cNvPr>
          <p:cNvSpPr txBox="1"/>
          <p:nvPr/>
        </p:nvSpPr>
        <p:spPr>
          <a:xfrm>
            <a:off x="4169614" y="984170"/>
            <a:ext cx="348172" cy="300082"/>
          </a:xfrm>
          <a:prstGeom prst="rect">
            <a:avLst/>
          </a:prstGeom>
          <a:noFill/>
        </p:spPr>
        <p:txBody>
          <a:bodyPr wrap="none" rtlCol="0">
            <a:spAutoFit/>
          </a:bodyPr>
          <a:lstStyle/>
          <a:p>
            <a:pPr defTabSz="685800"/>
            <a:r>
              <a:rPr lang="en-US" sz="1350" i="1" dirty="0">
                <a:solidFill>
                  <a:prstClr val="black"/>
                </a:solidFill>
                <a:latin typeface="Cambria Math" panose="02040503050406030204" pitchFamily="18" charset="0"/>
                <a:ea typeface="Cambria Math" panose="02040503050406030204" pitchFamily="18" charset="0"/>
              </a:rPr>
              <a:t>E</a:t>
            </a:r>
            <a:r>
              <a:rPr lang="en-US" sz="1350" i="1" baseline="-25000" dirty="0">
                <a:solidFill>
                  <a:prstClr val="black"/>
                </a:solidFill>
                <a:latin typeface="Cambria Math" panose="02040503050406030204" pitchFamily="18" charset="0"/>
                <a:ea typeface="Cambria Math" panose="02040503050406030204" pitchFamily="18" charset="0"/>
              </a:rPr>
              <a:t>1</a:t>
            </a:r>
            <a:endParaRPr lang="en-SG" sz="1350" i="1" baseline="-25000" dirty="0">
              <a:solidFill>
                <a:prstClr val="black"/>
              </a:solidFill>
              <a:latin typeface="Cambria Math" panose="02040503050406030204" pitchFamily="18" charset="0"/>
              <a:ea typeface="Cambria Math" panose="02040503050406030204" pitchFamily="18" charset="0"/>
            </a:endParaRPr>
          </a:p>
        </p:txBody>
      </p:sp>
      <p:sp>
        <p:nvSpPr>
          <p:cNvPr id="21" name="TextBox 20">
            <a:extLst>
              <a:ext uri="{FF2B5EF4-FFF2-40B4-BE49-F238E27FC236}">
                <a16:creationId xmlns:a16="http://schemas.microsoft.com/office/drawing/2014/main" id="{41C2D4F8-006A-4A1B-B41E-DABF75A85153}"/>
              </a:ext>
            </a:extLst>
          </p:cNvPr>
          <p:cNvSpPr txBox="1"/>
          <p:nvPr/>
        </p:nvSpPr>
        <p:spPr>
          <a:xfrm>
            <a:off x="4169614" y="1787691"/>
            <a:ext cx="348172" cy="300082"/>
          </a:xfrm>
          <a:prstGeom prst="rect">
            <a:avLst/>
          </a:prstGeom>
          <a:noFill/>
        </p:spPr>
        <p:txBody>
          <a:bodyPr wrap="none" rtlCol="0">
            <a:spAutoFit/>
          </a:bodyPr>
          <a:lstStyle/>
          <a:p>
            <a:pPr defTabSz="685800"/>
            <a:r>
              <a:rPr lang="en-US" sz="1350" i="1" dirty="0">
                <a:solidFill>
                  <a:prstClr val="black"/>
                </a:solidFill>
                <a:latin typeface="Cambria Math" panose="02040503050406030204" pitchFamily="18" charset="0"/>
                <a:ea typeface="Cambria Math" panose="02040503050406030204" pitchFamily="18" charset="0"/>
              </a:rPr>
              <a:t>E</a:t>
            </a:r>
            <a:r>
              <a:rPr lang="en-US" sz="1350" i="1" baseline="-25000" dirty="0">
                <a:solidFill>
                  <a:prstClr val="black"/>
                </a:solidFill>
                <a:latin typeface="Cambria Math" panose="02040503050406030204" pitchFamily="18" charset="0"/>
                <a:ea typeface="Cambria Math" panose="02040503050406030204" pitchFamily="18" charset="0"/>
              </a:rPr>
              <a:t>2</a:t>
            </a:r>
            <a:endParaRPr lang="en-SG" sz="1350" i="1" baseline="-25000" dirty="0">
              <a:solidFill>
                <a:prstClr val="black"/>
              </a:solidFill>
              <a:latin typeface="Cambria Math" panose="02040503050406030204" pitchFamily="18" charset="0"/>
              <a:ea typeface="Cambria Math" panose="02040503050406030204" pitchFamily="18" charset="0"/>
            </a:endParaRPr>
          </a:p>
        </p:txBody>
      </p:sp>
      <p:sp>
        <p:nvSpPr>
          <p:cNvPr id="2" name="Rectangle 1">
            <a:extLst>
              <a:ext uri="{FF2B5EF4-FFF2-40B4-BE49-F238E27FC236}">
                <a16:creationId xmlns:a16="http://schemas.microsoft.com/office/drawing/2014/main" id="{151B59C5-530B-4766-958B-3D2EF67D6821}"/>
              </a:ext>
            </a:extLst>
          </p:cNvPr>
          <p:cNvSpPr/>
          <p:nvPr/>
        </p:nvSpPr>
        <p:spPr>
          <a:xfrm>
            <a:off x="362589" y="4602622"/>
            <a:ext cx="7996425" cy="738664"/>
          </a:xfrm>
          <a:prstGeom prst="rect">
            <a:avLst/>
          </a:prstGeom>
        </p:spPr>
        <p:txBody>
          <a:bodyPr wrap="square">
            <a:spAutoFit/>
          </a:bodyPr>
          <a:lstStyle/>
          <a:p>
            <a:pPr marL="342900" indent="-342900" algn="just" defTabSz="685800"/>
            <a:r>
              <a:rPr lang="en-US" sz="1050" kern="100" dirty="0" err="1">
                <a:solidFill>
                  <a:prstClr val="black"/>
                </a:solidFill>
                <a:latin typeface="Times New Roman" panose="02020603050405020304" pitchFamily="18" charset="0"/>
                <a:ea typeface="DengXian" panose="02010600030101010101" pitchFamily="2" charset="-122"/>
              </a:rPr>
              <a:t>Reck</a:t>
            </a:r>
            <a:r>
              <a:rPr lang="en-US" sz="1050" kern="100" dirty="0">
                <a:solidFill>
                  <a:prstClr val="black"/>
                </a:solidFill>
                <a:latin typeface="Times New Roman" panose="02020603050405020304" pitchFamily="18" charset="0"/>
                <a:ea typeface="DengXian" panose="02010600030101010101" pitchFamily="2" charset="-122"/>
              </a:rPr>
              <a:t>, M., et al., </a:t>
            </a:r>
            <a:r>
              <a:rPr lang="en-US" sz="1050" i="1" kern="100" dirty="0">
                <a:solidFill>
                  <a:prstClr val="black"/>
                </a:solidFill>
                <a:latin typeface="Times New Roman" panose="02020603050405020304" pitchFamily="18" charset="0"/>
                <a:ea typeface="DengXian" panose="02010600030101010101" pitchFamily="2" charset="-122"/>
              </a:rPr>
              <a:t>Experimental realization of any discrete unitary operator.</a:t>
            </a:r>
            <a:r>
              <a:rPr lang="en-US" sz="1050" kern="100" dirty="0">
                <a:solidFill>
                  <a:prstClr val="black"/>
                </a:solidFill>
                <a:latin typeface="Times New Roman" panose="02020603050405020304" pitchFamily="18" charset="0"/>
                <a:ea typeface="DengXian" panose="02010600030101010101" pitchFamily="2" charset="-122"/>
              </a:rPr>
              <a:t> Physical Review Letters, 1994. </a:t>
            </a:r>
            <a:r>
              <a:rPr lang="en-US" sz="1050" b="1" kern="100" dirty="0">
                <a:solidFill>
                  <a:prstClr val="black"/>
                </a:solidFill>
                <a:latin typeface="Times New Roman" panose="02020603050405020304" pitchFamily="18" charset="0"/>
                <a:ea typeface="DengXian" panose="02010600030101010101" pitchFamily="2" charset="-122"/>
              </a:rPr>
              <a:t>73</a:t>
            </a:r>
            <a:r>
              <a:rPr lang="en-US" sz="1050" kern="100" dirty="0">
                <a:solidFill>
                  <a:prstClr val="black"/>
                </a:solidFill>
                <a:latin typeface="Times New Roman" panose="02020603050405020304" pitchFamily="18" charset="0"/>
                <a:ea typeface="DengXian" panose="02010600030101010101" pitchFamily="2" charset="-122"/>
              </a:rPr>
              <a:t>(1): p. 58-61.</a:t>
            </a:r>
            <a:endParaRPr lang="en-SG" sz="1050" kern="100" dirty="0">
              <a:solidFill>
                <a:prstClr val="black"/>
              </a:solidFill>
              <a:latin typeface="Times New Roman" panose="02020603050405020304" pitchFamily="18" charset="0"/>
              <a:ea typeface="DengXian" panose="02010600030101010101" pitchFamily="2" charset="-122"/>
            </a:endParaRPr>
          </a:p>
          <a:p>
            <a:pPr marL="342900" indent="-342900" algn="just" defTabSz="685800"/>
            <a:r>
              <a:rPr lang="en-US" sz="1050" kern="100" dirty="0">
                <a:solidFill>
                  <a:prstClr val="black"/>
                </a:solidFill>
                <a:latin typeface="Times New Roman" panose="02020603050405020304" pitchFamily="18" charset="0"/>
                <a:ea typeface="DengXian" panose="02010600030101010101" pitchFamily="2" charset="-122"/>
              </a:rPr>
              <a:t>Clements, W.R., et al., </a:t>
            </a:r>
            <a:r>
              <a:rPr lang="en-US" sz="1050" i="1" kern="100" dirty="0">
                <a:solidFill>
                  <a:prstClr val="black"/>
                </a:solidFill>
                <a:latin typeface="Times New Roman" panose="02020603050405020304" pitchFamily="18" charset="0"/>
                <a:ea typeface="DengXian" panose="02010600030101010101" pitchFamily="2" charset="-122"/>
              </a:rPr>
              <a:t>Optimal design for universal multiport interferometers.</a:t>
            </a:r>
            <a:r>
              <a:rPr lang="en-US" sz="1050" kern="100" dirty="0">
                <a:solidFill>
                  <a:prstClr val="black"/>
                </a:solidFill>
                <a:latin typeface="Times New Roman" panose="02020603050405020304" pitchFamily="18" charset="0"/>
                <a:ea typeface="DengXian" panose="02010600030101010101" pitchFamily="2" charset="-122"/>
              </a:rPr>
              <a:t> Optica, 2016. </a:t>
            </a:r>
            <a:r>
              <a:rPr lang="en-US" sz="1050" b="1" kern="100" dirty="0">
                <a:solidFill>
                  <a:prstClr val="black"/>
                </a:solidFill>
                <a:latin typeface="Times New Roman" panose="02020603050405020304" pitchFamily="18" charset="0"/>
                <a:ea typeface="DengXian" panose="02010600030101010101" pitchFamily="2" charset="-122"/>
              </a:rPr>
              <a:t>3</a:t>
            </a:r>
            <a:r>
              <a:rPr lang="en-US" sz="1050" kern="100" dirty="0">
                <a:solidFill>
                  <a:prstClr val="black"/>
                </a:solidFill>
                <a:latin typeface="Times New Roman" panose="02020603050405020304" pitchFamily="18" charset="0"/>
                <a:ea typeface="DengXian" panose="02010600030101010101" pitchFamily="2" charset="-122"/>
              </a:rPr>
              <a:t>(12): p. 1460.</a:t>
            </a:r>
          </a:p>
          <a:p>
            <a:pPr marL="342900" indent="-342900" algn="just" defTabSz="685800"/>
            <a:r>
              <a:rPr lang="en-US" sz="1050" kern="100" dirty="0">
                <a:solidFill>
                  <a:prstClr val="black"/>
                </a:solidFill>
                <a:latin typeface="Times New Roman" panose="02020603050405020304" pitchFamily="18" charset="0"/>
                <a:ea typeface="DengXian" panose="02010600030101010101" pitchFamily="2" charset="-122"/>
              </a:rPr>
              <a:t>Xu, X.-Y., et al., </a:t>
            </a:r>
            <a:r>
              <a:rPr lang="en-US" sz="1050" i="1" kern="100" dirty="0">
                <a:solidFill>
                  <a:prstClr val="black"/>
                </a:solidFill>
                <a:latin typeface="Times New Roman" panose="02020603050405020304" pitchFamily="18" charset="0"/>
                <a:ea typeface="DengXian" panose="02010600030101010101" pitchFamily="2" charset="-122"/>
              </a:rPr>
              <a:t>A Reconfigurable Photonic Processor for NP-complete Problems.</a:t>
            </a:r>
            <a:r>
              <a:rPr lang="en-US" sz="1050" kern="100" dirty="0">
                <a:solidFill>
                  <a:prstClr val="black"/>
                </a:solidFill>
                <a:latin typeface="Times New Roman" panose="02020603050405020304" pitchFamily="18" charset="0"/>
                <a:ea typeface="DengXian" panose="02010600030101010101" pitchFamily="2" charset="-122"/>
              </a:rPr>
              <a:t> </a:t>
            </a:r>
            <a:r>
              <a:rPr lang="en-US" sz="1050" kern="100" dirty="0" err="1">
                <a:solidFill>
                  <a:prstClr val="black"/>
                </a:solidFill>
                <a:latin typeface="Times New Roman" panose="02020603050405020304" pitchFamily="18" charset="0"/>
                <a:ea typeface="DengXian" panose="02010600030101010101" pitchFamily="2" charset="-122"/>
              </a:rPr>
              <a:t>arXiv</a:t>
            </a:r>
            <a:r>
              <a:rPr lang="en-US" sz="1050" kern="100" dirty="0">
                <a:solidFill>
                  <a:prstClr val="black"/>
                </a:solidFill>
                <a:latin typeface="Times New Roman" panose="02020603050405020304" pitchFamily="18" charset="0"/>
                <a:ea typeface="DengXian" panose="02010600030101010101" pitchFamily="2" charset="-122"/>
              </a:rPr>
              <a:t> preprint arXiv:2308.14156, 2023.</a:t>
            </a:r>
            <a:endParaRPr lang="en-SG" sz="1050" kern="100" dirty="0">
              <a:solidFill>
                <a:prstClr val="black"/>
              </a:solidFill>
              <a:latin typeface="Times New Roman" panose="02020603050405020304" pitchFamily="18" charset="0"/>
              <a:ea typeface="DengXian" panose="02010600030101010101" pitchFamily="2" charset="-122"/>
            </a:endParaRPr>
          </a:p>
          <a:p>
            <a:pPr marL="342900" indent="-342900" algn="just" defTabSz="685800"/>
            <a:endParaRPr lang="en-SG" sz="1050" kern="100" dirty="0">
              <a:solidFill>
                <a:prstClr val="black"/>
              </a:solidFill>
              <a:latin typeface="Times New Roman" panose="02020603050405020304" pitchFamily="18" charset="0"/>
              <a:ea typeface="DengXian" panose="02010600030101010101" pitchFamily="2" charset="-122"/>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494CD7D-6CF5-4BE5-849C-12623C6F12B5}"/>
                  </a:ext>
                </a:extLst>
              </p:cNvPr>
              <p:cNvSpPr/>
              <p:nvPr/>
            </p:nvSpPr>
            <p:spPr>
              <a:xfrm>
                <a:off x="362589" y="2579991"/>
                <a:ext cx="4572000" cy="520463"/>
              </a:xfrm>
              <a:prstGeom prst="rect">
                <a:avLst/>
              </a:prstGeom>
            </p:spPr>
            <p:txBody>
              <a:bodyPr>
                <a:spAutoFit/>
              </a:bodyPr>
              <a:lstStyle/>
              <a:p>
                <a:pPr defTabSz="685800">
                  <a:lnSpc>
                    <a:spcPct val="120000"/>
                  </a:lnSpc>
                </a:pPr>
                <a14:m>
                  <m:oMath xmlns:m="http://schemas.openxmlformats.org/officeDocument/2006/math">
                    <m:d>
                      <m:dPr>
                        <m:begChr m:val="["/>
                        <m:endChr m:val="]"/>
                        <m:ctrlPr>
                          <a:rPr lang="en-US" sz="1200" i="1">
                            <a:solidFill>
                              <a:prstClr val="black"/>
                            </a:solidFill>
                            <a:latin typeface="Cambria Math" panose="02040503050406030204" pitchFamily="18" charset="0"/>
                            <a:ea typeface="SimSun" panose="02010600030101010101" pitchFamily="2" charset="-122"/>
                            <a:cs typeface="Times New Roman" panose="02020603050405020304" pitchFamily="18" charset="0"/>
                          </a:rPr>
                        </m:ctrlPr>
                      </m:dPr>
                      <m:e>
                        <m:m>
                          <m:mPr>
                            <m:mcs>
                              <m:mc>
                                <m:mcPr>
                                  <m:count m:val="2"/>
                                  <m:mcJc m:val="center"/>
                                </m:mcPr>
                              </m:mc>
                            </m:mcs>
                            <m:ctrlPr>
                              <a:rPr lang="en-US" sz="1200" i="1">
                                <a:solidFill>
                                  <a:prstClr val="black"/>
                                </a:solidFill>
                                <a:latin typeface="Cambria Math" panose="02040503050406030204" pitchFamily="18" charset="0"/>
                                <a:ea typeface="SimSun" panose="02010600030101010101" pitchFamily="2" charset="-122"/>
                                <a:cs typeface="Times New Roman" panose="02020603050405020304" pitchFamily="18" charset="0"/>
                              </a:rPr>
                            </m:ctrlPr>
                          </m:mPr>
                          <m:mr>
                            <m:e>
                              <m:r>
                                <m:rPr>
                                  <m:sty m:val="p"/>
                                </m:rPr>
                                <a:rPr lang="en-US" sz="1200">
                                  <a:solidFill>
                                    <a:prstClr val="black"/>
                                  </a:solidFill>
                                  <a:latin typeface="Cambria Math" panose="02040503050406030204" pitchFamily="18" charset="0"/>
                                  <a:ea typeface="SimSun" panose="02010600030101010101" pitchFamily="2" charset="-122"/>
                                  <a:cs typeface="Times New Roman" panose="02020603050405020304" pitchFamily="18" charset="0"/>
                                </a:rPr>
                                <m:t>sin</m:t>
                              </m:r>
                              <m:r>
                                <a:rPr lang="en-US" sz="1200" i="1">
                                  <a:solidFill>
                                    <a:prstClr val="black"/>
                                  </a:solidFill>
                                  <a:latin typeface="Cambria Math" panose="02040503050406030204" pitchFamily="18" charset="0"/>
                                  <a:ea typeface="SimSun" panose="02010600030101010101" pitchFamily="2" charset="-122"/>
                                  <a:cs typeface="Times New Roman" panose="02020603050405020304" pitchFamily="18" charset="0"/>
                                </a:rPr>
                                <m:t>(0</m:t>
                              </m:r>
                              <m:r>
                                <a:rPr lang="en-US" sz="1200" i="1">
                                  <a:solidFill>
                                    <a:prstClr val="black"/>
                                  </a:solidFill>
                                  <a:latin typeface="Cambria Math" panose="02040503050406030204" pitchFamily="18" charset="0"/>
                                  <a:ea typeface="Cambria Math" panose="02040503050406030204" pitchFamily="18" charset="0"/>
                                </a:rPr>
                                <m:t>)</m:t>
                              </m:r>
                            </m:e>
                            <m:e>
                              <m:r>
                                <m:rPr>
                                  <m:sty m:val="p"/>
                                </m:rPr>
                                <a:rPr lang="en-US" sz="1200">
                                  <a:solidFill>
                                    <a:prstClr val="black"/>
                                  </a:solidFill>
                                  <a:latin typeface="Cambria Math" panose="02040503050406030204" pitchFamily="18" charset="0"/>
                                  <a:ea typeface="SimSun" panose="02010600030101010101" pitchFamily="2" charset="-122"/>
                                  <a:cs typeface="Times New Roman" panose="02020603050405020304" pitchFamily="18" charset="0"/>
                                </a:rPr>
                                <m:t>cos</m:t>
                              </m:r>
                              <m:r>
                                <a:rPr lang="en-US" sz="1200" i="1">
                                  <a:solidFill>
                                    <a:prstClr val="black"/>
                                  </a:solidFill>
                                  <a:latin typeface="Cambria Math" panose="02040503050406030204" pitchFamily="18" charset="0"/>
                                  <a:ea typeface="SimSun" panose="02010600030101010101" pitchFamily="2" charset="-122"/>
                                  <a:cs typeface="Times New Roman" panose="02020603050405020304" pitchFamily="18" charset="0"/>
                                </a:rPr>
                                <m:t>⁡(0</m:t>
                              </m:r>
                              <m:r>
                                <a:rPr lang="en-US" sz="1200" i="1">
                                  <a:solidFill>
                                    <a:prstClr val="black"/>
                                  </a:solidFill>
                                  <a:latin typeface="Cambria Math" panose="02040503050406030204" pitchFamily="18" charset="0"/>
                                  <a:ea typeface="Cambria Math" panose="02040503050406030204" pitchFamily="18" charset="0"/>
                                </a:rPr>
                                <m:t>)</m:t>
                              </m:r>
                            </m:e>
                          </m:mr>
                          <m:mr>
                            <m:e>
                              <m:r>
                                <m:rPr>
                                  <m:sty m:val="p"/>
                                </m:rPr>
                                <a:rPr lang="en-US" sz="1200">
                                  <a:solidFill>
                                    <a:prstClr val="black"/>
                                  </a:solidFill>
                                  <a:latin typeface="Cambria Math" panose="02040503050406030204" pitchFamily="18" charset="0"/>
                                  <a:ea typeface="SimSun" panose="02010600030101010101" pitchFamily="2" charset="-122"/>
                                  <a:cs typeface="Times New Roman" panose="02020603050405020304" pitchFamily="18" charset="0"/>
                                </a:rPr>
                                <m:t>cos</m:t>
                              </m:r>
                              <m:r>
                                <a:rPr lang="en-US" sz="1200" i="1">
                                  <a:solidFill>
                                    <a:prstClr val="black"/>
                                  </a:solidFill>
                                  <a:latin typeface="Cambria Math" panose="02040503050406030204" pitchFamily="18" charset="0"/>
                                  <a:ea typeface="SimSun" panose="02010600030101010101" pitchFamily="2" charset="-122"/>
                                  <a:cs typeface="Times New Roman" panose="02020603050405020304" pitchFamily="18" charset="0"/>
                                </a:rPr>
                                <m:t>⁡(0</m:t>
                              </m:r>
                              <m:r>
                                <a:rPr lang="en-US" sz="1200" i="1">
                                  <a:solidFill>
                                    <a:prstClr val="black"/>
                                  </a:solidFill>
                                  <a:latin typeface="Cambria Math" panose="02040503050406030204" pitchFamily="18" charset="0"/>
                                  <a:ea typeface="Cambria Math" panose="02040503050406030204" pitchFamily="18" charset="0"/>
                                </a:rPr>
                                <m:t>)</m:t>
                              </m:r>
                            </m:e>
                            <m:e>
                              <m:r>
                                <a:rPr lang="en-US" sz="1200" i="1">
                                  <a:solidFill>
                                    <a:prstClr val="black"/>
                                  </a:solidFill>
                                  <a:latin typeface="Cambria Math" panose="02040503050406030204" pitchFamily="18" charset="0"/>
                                  <a:ea typeface="SimSun" panose="02010600030101010101" pitchFamily="2" charset="-122"/>
                                  <a:cs typeface="Times New Roman" panose="02020603050405020304" pitchFamily="18" charset="0"/>
                                </a:rPr>
                                <m:t>−</m:t>
                              </m:r>
                              <m:r>
                                <m:rPr>
                                  <m:sty m:val="p"/>
                                </m:rPr>
                                <a:rPr lang="en-US" sz="1200">
                                  <a:solidFill>
                                    <a:prstClr val="black"/>
                                  </a:solidFill>
                                  <a:latin typeface="Cambria Math" panose="02040503050406030204" pitchFamily="18" charset="0"/>
                                  <a:ea typeface="SimSun" panose="02010600030101010101" pitchFamily="2" charset="-122"/>
                                  <a:cs typeface="Times New Roman" panose="02020603050405020304" pitchFamily="18" charset="0"/>
                                </a:rPr>
                                <m:t>sin</m:t>
                              </m:r>
                              <m:r>
                                <a:rPr lang="en-US" sz="1200" i="1">
                                  <a:solidFill>
                                    <a:prstClr val="black"/>
                                  </a:solidFill>
                                  <a:latin typeface="Cambria Math" panose="02040503050406030204" pitchFamily="18" charset="0"/>
                                  <a:ea typeface="SimSun" panose="02010600030101010101" pitchFamily="2" charset="-122"/>
                                  <a:cs typeface="Times New Roman" panose="02020603050405020304" pitchFamily="18" charset="0"/>
                                </a:rPr>
                                <m:t>(0</m:t>
                              </m:r>
                              <m:r>
                                <a:rPr lang="en-US" sz="1200" i="1">
                                  <a:solidFill>
                                    <a:prstClr val="black"/>
                                  </a:solidFill>
                                  <a:latin typeface="Cambria Math" panose="02040503050406030204" pitchFamily="18" charset="0"/>
                                  <a:ea typeface="Cambria Math" panose="02040503050406030204" pitchFamily="18" charset="0"/>
                                </a:rPr>
                                <m:t>)</m:t>
                              </m:r>
                            </m:e>
                          </m:mr>
                        </m:m>
                      </m:e>
                    </m:d>
                    <m:r>
                      <a:rPr lang="en-US" sz="1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sz="1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m>
                          <m:mPr>
                            <m:mcs>
                              <m:mc>
                                <m:mcPr>
                                  <m:count m:val="1"/>
                                  <m:mcJc m:val="center"/>
                                </m:mcPr>
                              </m:mc>
                            </m:mcs>
                            <m:ctrlPr>
                              <a:rPr lang="en-US" sz="1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mPr>
                          <m:mr>
                            <m:e>
                              <m:r>
                                <a:rPr lang="en-US" sz="1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mr>
                          <m:mr>
                            <m:e>
                              <m:r>
                                <a:rPr lang="en-US" sz="1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mr>
                        </m:m>
                      </m:e>
                    </m:d>
                    <m:r>
                      <a:rPr lang="en-US" sz="1200" i="1">
                        <a:solidFill>
                          <a:prstClr val="black"/>
                        </a:solidFill>
                        <a:latin typeface="Cambria Math" panose="02040503050406030204" pitchFamily="18" charset="0"/>
                        <a:ea typeface="SimSun" panose="02010600030101010101" pitchFamily="2" charset="-122"/>
                        <a:cs typeface="Times New Roman" panose="02020603050405020304" pitchFamily="18" charset="0"/>
                      </a:rPr>
                      <m:t>=</m:t>
                    </m:r>
                  </m:oMath>
                </a14:m>
                <a:r>
                  <a:rPr lang="en-US" sz="1200" dirty="0">
                    <a:solidFill>
                      <a:prstClr val="black"/>
                    </a:solidFill>
                    <a:latin typeface="Calibri" panose="020F0502020204030204"/>
                    <a:ea typeface="SimSun" panose="02010600030101010101" pitchFamily="2" charset="-122"/>
                    <a:cs typeface="Times New Roman" panose="02020603050405020304" pitchFamily="18" charset="0"/>
                  </a:rPr>
                  <a:t> </a:t>
                </a:r>
                <a14:m>
                  <m:oMath xmlns:m="http://schemas.openxmlformats.org/officeDocument/2006/math">
                    <m:d>
                      <m:dPr>
                        <m:begChr m:val="["/>
                        <m:endChr m:val="]"/>
                        <m:ctrlPr>
                          <a:rPr lang="en-US" sz="1200" i="1">
                            <a:solidFill>
                              <a:prstClr val="black"/>
                            </a:solidFill>
                            <a:latin typeface="Cambria Math" panose="02040503050406030204" pitchFamily="18" charset="0"/>
                            <a:ea typeface="SimSun" panose="02010600030101010101" pitchFamily="2" charset="-122"/>
                            <a:cs typeface="Times New Roman" panose="02020603050405020304" pitchFamily="18" charset="0"/>
                          </a:rPr>
                        </m:ctrlPr>
                      </m:dPr>
                      <m:e>
                        <m:m>
                          <m:mPr>
                            <m:mcs>
                              <m:mc>
                                <m:mcPr>
                                  <m:count m:val="2"/>
                                  <m:mcJc m:val="center"/>
                                </m:mcPr>
                              </m:mc>
                            </m:mcs>
                            <m:ctrlPr>
                              <a:rPr lang="en-US" sz="1200" i="1">
                                <a:solidFill>
                                  <a:prstClr val="black"/>
                                </a:solidFill>
                                <a:latin typeface="Cambria Math" panose="02040503050406030204" pitchFamily="18" charset="0"/>
                              </a:rPr>
                            </m:ctrlPr>
                          </m:mPr>
                          <m:mr>
                            <m:e>
                              <m:r>
                                <a:rPr lang="en-US" sz="1200" i="1">
                                  <a:solidFill>
                                    <a:prstClr val="black"/>
                                  </a:solidFill>
                                  <a:latin typeface="Cambria Math" panose="02040503050406030204" pitchFamily="18" charset="0"/>
                                </a:rPr>
                                <m:t>0</m:t>
                              </m:r>
                            </m:e>
                            <m:e>
                              <m:r>
                                <a:rPr lang="en-US" sz="1200" i="1">
                                  <a:solidFill>
                                    <a:prstClr val="black"/>
                                  </a:solidFill>
                                  <a:latin typeface="Cambria Math" panose="02040503050406030204" pitchFamily="18" charset="0"/>
                                </a:rPr>
                                <m:t>1</m:t>
                              </m:r>
                            </m:e>
                          </m:mr>
                          <m:mr>
                            <m:e>
                              <m:r>
                                <a:rPr lang="en-US" sz="1200" i="1">
                                  <a:solidFill>
                                    <a:prstClr val="black"/>
                                  </a:solidFill>
                                  <a:latin typeface="Cambria Math" panose="02040503050406030204" pitchFamily="18" charset="0"/>
                                </a:rPr>
                                <m:t>1</m:t>
                              </m:r>
                            </m:e>
                            <m:e>
                              <m:r>
                                <a:rPr lang="en-US" sz="1200" i="1">
                                  <a:solidFill>
                                    <a:prstClr val="black"/>
                                  </a:solidFill>
                                  <a:latin typeface="Cambria Math" panose="02040503050406030204" pitchFamily="18" charset="0"/>
                                </a:rPr>
                                <m:t>0</m:t>
                              </m:r>
                            </m:e>
                          </m:mr>
                        </m:m>
                      </m:e>
                    </m:d>
                    <m:r>
                      <a:rPr lang="en-US" sz="1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sz="1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m>
                          <m:mPr>
                            <m:mcs>
                              <m:mc>
                                <m:mcPr>
                                  <m:count m:val="1"/>
                                  <m:mcJc m:val="center"/>
                                </m:mcPr>
                              </m:mc>
                            </m:mcs>
                            <m:ctrlPr>
                              <a:rPr lang="en-US" sz="1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mPr>
                          <m:mr>
                            <m:e>
                              <m:r>
                                <a:rPr lang="en-US" sz="1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mr>
                          <m:mr>
                            <m:e>
                              <m:r>
                                <a:rPr lang="en-US" sz="1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mr>
                        </m:m>
                      </m:e>
                    </m:d>
                    <m:r>
                      <a:rPr lang="en-US" sz="1200" i="1">
                        <a:solidFill>
                          <a:prstClr val="black"/>
                        </a:solidFill>
                        <a:latin typeface="Cambria Math" panose="02040503050406030204" pitchFamily="18" charset="0"/>
                        <a:ea typeface="Cambria Math" panose="02040503050406030204" pitchFamily="18" charset="0"/>
                      </a:rPr>
                      <m:t>→</m:t>
                    </m:r>
                    <m:d>
                      <m:dPr>
                        <m:begChr m:val="["/>
                        <m:endChr m:val="]"/>
                        <m:ctrlPr>
                          <a:rPr lang="en-US" sz="1200" i="1">
                            <a:solidFill>
                              <a:prstClr val="black"/>
                            </a:solidFill>
                            <a:latin typeface="Cambria Math" panose="02040503050406030204" pitchFamily="18" charset="0"/>
                            <a:ea typeface="Cambria Math" panose="02040503050406030204" pitchFamily="18" charset="0"/>
                          </a:rPr>
                        </m:ctrlPr>
                      </m:dPr>
                      <m:e>
                        <m:m>
                          <m:mPr>
                            <m:mcs>
                              <m:mc>
                                <m:mcPr>
                                  <m:count m:val="1"/>
                                  <m:mcJc m:val="center"/>
                                </m:mcPr>
                              </m:mc>
                            </m:mcs>
                            <m:ctrlPr>
                              <a:rPr lang="en-US" sz="1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mPr>
                          <m:mr>
                            <m:e>
                              <m:r>
                                <m:rPr>
                                  <m:brk m:alnAt="7"/>
                                </m:rPr>
                                <a:rPr lang="en-US" sz="1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mr>
                          <m:mr>
                            <m:e>
                              <m:r>
                                <a:rPr lang="en-US" sz="1200" i="1">
                                  <a:solidFill>
                                    <a:prstClr val="black"/>
                                  </a:solidFill>
                                  <a:latin typeface="Cambria Math" panose="02040503050406030204" pitchFamily="18" charset="0"/>
                                </a:rPr>
                                <m:t>1</m:t>
                              </m:r>
                            </m:e>
                          </m:mr>
                        </m:m>
                      </m:e>
                    </m:d>
                  </m:oMath>
                </a14:m>
                <a:endParaRPr lang="en-US" sz="1200" dirty="0">
                  <a:solidFill>
                    <a:prstClr val="black"/>
                  </a:solidFill>
                  <a:latin typeface="Calibri" panose="020F0502020204030204"/>
                  <a:ea typeface="Cambria Math" panose="02040503050406030204" pitchFamily="18" charset="0"/>
                </a:endParaRPr>
              </a:p>
            </p:txBody>
          </p:sp>
        </mc:Choice>
        <mc:Fallback xmlns="">
          <p:sp>
            <p:nvSpPr>
              <p:cNvPr id="10" name="Rectangle 9">
                <a:extLst>
                  <a:ext uri="{FF2B5EF4-FFF2-40B4-BE49-F238E27FC236}">
                    <a16:creationId xmlns:a16="http://schemas.microsoft.com/office/drawing/2014/main" id="{1494CD7D-6CF5-4BE5-849C-12623C6F12B5}"/>
                  </a:ext>
                </a:extLst>
              </p:cNvPr>
              <p:cNvSpPr>
                <a:spLocks noRot="1" noChangeAspect="1" noMove="1" noResize="1" noEditPoints="1" noAdjustHandles="1" noChangeArrowheads="1" noChangeShapeType="1" noTextEdit="1"/>
              </p:cNvSpPr>
              <p:nvPr/>
            </p:nvSpPr>
            <p:spPr>
              <a:xfrm>
                <a:off x="362589" y="2579991"/>
                <a:ext cx="4572000" cy="520463"/>
              </a:xfrm>
              <a:prstGeom prst="rect">
                <a:avLst/>
              </a:prstGeom>
              <a:blipFill>
                <a:blip r:embed="rId8"/>
                <a:stretch>
                  <a:fillRect b="-4651"/>
                </a:stretch>
              </a:blipFill>
            </p:spPr>
            <p:txBody>
              <a:bodyPr/>
              <a:lstStyle/>
              <a:p>
                <a:r>
                  <a:rPr lang="en-SG">
                    <a:noFill/>
                  </a:rPr>
                  <a:t> </a:t>
                </a:r>
              </a:p>
            </p:txBody>
          </p:sp>
        </mc:Fallback>
      </mc:AlternateContent>
      <p:sp>
        <p:nvSpPr>
          <p:cNvPr id="12" name="Left Brace 11">
            <a:extLst>
              <a:ext uri="{FF2B5EF4-FFF2-40B4-BE49-F238E27FC236}">
                <a16:creationId xmlns:a16="http://schemas.microsoft.com/office/drawing/2014/main" id="{00842163-4619-40F3-AEC2-4BAF9EB0BCF8}"/>
              </a:ext>
            </a:extLst>
          </p:cNvPr>
          <p:cNvSpPr/>
          <p:nvPr/>
        </p:nvSpPr>
        <p:spPr>
          <a:xfrm rot="16200000">
            <a:off x="1008107" y="884540"/>
            <a:ext cx="215656" cy="1281312"/>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SG" sz="1350">
              <a:solidFill>
                <a:prstClr val="black"/>
              </a:solidFill>
              <a:latin typeface="Calibri" panose="020F0502020204030204"/>
            </a:endParaRPr>
          </a:p>
        </p:txBody>
      </p:sp>
      <p:sp>
        <p:nvSpPr>
          <p:cNvPr id="14" name="TextBox 13">
            <a:extLst>
              <a:ext uri="{FF2B5EF4-FFF2-40B4-BE49-F238E27FC236}">
                <a16:creationId xmlns:a16="http://schemas.microsoft.com/office/drawing/2014/main" id="{5149922D-9563-44DD-A997-BBC37E47D7D7}"/>
              </a:ext>
            </a:extLst>
          </p:cNvPr>
          <p:cNvSpPr txBox="1"/>
          <p:nvPr/>
        </p:nvSpPr>
        <p:spPr>
          <a:xfrm>
            <a:off x="796639" y="1668382"/>
            <a:ext cx="722762" cy="507831"/>
          </a:xfrm>
          <a:prstGeom prst="rect">
            <a:avLst/>
          </a:prstGeom>
          <a:noFill/>
        </p:spPr>
        <p:txBody>
          <a:bodyPr wrap="none" rtlCol="0">
            <a:spAutoFit/>
          </a:bodyPr>
          <a:lstStyle/>
          <a:p>
            <a:pPr defTabSz="685800"/>
            <a:r>
              <a:rPr lang="en-US" sz="1350" dirty="0">
                <a:solidFill>
                  <a:prstClr val="black"/>
                </a:solidFill>
                <a:latin typeface="Calibri" panose="020F0502020204030204"/>
              </a:rPr>
              <a:t>unitary</a:t>
            </a:r>
          </a:p>
          <a:p>
            <a:pPr algn="ctr" defTabSz="685800"/>
            <a:r>
              <a:rPr lang="en-US" sz="1350" dirty="0">
                <a:solidFill>
                  <a:prstClr val="black"/>
                </a:solidFill>
                <a:latin typeface="Calibri" panose="020F0502020204030204"/>
              </a:rPr>
              <a:t>matrix</a:t>
            </a:r>
            <a:endParaRPr lang="en-SG" sz="1350" dirty="0">
              <a:solidFill>
                <a:prstClr val="black"/>
              </a:solidFill>
              <a:latin typeface="Calibri" panose="020F0502020204030204"/>
            </a:endParaRPr>
          </a:p>
        </p:txBody>
      </p:sp>
      <p:sp>
        <p:nvSpPr>
          <p:cNvPr id="23" name="Left Brace 22">
            <a:extLst>
              <a:ext uri="{FF2B5EF4-FFF2-40B4-BE49-F238E27FC236}">
                <a16:creationId xmlns:a16="http://schemas.microsoft.com/office/drawing/2014/main" id="{3C977ADC-74D7-43A6-A98E-C8B2303E2A83}"/>
              </a:ext>
            </a:extLst>
          </p:cNvPr>
          <p:cNvSpPr/>
          <p:nvPr/>
        </p:nvSpPr>
        <p:spPr>
          <a:xfrm rot="16200000">
            <a:off x="1943232" y="1339126"/>
            <a:ext cx="200749" cy="357234"/>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SG" sz="1350">
              <a:solidFill>
                <a:prstClr val="black"/>
              </a:solidFill>
              <a:latin typeface="Calibri" panose="020F0502020204030204"/>
            </a:endParaRPr>
          </a:p>
        </p:txBody>
      </p:sp>
      <p:sp>
        <p:nvSpPr>
          <p:cNvPr id="24" name="TextBox 23">
            <a:extLst>
              <a:ext uri="{FF2B5EF4-FFF2-40B4-BE49-F238E27FC236}">
                <a16:creationId xmlns:a16="http://schemas.microsoft.com/office/drawing/2014/main" id="{E0AAD55E-D21B-42EA-89FF-B9AFF30261E2}"/>
              </a:ext>
            </a:extLst>
          </p:cNvPr>
          <p:cNvSpPr txBox="1"/>
          <p:nvPr/>
        </p:nvSpPr>
        <p:spPr>
          <a:xfrm>
            <a:off x="1774230" y="1668382"/>
            <a:ext cx="630173" cy="300082"/>
          </a:xfrm>
          <a:prstGeom prst="rect">
            <a:avLst/>
          </a:prstGeom>
          <a:noFill/>
        </p:spPr>
        <p:txBody>
          <a:bodyPr wrap="none" rtlCol="0">
            <a:spAutoFit/>
          </a:bodyPr>
          <a:lstStyle/>
          <a:p>
            <a:pPr defTabSz="685800"/>
            <a:r>
              <a:rPr lang="en-US" sz="1350" dirty="0">
                <a:solidFill>
                  <a:prstClr val="black"/>
                </a:solidFill>
                <a:latin typeface="Calibri" panose="020F0502020204030204"/>
              </a:rPr>
              <a:t>vector</a:t>
            </a:r>
            <a:endParaRPr lang="en-SG" sz="1350" dirty="0">
              <a:solidFill>
                <a:prstClr val="black"/>
              </a:solidFill>
              <a:latin typeface="Calibri" panose="020F0502020204030204"/>
            </a:endParaRPr>
          </a:p>
        </p:txBody>
      </p:sp>
      <p:sp>
        <p:nvSpPr>
          <p:cNvPr id="25" name="Left Brace 24">
            <a:extLst>
              <a:ext uri="{FF2B5EF4-FFF2-40B4-BE49-F238E27FC236}">
                <a16:creationId xmlns:a16="http://schemas.microsoft.com/office/drawing/2014/main" id="{26AC12C9-25FA-4EDE-AC76-77AC6C3ECCF4}"/>
              </a:ext>
            </a:extLst>
          </p:cNvPr>
          <p:cNvSpPr/>
          <p:nvPr/>
        </p:nvSpPr>
        <p:spPr>
          <a:xfrm rot="16200000">
            <a:off x="3163524" y="735825"/>
            <a:ext cx="200006" cy="1563094"/>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SG" sz="1350">
              <a:solidFill>
                <a:prstClr val="black"/>
              </a:solidFill>
              <a:latin typeface="Calibri" panose="020F0502020204030204"/>
            </a:endParaRPr>
          </a:p>
        </p:txBody>
      </p:sp>
      <p:sp>
        <p:nvSpPr>
          <p:cNvPr id="26" name="TextBox 25">
            <a:extLst>
              <a:ext uri="{FF2B5EF4-FFF2-40B4-BE49-F238E27FC236}">
                <a16:creationId xmlns:a16="http://schemas.microsoft.com/office/drawing/2014/main" id="{EAEF6AA4-70AC-4EBE-8E10-028638036945}"/>
              </a:ext>
            </a:extLst>
          </p:cNvPr>
          <p:cNvSpPr txBox="1"/>
          <p:nvPr/>
        </p:nvSpPr>
        <p:spPr>
          <a:xfrm>
            <a:off x="2867132" y="1668382"/>
            <a:ext cx="779025" cy="300082"/>
          </a:xfrm>
          <a:prstGeom prst="rect">
            <a:avLst/>
          </a:prstGeom>
          <a:noFill/>
        </p:spPr>
        <p:txBody>
          <a:bodyPr wrap="square" rtlCol="0">
            <a:spAutoFit/>
          </a:bodyPr>
          <a:lstStyle/>
          <a:p>
            <a:pPr defTabSz="685800"/>
            <a:r>
              <a:rPr lang="en-US" sz="1350" dirty="0">
                <a:solidFill>
                  <a:prstClr val="black"/>
                </a:solidFill>
                <a:latin typeface="Calibri" panose="020F0502020204030204"/>
              </a:rPr>
              <a:t>product</a:t>
            </a:r>
            <a:endParaRPr lang="en-SG" sz="1350"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D9ED065-FFCB-4BB1-BC83-CE8A64A4DE10}"/>
                  </a:ext>
                </a:extLst>
              </p:cNvPr>
              <p:cNvSpPr txBox="1"/>
              <p:nvPr/>
            </p:nvSpPr>
            <p:spPr>
              <a:xfrm>
                <a:off x="362590" y="2353938"/>
                <a:ext cx="3423902" cy="300082"/>
              </a:xfrm>
              <a:prstGeom prst="rect">
                <a:avLst/>
              </a:prstGeom>
              <a:noFill/>
            </p:spPr>
            <p:txBody>
              <a:bodyPr wrap="square" rtlCol="0">
                <a:spAutoFit/>
              </a:bodyPr>
              <a:lstStyle/>
              <a:p>
                <a:pPr defTabSz="685800"/>
                <a:r>
                  <a:rPr lang="en-US" sz="1350" u="sng" dirty="0">
                    <a:solidFill>
                      <a:srgbClr val="979D6C"/>
                    </a:solidFill>
                    <a:latin typeface="Calibri" panose="020F0502020204030204"/>
                  </a:rPr>
                  <a:t>For example, if </a:t>
                </a:r>
                <a14:m>
                  <m:oMath xmlns:m="http://schemas.openxmlformats.org/officeDocument/2006/math">
                    <m:r>
                      <a:rPr lang="en-US" sz="1350" i="1" u="sng">
                        <a:solidFill>
                          <a:srgbClr val="979D6C"/>
                        </a:solidFill>
                        <a:latin typeface="Cambria Math" panose="02040503050406030204" pitchFamily="18" charset="0"/>
                        <a:ea typeface="SimSun" panose="02010600030101010101" pitchFamily="2" charset="-122"/>
                        <a:cs typeface="Times New Roman" panose="02020603050405020304" pitchFamily="18" charset="0"/>
                      </a:rPr>
                      <m:t>𝜃</m:t>
                    </m:r>
                  </m:oMath>
                </a14:m>
                <a:r>
                  <a:rPr lang="en-SG" sz="1350" u="sng" dirty="0">
                    <a:solidFill>
                      <a:srgbClr val="979D6C"/>
                    </a:solidFill>
                    <a:latin typeface="Calibri" panose="020F0502020204030204"/>
                  </a:rPr>
                  <a:t> = </a:t>
                </a:r>
                <a14:m>
                  <m:oMath xmlns:m="http://schemas.openxmlformats.org/officeDocument/2006/math">
                    <m:r>
                      <a:rPr lang="en-US" sz="1350" i="1" u="sng">
                        <a:solidFill>
                          <a:srgbClr val="979D6C"/>
                        </a:solidFill>
                        <a:latin typeface="Cambria Math" panose="02040503050406030204" pitchFamily="18" charset="0"/>
                        <a:ea typeface="Cambria Math" panose="02040503050406030204" pitchFamily="18" charset="0"/>
                      </a:rPr>
                      <m:t>0</m:t>
                    </m:r>
                  </m:oMath>
                </a14:m>
                <a:r>
                  <a:rPr lang="en-SG" sz="1350" u="sng" dirty="0">
                    <a:solidFill>
                      <a:srgbClr val="979D6C"/>
                    </a:solidFill>
                    <a:latin typeface="Calibri" panose="020F0502020204030204"/>
                  </a:rPr>
                  <a:t> </a:t>
                </a:r>
              </a:p>
            </p:txBody>
          </p:sp>
        </mc:Choice>
        <mc:Fallback xmlns="">
          <p:sp>
            <p:nvSpPr>
              <p:cNvPr id="27" name="TextBox 26">
                <a:extLst>
                  <a:ext uri="{FF2B5EF4-FFF2-40B4-BE49-F238E27FC236}">
                    <a16:creationId xmlns:a16="http://schemas.microsoft.com/office/drawing/2014/main" id="{7D9ED065-FFCB-4BB1-BC83-CE8A64A4DE10}"/>
                  </a:ext>
                </a:extLst>
              </p:cNvPr>
              <p:cNvSpPr txBox="1">
                <a:spLocks noRot="1" noChangeAspect="1" noMove="1" noResize="1" noEditPoints="1" noAdjustHandles="1" noChangeArrowheads="1" noChangeShapeType="1" noTextEdit="1"/>
              </p:cNvSpPr>
              <p:nvPr/>
            </p:nvSpPr>
            <p:spPr>
              <a:xfrm>
                <a:off x="362590" y="2353938"/>
                <a:ext cx="3423902" cy="300082"/>
              </a:xfrm>
              <a:prstGeom prst="rect">
                <a:avLst/>
              </a:prstGeom>
              <a:blipFill>
                <a:blip r:embed="rId9"/>
                <a:stretch>
                  <a:fillRect l="-356" t="-2041" b="-20408"/>
                </a:stretch>
              </a:blipFill>
            </p:spPr>
            <p:txBody>
              <a:bodyPr/>
              <a:lstStyle/>
              <a:p>
                <a:r>
                  <a:rPr lang="en-SG">
                    <a:noFill/>
                  </a:rPr>
                  <a:t> </a:t>
                </a:r>
              </a:p>
            </p:txBody>
          </p:sp>
        </mc:Fallback>
      </mc:AlternateContent>
      <p:pic>
        <p:nvPicPr>
          <p:cNvPr id="28" name="Picture 27">
            <a:extLst>
              <a:ext uri="{FF2B5EF4-FFF2-40B4-BE49-F238E27FC236}">
                <a16:creationId xmlns:a16="http://schemas.microsoft.com/office/drawing/2014/main" id="{57743D00-FFF9-47B6-8B8A-12E0C9C63158}"/>
              </a:ext>
            </a:extLst>
          </p:cNvPr>
          <p:cNvPicPr>
            <a:picLocks noChangeAspect="1"/>
          </p:cNvPicPr>
          <p:nvPr/>
        </p:nvPicPr>
        <p:blipFill rotWithShape="1">
          <a:blip r:embed="rId7">
            <a:extLst/>
          </a:blip>
          <a:srcRect l="6591" t="12460" r="6591" b="15356"/>
          <a:stretch/>
        </p:blipFill>
        <p:spPr>
          <a:xfrm>
            <a:off x="4453644" y="3503989"/>
            <a:ext cx="4597189" cy="1013416"/>
          </a:xfrm>
          <a:prstGeom prst="rect">
            <a:avLst/>
          </a:prstGeom>
        </p:spPr>
      </p:pic>
      <p:sp>
        <p:nvSpPr>
          <p:cNvPr id="30" name="Rectangle 29">
            <a:extLst>
              <a:ext uri="{FF2B5EF4-FFF2-40B4-BE49-F238E27FC236}">
                <a16:creationId xmlns:a16="http://schemas.microsoft.com/office/drawing/2014/main" id="{15790CF5-6546-4D07-AA06-7E1DC8DF5050}"/>
              </a:ext>
            </a:extLst>
          </p:cNvPr>
          <p:cNvSpPr/>
          <p:nvPr/>
        </p:nvSpPr>
        <p:spPr>
          <a:xfrm>
            <a:off x="6552672" y="3556311"/>
            <a:ext cx="371492" cy="86182"/>
          </a:xfrm>
          <a:prstGeom prst="rect">
            <a:avLst/>
          </a:prstGeom>
          <a:solidFill>
            <a:srgbClr val="4472C4">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1" name="Rectangle 30">
            <a:extLst>
              <a:ext uri="{FF2B5EF4-FFF2-40B4-BE49-F238E27FC236}">
                <a16:creationId xmlns:a16="http://schemas.microsoft.com/office/drawing/2014/main" id="{127C98EF-C0D7-4AEC-B8ED-D378A9BCC290}"/>
              </a:ext>
            </a:extLst>
          </p:cNvPr>
          <p:cNvSpPr/>
          <p:nvPr/>
        </p:nvSpPr>
        <p:spPr>
          <a:xfrm>
            <a:off x="6552672" y="4399438"/>
            <a:ext cx="371492" cy="86182"/>
          </a:xfrm>
          <a:prstGeom prst="rect">
            <a:avLst/>
          </a:prstGeom>
          <a:solidFill>
            <a:srgbClr val="4472C4">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3A2B511A-32BC-4D73-92D3-BB55543C6E84}"/>
                  </a:ext>
                </a:extLst>
              </p:cNvPr>
              <p:cNvSpPr/>
              <p:nvPr/>
            </p:nvSpPr>
            <p:spPr>
              <a:xfrm>
                <a:off x="362589" y="3579906"/>
                <a:ext cx="4572000" cy="796693"/>
              </a:xfrm>
              <a:prstGeom prst="rect">
                <a:avLst/>
              </a:prstGeom>
            </p:spPr>
            <p:txBody>
              <a:bodyPr>
                <a:spAutoFit/>
              </a:bodyPr>
              <a:lstStyle/>
              <a:p>
                <a:pPr defTabSz="685800">
                  <a:lnSpc>
                    <a:spcPct val="120000"/>
                  </a:lnSpc>
                </a:pPr>
                <a14:m>
                  <m:oMath xmlns:m="http://schemas.openxmlformats.org/officeDocument/2006/math">
                    <m:d>
                      <m:dPr>
                        <m:begChr m:val="["/>
                        <m:endChr m:val="]"/>
                        <m:ctrlPr>
                          <a:rPr lang="en-US" sz="1200" i="1">
                            <a:solidFill>
                              <a:prstClr val="black"/>
                            </a:solidFill>
                            <a:latin typeface="Cambria Math" panose="02040503050406030204" pitchFamily="18" charset="0"/>
                            <a:ea typeface="SimSun" panose="02010600030101010101" pitchFamily="2" charset="-122"/>
                            <a:cs typeface="Times New Roman" panose="02020603050405020304" pitchFamily="18" charset="0"/>
                          </a:rPr>
                        </m:ctrlPr>
                      </m:dPr>
                      <m:e>
                        <m:m>
                          <m:mPr>
                            <m:mcs>
                              <m:mc>
                                <m:mcPr>
                                  <m:count m:val="2"/>
                                  <m:mcJc m:val="center"/>
                                </m:mcPr>
                              </m:mc>
                            </m:mcs>
                            <m:ctrlPr>
                              <a:rPr lang="en-US" sz="1200" i="1">
                                <a:solidFill>
                                  <a:prstClr val="black"/>
                                </a:solidFill>
                                <a:latin typeface="Cambria Math" panose="02040503050406030204" pitchFamily="18" charset="0"/>
                                <a:ea typeface="SimSun" panose="02010600030101010101" pitchFamily="2" charset="-122"/>
                                <a:cs typeface="Times New Roman" panose="02020603050405020304" pitchFamily="18" charset="0"/>
                              </a:rPr>
                            </m:ctrlPr>
                          </m:mPr>
                          <m:mr>
                            <m:e>
                              <m:r>
                                <m:rPr>
                                  <m:sty m:val="p"/>
                                </m:rPr>
                                <a:rPr lang="en-US" sz="1200">
                                  <a:solidFill>
                                    <a:prstClr val="black"/>
                                  </a:solidFill>
                                  <a:latin typeface="Cambria Math" panose="02040503050406030204" pitchFamily="18" charset="0"/>
                                  <a:ea typeface="SimSun" panose="02010600030101010101" pitchFamily="2" charset="-122"/>
                                  <a:cs typeface="Times New Roman" panose="02020603050405020304" pitchFamily="18" charset="0"/>
                                </a:rPr>
                                <m:t>sin</m:t>
                              </m:r>
                              <m:r>
                                <a:rPr lang="en-US" sz="1200" i="1">
                                  <a:solidFill>
                                    <a:prstClr val="black"/>
                                  </a:solidFill>
                                  <a:latin typeface="Cambria Math" panose="02040503050406030204" pitchFamily="18" charset="0"/>
                                  <a:ea typeface="SimSun" panose="02010600030101010101" pitchFamily="2" charset="-122"/>
                                  <a:cs typeface="Times New Roman" panose="02020603050405020304" pitchFamily="18" charset="0"/>
                                </a:rPr>
                                <m:t>(</m:t>
                              </m:r>
                              <m:r>
                                <a:rPr lang="en-US" sz="1200" i="1">
                                  <a:solidFill>
                                    <a:prstClr val="black"/>
                                  </a:solidFill>
                                  <a:latin typeface="Cambria Math" panose="02040503050406030204" pitchFamily="18" charset="0"/>
                                  <a:ea typeface="Cambria Math" panose="02040503050406030204" pitchFamily="18" charset="0"/>
                                </a:rPr>
                                <m:t>−</m:t>
                              </m:r>
                              <m:r>
                                <a:rPr lang="en-US" sz="1200" i="1">
                                  <a:solidFill>
                                    <a:prstClr val="black"/>
                                  </a:solidFill>
                                  <a:latin typeface="Cambria Math" panose="02040503050406030204" pitchFamily="18" charset="0"/>
                                  <a:ea typeface="Cambria Math" panose="02040503050406030204" pitchFamily="18" charset="0"/>
                                </a:rPr>
                                <m:t>𝜋</m:t>
                              </m:r>
                              <m:r>
                                <a:rPr lang="en-US" sz="1200" i="1">
                                  <a:solidFill>
                                    <a:prstClr val="black"/>
                                  </a:solidFill>
                                  <a:latin typeface="Cambria Math" panose="02040503050406030204" pitchFamily="18" charset="0"/>
                                  <a:ea typeface="Cambria Math" panose="02040503050406030204" pitchFamily="18" charset="0"/>
                                </a:rPr>
                                <m:t>/4)</m:t>
                              </m:r>
                            </m:e>
                            <m:e>
                              <m:r>
                                <m:rPr>
                                  <m:sty m:val="p"/>
                                </m:rPr>
                                <a:rPr lang="en-US" sz="1200">
                                  <a:solidFill>
                                    <a:prstClr val="black"/>
                                  </a:solidFill>
                                  <a:latin typeface="Cambria Math" panose="02040503050406030204" pitchFamily="18" charset="0"/>
                                  <a:ea typeface="SimSun" panose="02010600030101010101" pitchFamily="2" charset="-122"/>
                                  <a:cs typeface="Times New Roman" panose="02020603050405020304" pitchFamily="18" charset="0"/>
                                </a:rPr>
                                <m:t>cos</m:t>
                              </m:r>
                              <m:func>
                                <m:funcPr>
                                  <m:ctrlPr>
                                    <a:rPr lang="en-US" sz="1200" i="1">
                                      <a:solidFill>
                                        <a:prstClr val="black"/>
                                      </a:solidFill>
                                      <a:latin typeface="Cambria Math" panose="02040503050406030204" pitchFamily="18" charset="0"/>
                                      <a:ea typeface="SimSun" panose="02010600030101010101" pitchFamily="2" charset="-122"/>
                                      <a:cs typeface="Times New Roman" panose="02020603050405020304" pitchFamily="18" charset="0"/>
                                    </a:rPr>
                                  </m:ctrlPr>
                                </m:funcPr>
                                <m:fName>
                                  <m:r>
                                    <a:rPr lang="en-US" sz="1200" i="1">
                                      <a:solidFill>
                                        <a:prstClr val="black"/>
                                      </a:solidFill>
                                      <a:latin typeface="Cambria Math" panose="02040503050406030204" pitchFamily="18" charset="0"/>
                                      <a:ea typeface="SimSun" panose="02010600030101010101" pitchFamily="2" charset="-122"/>
                                      <a:cs typeface="Times New Roman" panose="02020603050405020304" pitchFamily="18" charset="0"/>
                                    </a:rPr>
                                    <m:t>(</m:t>
                                  </m:r>
                                </m:fName>
                                <m:e>
                                  <m:r>
                                    <a:rPr lang="en-US" sz="1200" i="1">
                                      <a:solidFill>
                                        <a:prstClr val="black"/>
                                      </a:solidFill>
                                      <a:latin typeface="Cambria Math" panose="02040503050406030204" pitchFamily="18" charset="0"/>
                                      <a:ea typeface="SimSun" panose="02010600030101010101" pitchFamily="2" charset="-122"/>
                                      <a:cs typeface="Times New Roman" panose="02020603050405020304" pitchFamily="18" charset="0"/>
                                    </a:rPr>
                                    <m:t>−</m:t>
                                  </m:r>
                                  <m:r>
                                    <a:rPr lang="en-US" sz="1200" i="1">
                                      <a:solidFill>
                                        <a:prstClr val="black"/>
                                      </a:solidFill>
                                      <a:latin typeface="Cambria Math" panose="02040503050406030204" pitchFamily="18" charset="0"/>
                                      <a:ea typeface="Cambria Math" panose="02040503050406030204" pitchFamily="18" charset="0"/>
                                    </a:rPr>
                                    <m:t>𝜋</m:t>
                                  </m:r>
                                  <m:r>
                                    <a:rPr lang="en-US" sz="1200" i="1">
                                      <a:solidFill>
                                        <a:prstClr val="black"/>
                                      </a:solidFill>
                                      <a:latin typeface="Cambria Math" panose="02040503050406030204" pitchFamily="18" charset="0"/>
                                      <a:ea typeface="Cambria Math" panose="02040503050406030204" pitchFamily="18" charset="0"/>
                                    </a:rPr>
                                    <m:t>/4</m:t>
                                  </m:r>
                                </m:e>
                              </m:func>
                              <m:r>
                                <a:rPr lang="en-US" sz="1200" i="1">
                                  <a:solidFill>
                                    <a:prstClr val="black"/>
                                  </a:solidFill>
                                  <a:latin typeface="Cambria Math" panose="02040503050406030204" pitchFamily="18" charset="0"/>
                                  <a:ea typeface="Cambria Math" panose="02040503050406030204" pitchFamily="18" charset="0"/>
                                </a:rPr>
                                <m:t>)</m:t>
                              </m:r>
                            </m:e>
                          </m:mr>
                          <m:mr>
                            <m:e>
                              <m:r>
                                <m:rPr>
                                  <m:sty m:val="p"/>
                                </m:rPr>
                                <a:rPr lang="en-US" sz="1200">
                                  <a:solidFill>
                                    <a:prstClr val="black"/>
                                  </a:solidFill>
                                  <a:latin typeface="Cambria Math" panose="02040503050406030204" pitchFamily="18" charset="0"/>
                                  <a:ea typeface="SimSun" panose="02010600030101010101" pitchFamily="2" charset="-122"/>
                                  <a:cs typeface="Times New Roman" panose="02020603050405020304" pitchFamily="18" charset="0"/>
                                </a:rPr>
                                <m:t>cos</m:t>
                              </m:r>
                              <m:r>
                                <a:rPr lang="en-US" sz="1200" i="1">
                                  <a:solidFill>
                                    <a:prstClr val="black"/>
                                  </a:solidFill>
                                  <a:latin typeface="Cambria Math" panose="02040503050406030204" pitchFamily="18" charset="0"/>
                                  <a:ea typeface="SimSun" panose="02010600030101010101" pitchFamily="2" charset="-122"/>
                                  <a:cs typeface="Times New Roman" panose="02020603050405020304" pitchFamily="18" charset="0"/>
                                </a:rPr>
                                <m:t>⁡(</m:t>
                              </m:r>
                              <m:r>
                                <a:rPr lang="en-US" sz="1200" i="1">
                                  <a:solidFill>
                                    <a:prstClr val="black"/>
                                  </a:solidFill>
                                  <a:latin typeface="Cambria Math" panose="02040503050406030204" pitchFamily="18" charset="0"/>
                                  <a:ea typeface="Cambria Math" panose="02040503050406030204" pitchFamily="18" charset="0"/>
                                </a:rPr>
                                <m:t>−</m:t>
                              </m:r>
                              <m:r>
                                <a:rPr lang="en-US" sz="1200" i="1">
                                  <a:solidFill>
                                    <a:prstClr val="black"/>
                                  </a:solidFill>
                                  <a:latin typeface="Cambria Math" panose="02040503050406030204" pitchFamily="18" charset="0"/>
                                  <a:ea typeface="Cambria Math" panose="02040503050406030204" pitchFamily="18" charset="0"/>
                                </a:rPr>
                                <m:t>𝜋</m:t>
                              </m:r>
                              <m:r>
                                <a:rPr lang="en-US" sz="1200" i="1">
                                  <a:solidFill>
                                    <a:prstClr val="black"/>
                                  </a:solidFill>
                                  <a:latin typeface="Cambria Math" panose="02040503050406030204" pitchFamily="18" charset="0"/>
                                  <a:ea typeface="Cambria Math" panose="02040503050406030204" pitchFamily="18" charset="0"/>
                                </a:rPr>
                                <m:t>/4)</m:t>
                              </m:r>
                            </m:e>
                            <m:e>
                              <m:r>
                                <a:rPr lang="en-US" sz="1200" i="1">
                                  <a:solidFill>
                                    <a:prstClr val="black"/>
                                  </a:solidFill>
                                  <a:latin typeface="Cambria Math" panose="02040503050406030204" pitchFamily="18" charset="0"/>
                                  <a:ea typeface="SimSun" panose="02010600030101010101" pitchFamily="2" charset="-122"/>
                                  <a:cs typeface="Times New Roman" panose="02020603050405020304" pitchFamily="18" charset="0"/>
                                </a:rPr>
                                <m:t>−</m:t>
                              </m:r>
                              <m:r>
                                <m:rPr>
                                  <m:sty m:val="p"/>
                                </m:rPr>
                                <a:rPr lang="en-US" sz="1200">
                                  <a:solidFill>
                                    <a:prstClr val="black"/>
                                  </a:solidFill>
                                  <a:latin typeface="Cambria Math" panose="02040503050406030204" pitchFamily="18" charset="0"/>
                                  <a:ea typeface="SimSun" panose="02010600030101010101" pitchFamily="2" charset="-122"/>
                                  <a:cs typeface="Times New Roman" panose="02020603050405020304" pitchFamily="18" charset="0"/>
                                </a:rPr>
                                <m:t>sin</m:t>
                              </m:r>
                              <m:r>
                                <a:rPr lang="en-US" sz="1200" i="1">
                                  <a:solidFill>
                                    <a:prstClr val="black"/>
                                  </a:solidFill>
                                  <a:latin typeface="Cambria Math" panose="02040503050406030204" pitchFamily="18" charset="0"/>
                                  <a:ea typeface="SimSun" panose="02010600030101010101" pitchFamily="2" charset="-122"/>
                                  <a:cs typeface="Times New Roman" panose="02020603050405020304" pitchFamily="18" charset="0"/>
                                </a:rPr>
                                <m:t>⁡(</m:t>
                              </m:r>
                              <m:r>
                                <a:rPr lang="en-US" sz="1200" i="1">
                                  <a:solidFill>
                                    <a:prstClr val="black"/>
                                  </a:solidFill>
                                  <a:latin typeface="Cambria Math" panose="02040503050406030204" pitchFamily="18" charset="0"/>
                                  <a:ea typeface="Cambria Math" panose="02040503050406030204" pitchFamily="18" charset="0"/>
                                </a:rPr>
                                <m:t>−</m:t>
                              </m:r>
                              <m:r>
                                <a:rPr lang="en-US" sz="1200" i="1">
                                  <a:solidFill>
                                    <a:prstClr val="black"/>
                                  </a:solidFill>
                                  <a:latin typeface="Cambria Math" panose="02040503050406030204" pitchFamily="18" charset="0"/>
                                  <a:ea typeface="Cambria Math" panose="02040503050406030204" pitchFamily="18" charset="0"/>
                                </a:rPr>
                                <m:t>𝜋</m:t>
                              </m:r>
                              <m:r>
                                <a:rPr lang="en-US" sz="1200" i="1">
                                  <a:solidFill>
                                    <a:prstClr val="black"/>
                                  </a:solidFill>
                                  <a:latin typeface="Cambria Math" panose="02040503050406030204" pitchFamily="18" charset="0"/>
                                  <a:ea typeface="Cambria Math" panose="02040503050406030204" pitchFamily="18" charset="0"/>
                                </a:rPr>
                                <m:t>/4)</m:t>
                              </m:r>
                            </m:e>
                          </m:mr>
                        </m:m>
                      </m:e>
                    </m:d>
                    <m:r>
                      <a:rPr lang="en-US" sz="1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sz="1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m>
                          <m:mPr>
                            <m:mcs>
                              <m:mc>
                                <m:mcPr>
                                  <m:count m:val="1"/>
                                  <m:mcJc m:val="center"/>
                                </m:mcPr>
                              </m:mc>
                            </m:mcs>
                            <m:ctrlPr>
                              <a:rPr lang="en-US" sz="1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mPr>
                          <m:mr>
                            <m:e>
                              <m:r>
                                <a:rPr lang="en-US" sz="1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mr>
                          <m:mr>
                            <m:e>
                              <m:r>
                                <a:rPr lang="en-US" sz="1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mr>
                        </m:m>
                      </m:e>
                    </m:d>
                    <m:r>
                      <a:rPr lang="en-US" sz="1200" i="1">
                        <a:solidFill>
                          <a:prstClr val="black"/>
                        </a:solidFill>
                        <a:latin typeface="Cambria Math" panose="02040503050406030204" pitchFamily="18" charset="0"/>
                        <a:ea typeface="SimSun" panose="02010600030101010101" pitchFamily="2" charset="-122"/>
                        <a:cs typeface="Times New Roman" panose="02020603050405020304" pitchFamily="18" charset="0"/>
                      </a:rPr>
                      <m:t>=</m:t>
                    </m:r>
                  </m:oMath>
                </a14:m>
                <a:r>
                  <a:rPr lang="en-US" sz="1200" dirty="0">
                    <a:solidFill>
                      <a:prstClr val="black"/>
                    </a:solidFill>
                    <a:latin typeface="Calibri" panose="020F0502020204030204"/>
                    <a:ea typeface="SimSun" panose="02010600030101010101" pitchFamily="2" charset="-122"/>
                    <a:cs typeface="Times New Roman" panose="02020603050405020304" pitchFamily="18" charset="0"/>
                  </a:rPr>
                  <a:t> </a:t>
                </a:r>
                <a14:m>
                  <m:oMath xmlns:m="http://schemas.openxmlformats.org/officeDocument/2006/math">
                    <m:d>
                      <m:dPr>
                        <m:begChr m:val="["/>
                        <m:endChr m:val="]"/>
                        <m:ctrlPr>
                          <a:rPr lang="en-US" sz="1200" i="1">
                            <a:solidFill>
                              <a:prstClr val="black"/>
                            </a:solidFill>
                            <a:latin typeface="Cambria Math" panose="02040503050406030204" pitchFamily="18" charset="0"/>
                            <a:ea typeface="SimSun" panose="02010600030101010101" pitchFamily="2" charset="-122"/>
                            <a:cs typeface="Times New Roman" panose="02020603050405020304" pitchFamily="18" charset="0"/>
                          </a:rPr>
                        </m:ctrlPr>
                      </m:dPr>
                      <m:e>
                        <m:m>
                          <m:mPr>
                            <m:mcs>
                              <m:mc>
                                <m:mcPr>
                                  <m:count m:val="2"/>
                                  <m:mcJc m:val="center"/>
                                </m:mcPr>
                              </m:mc>
                            </m:mcs>
                            <m:ctrlPr>
                              <a:rPr lang="en-US" sz="1200" i="1">
                                <a:solidFill>
                                  <a:prstClr val="black"/>
                                </a:solidFill>
                                <a:latin typeface="Cambria Math" panose="02040503050406030204" pitchFamily="18" charset="0"/>
                              </a:rPr>
                            </m:ctrlPr>
                          </m:mPr>
                          <m:mr>
                            <m:e>
                              <m:r>
                                <m:rPr>
                                  <m:brk m:alnAt="7"/>
                                </m:rPr>
                                <a:rPr lang="en-US" sz="1200" i="1">
                                  <a:solidFill>
                                    <a:prstClr val="black"/>
                                  </a:solidFill>
                                  <a:latin typeface="Cambria Math" panose="02040503050406030204" pitchFamily="18" charset="0"/>
                                </a:rPr>
                                <m:t>−</m:t>
                              </m:r>
                              <m:f>
                                <m:fPr>
                                  <m:ctrlPr>
                                    <a:rPr lang="en-US" sz="1200" i="1">
                                      <a:solidFill>
                                        <a:prstClr val="black"/>
                                      </a:solidFill>
                                      <a:latin typeface="Cambria Math" panose="02040503050406030204" pitchFamily="18" charset="0"/>
                                    </a:rPr>
                                  </m:ctrlPr>
                                </m:fPr>
                                <m:num>
                                  <m:r>
                                    <a:rPr lang="en-US" sz="1200" i="1">
                                      <a:solidFill>
                                        <a:prstClr val="black"/>
                                      </a:solidFill>
                                      <a:latin typeface="Cambria Math" panose="02040503050406030204" pitchFamily="18" charset="0"/>
                                    </a:rPr>
                                    <m:t>1</m:t>
                                  </m:r>
                                </m:num>
                                <m:den>
                                  <m:rad>
                                    <m:radPr>
                                      <m:degHide m:val="on"/>
                                      <m:ctrlPr>
                                        <a:rPr lang="en-US" sz="1200" i="1">
                                          <a:solidFill>
                                            <a:prstClr val="black"/>
                                          </a:solidFill>
                                          <a:latin typeface="Cambria Math" panose="02040503050406030204" pitchFamily="18" charset="0"/>
                                        </a:rPr>
                                      </m:ctrlPr>
                                    </m:radPr>
                                    <m:deg/>
                                    <m:e>
                                      <m:r>
                                        <a:rPr lang="en-US" sz="1200" i="1">
                                          <a:solidFill>
                                            <a:prstClr val="black"/>
                                          </a:solidFill>
                                          <a:latin typeface="Cambria Math" panose="02040503050406030204" pitchFamily="18" charset="0"/>
                                        </a:rPr>
                                        <m:t>2</m:t>
                                      </m:r>
                                    </m:e>
                                  </m:rad>
                                </m:den>
                              </m:f>
                            </m:e>
                            <m:e>
                              <m:f>
                                <m:fPr>
                                  <m:ctrlPr>
                                    <a:rPr lang="en-US" sz="1200" i="1">
                                      <a:solidFill>
                                        <a:prstClr val="black"/>
                                      </a:solidFill>
                                      <a:latin typeface="Cambria Math" panose="02040503050406030204" pitchFamily="18" charset="0"/>
                                    </a:rPr>
                                  </m:ctrlPr>
                                </m:fPr>
                                <m:num>
                                  <m:r>
                                    <a:rPr lang="en-US" sz="1200" i="1">
                                      <a:solidFill>
                                        <a:prstClr val="black"/>
                                      </a:solidFill>
                                      <a:latin typeface="Cambria Math" panose="02040503050406030204" pitchFamily="18" charset="0"/>
                                    </a:rPr>
                                    <m:t>1</m:t>
                                  </m:r>
                                </m:num>
                                <m:den>
                                  <m:rad>
                                    <m:radPr>
                                      <m:degHide m:val="on"/>
                                      <m:ctrlPr>
                                        <a:rPr lang="en-US" sz="1200" i="1">
                                          <a:solidFill>
                                            <a:prstClr val="black"/>
                                          </a:solidFill>
                                          <a:latin typeface="Cambria Math" panose="02040503050406030204" pitchFamily="18" charset="0"/>
                                        </a:rPr>
                                      </m:ctrlPr>
                                    </m:radPr>
                                    <m:deg/>
                                    <m:e>
                                      <m:r>
                                        <a:rPr lang="en-US" sz="1200" i="1">
                                          <a:solidFill>
                                            <a:prstClr val="black"/>
                                          </a:solidFill>
                                          <a:latin typeface="Cambria Math" panose="02040503050406030204" pitchFamily="18" charset="0"/>
                                        </a:rPr>
                                        <m:t>2</m:t>
                                      </m:r>
                                    </m:e>
                                  </m:rad>
                                </m:den>
                              </m:f>
                            </m:e>
                          </m:mr>
                          <m:mr>
                            <m:e>
                              <m:f>
                                <m:fPr>
                                  <m:ctrlPr>
                                    <a:rPr lang="en-US" sz="1200" i="1">
                                      <a:solidFill>
                                        <a:prstClr val="black"/>
                                      </a:solidFill>
                                      <a:latin typeface="Cambria Math" panose="02040503050406030204" pitchFamily="18" charset="0"/>
                                    </a:rPr>
                                  </m:ctrlPr>
                                </m:fPr>
                                <m:num>
                                  <m:r>
                                    <a:rPr lang="en-US" sz="1200" i="1">
                                      <a:solidFill>
                                        <a:prstClr val="black"/>
                                      </a:solidFill>
                                      <a:latin typeface="Cambria Math" panose="02040503050406030204" pitchFamily="18" charset="0"/>
                                    </a:rPr>
                                    <m:t>1</m:t>
                                  </m:r>
                                </m:num>
                                <m:den>
                                  <m:rad>
                                    <m:radPr>
                                      <m:degHide m:val="on"/>
                                      <m:ctrlPr>
                                        <a:rPr lang="en-US" sz="1200" i="1">
                                          <a:solidFill>
                                            <a:prstClr val="black"/>
                                          </a:solidFill>
                                          <a:latin typeface="Cambria Math" panose="02040503050406030204" pitchFamily="18" charset="0"/>
                                        </a:rPr>
                                      </m:ctrlPr>
                                    </m:radPr>
                                    <m:deg/>
                                    <m:e>
                                      <m:r>
                                        <a:rPr lang="en-US" sz="1200" i="1">
                                          <a:solidFill>
                                            <a:prstClr val="black"/>
                                          </a:solidFill>
                                          <a:latin typeface="Cambria Math" panose="02040503050406030204" pitchFamily="18" charset="0"/>
                                        </a:rPr>
                                        <m:t>2</m:t>
                                      </m:r>
                                    </m:e>
                                  </m:rad>
                                </m:den>
                              </m:f>
                            </m:e>
                            <m:e>
                              <m:f>
                                <m:fPr>
                                  <m:ctrlPr>
                                    <a:rPr lang="en-US" sz="1200" i="1">
                                      <a:solidFill>
                                        <a:prstClr val="black"/>
                                      </a:solidFill>
                                      <a:latin typeface="Cambria Math" panose="02040503050406030204" pitchFamily="18" charset="0"/>
                                    </a:rPr>
                                  </m:ctrlPr>
                                </m:fPr>
                                <m:num>
                                  <m:r>
                                    <a:rPr lang="en-US" sz="1200" i="1">
                                      <a:solidFill>
                                        <a:prstClr val="black"/>
                                      </a:solidFill>
                                      <a:latin typeface="Cambria Math" panose="02040503050406030204" pitchFamily="18" charset="0"/>
                                    </a:rPr>
                                    <m:t>1</m:t>
                                  </m:r>
                                </m:num>
                                <m:den>
                                  <m:rad>
                                    <m:radPr>
                                      <m:degHide m:val="on"/>
                                      <m:ctrlPr>
                                        <a:rPr lang="en-US" sz="1200" i="1">
                                          <a:solidFill>
                                            <a:prstClr val="black"/>
                                          </a:solidFill>
                                          <a:latin typeface="Cambria Math" panose="02040503050406030204" pitchFamily="18" charset="0"/>
                                        </a:rPr>
                                      </m:ctrlPr>
                                    </m:radPr>
                                    <m:deg/>
                                    <m:e>
                                      <m:r>
                                        <a:rPr lang="en-US" sz="1200" i="1">
                                          <a:solidFill>
                                            <a:prstClr val="black"/>
                                          </a:solidFill>
                                          <a:latin typeface="Cambria Math" panose="02040503050406030204" pitchFamily="18" charset="0"/>
                                        </a:rPr>
                                        <m:t>2</m:t>
                                      </m:r>
                                    </m:e>
                                  </m:rad>
                                </m:den>
                              </m:f>
                            </m:e>
                          </m:mr>
                        </m:m>
                      </m:e>
                    </m:d>
                    <m:r>
                      <a:rPr lang="en-US" sz="1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sz="1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m>
                          <m:mPr>
                            <m:mcs>
                              <m:mc>
                                <m:mcPr>
                                  <m:count m:val="1"/>
                                  <m:mcJc m:val="center"/>
                                </m:mcPr>
                              </m:mc>
                            </m:mcs>
                            <m:ctrlPr>
                              <a:rPr lang="en-US" sz="1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mPr>
                          <m:mr>
                            <m:e>
                              <m:r>
                                <a:rPr lang="en-US" sz="1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mr>
                          <m:mr>
                            <m:e>
                              <m:r>
                                <a:rPr lang="en-US" sz="1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mr>
                        </m:m>
                      </m:e>
                    </m:d>
                    <m:r>
                      <a:rPr lang="en-US" sz="1200" i="1">
                        <a:solidFill>
                          <a:prstClr val="black"/>
                        </a:solidFill>
                        <a:latin typeface="Cambria Math" panose="02040503050406030204" pitchFamily="18" charset="0"/>
                        <a:ea typeface="Cambria Math" panose="02040503050406030204" pitchFamily="18" charset="0"/>
                      </a:rPr>
                      <m:t>→</m:t>
                    </m:r>
                    <m:d>
                      <m:dPr>
                        <m:begChr m:val="["/>
                        <m:endChr m:val="]"/>
                        <m:ctrlPr>
                          <a:rPr lang="en-US" sz="1200" i="1">
                            <a:solidFill>
                              <a:prstClr val="black"/>
                            </a:solidFill>
                            <a:latin typeface="Cambria Math" panose="02040503050406030204" pitchFamily="18" charset="0"/>
                            <a:ea typeface="Cambria Math" panose="02040503050406030204" pitchFamily="18" charset="0"/>
                          </a:rPr>
                        </m:ctrlPr>
                      </m:dPr>
                      <m:e>
                        <m:m>
                          <m:mPr>
                            <m:mcs>
                              <m:mc>
                                <m:mcPr>
                                  <m:count m:val="1"/>
                                  <m:mcJc m:val="center"/>
                                </m:mcPr>
                              </m:mc>
                            </m:mcs>
                            <m:ctrlPr>
                              <a:rPr lang="en-US" sz="1200" i="1">
                                <a:solidFill>
                                  <a:prstClr val="black"/>
                                </a:solidFill>
                                <a:latin typeface="Cambria Math" panose="02040503050406030204" pitchFamily="18" charset="0"/>
                                <a:ea typeface="Cambria Math" panose="02040503050406030204" pitchFamily="18" charset="0"/>
                              </a:rPr>
                            </m:ctrlPr>
                          </m:mPr>
                          <m:mr>
                            <m:e>
                              <m:r>
                                <m:rPr>
                                  <m:brk m:alnAt="7"/>
                                </m:rPr>
                                <a:rPr lang="en-US" sz="1200" i="1">
                                  <a:solidFill>
                                    <a:prstClr val="black"/>
                                  </a:solidFill>
                                  <a:latin typeface="Cambria Math" panose="02040503050406030204" pitchFamily="18" charset="0"/>
                                  <a:ea typeface="Cambria Math" panose="02040503050406030204" pitchFamily="18" charset="0"/>
                                </a:rPr>
                                <m:t>0</m:t>
                              </m:r>
                            </m:e>
                          </m:mr>
                          <m:mr>
                            <m:e>
                              <m:rad>
                                <m:radPr>
                                  <m:degHide m:val="on"/>
                                  <m:ctrlPr>
                                    <a:rPr lang="en-US" sz="1200" i="1">
                                      <a:solidFill>
                                        <a:prstClr val="black"/>
                                      </a:solidFill>
                                      <a:latin typeface="Cambria Math" panose="02040503050406030204" pitchFamily="18" charset="0"/>
                                    </a:rPr>
                                  </m:ctrlPr>
                                </m:radPr>
                                <m:deg/>
                                <m:e>
                                  <m:r>
                                    <a:rPr lang="en-US" sz="1200" i="1">
                                      <a:solidFill>
                                        <a:prstClr val="black"/>
                                      </a:solidFill>
                                      <a:latin typeface="Cambria Math" panose="02040503050406030204" pitchFamily="18" charset="0"/>
                                    </a:rPr>
                                    <m:t>2</m:t>
                                  </m:r>
                                </m:e>
                              </m:rad>
                            </m:e>
                          </m:mr>
                        </m:m>
                      </m:e>
                    </m:d>
                  </m:oMath>
                </a14:m>
                <a:endParaRPr lang="en-US" sz="1200" dirty="0">
                  <a:solidFill>
                    <a:prstClr val="black"/>
                  </a:solidFill>
                  <a:latin typeface="Calibri" panose="020F0502020204030204"/>
                  <a:ea typeface="Cambria Math" panose="02040503050406030204" pitchFamily="18" charset="0"/>
                </a:endParaRPr>
              </a:p>
            </p:txBody>
          </p:sp>
        </mc:Choice>
        <mc:Fallback xmlns="">
          <p:sp>
            <p:nvSpPr>
              <p:cNvPr id="32" name="Rectangle 31">
                <a:extLst>
                  <a:ext uri="{FF2B5EF4-FFF2-40B4-BE49-F238E27FC236}">
                    <a16:creationId xmlns:a16="http://schemas.microsoft.com/office/drawing/2014/main" id="{3A2B511A-32BC-4D73-92D3-BB55543C6E84}"/>
                  </a:ext>
                </a:extLst>
              </p:cNvPr>
              <p:cNvSpPr>
                <a:spLocks noRot="1" noChangeAspect="1" noMove="1" noResize="1" noEditPoints="1" noAdjustHandles="1" noChangeArrowheads="1" noChangeShapeType="1" noTextEdit="1"/>
              </p:cNvSpPr>
              <p:nvPr/>
            </p:nvSpPr>
            <p:spPr>
              <a:xfrm>
                <a:off x="362589" y="3579906"/>
                <a:ext cx="4572000" cy="796693"/>
              </a:xfrm>
              <a:prstGeom prst="rect">
                <a:avLst/>
              </a:prstGeom>
              <a:blipFill>
                <a:blip r:embed="rId10"/>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A74AE82-BB8A-4C87-995C-40E475ACFAD6}"/>
                  </a:ext>
                </a:extLst>
              </p:cNvPr>
              <p:cNvSpPr txBox="1"/>
              <p:nvPr/>
            </p:nvSpPr>
            <p:spPr>
              <a:xfrm>
                <a:off x="362589" y="3496360"/>
                <a:ext cx="7614049" cy="300082"/>
              </a:xfrm>
              <a:prstGeom prst="rect">
                <a:avLst/>
              </a:prstGeom>
              <a:noFill/>
            </p:spPr>
            <p:txBody>
              <a:bodyPr wrap="square" rtlCol="0">
                <a:spAutoFit/>
              </a:bodyPr>
              <a:lstStyle/>
              <a:p>
                <a:pPr defTabSz="685800"/>
                <a:r>
                  <a:rPr lang="en-US" sz="1350" u="sng" dirty="0">
                    <a:solidFill>
                      <a:srgbClr val="979D6C"/>
                    </a:solidFill>
                    <a:latin typeface="Calibri" panose="020F0502020204030204"/>
                  </a:rPr>
                  <a:t>For example, if </a:t>
                </a:r>
                <a14:m>
                  <m:oMath xmlns:m="http://schemas.openxmlformats.org/officeDocument/2006/math">
                    <m:r>
                      <a:rPr lang="en-US" sz="1350" i="1" u="sng">
                        <a:solidFill>
                          <a:srgbClr val="979D6C"/>
                        </a:solidFill>
                        <a:latin typeface="Cambria Math" panose="02040503050406030204" pitchFamily="18" charset="0"/>
                        <a:ea typeface="SimSun" panose="02010600030101010101" pitchFamily="2" charset="-122"/>
                        <a:cs typeface="Times New Roman" panose="02020603050405020304" pitchFamily="18" charset="0"/>
                      </a:rPr>
                      <m:t>𝜃</m:t>
                    </m:r>
                  </m:oMath>
                </a14:m>
                <a:r>
                  <a:rPr lang="en-SG" sz="1350" u="sng" dirty="0">
                    <a:solidFill>
                      <a:srgbClr val="979D6C"/>
                    </a:solidFill>
                    <a:latin typeface="Calibri" panose="020F0502020204030204"/>
                  </a:rPr>
                  <a:t> = </a:t>
                </a:r>
                <a14:m>
                  <m:oMath xmlns:m="http://schemas.openxmlformats.org/officeDocument/2006/math">
                    <m:r>
                      <a:rPr lang="en-US" sz="1350" i="1" u="sng">
                        <a:solidFill>
                          <a:srgbClr val="979D6C"/>
                        </a:solidFill>
                        <a:latin typeface="Cambria Math" panose="02040503050406030204" pitchFamily="18" charset="0"/>
                        <a:ea typeface="Cambria Math" panose="02040503050406030204" pitchFamily="18" charset="0"/>
                      </a:rPr>
                      <m:t>−</m:t>
                    </m:r>
                    <m:r>
                      <a:rPr lang="en-US" sz="1350" i="1" u="sng">
                        <a:solidFill>
                          <a:srgbClr val="979D6C"/>
                        </a:solidFill>
                        <a:latin typeface="Cambria Math" panose="02040503050406030204" pitchFamily="18" charset="0"/>
                        <a:ea typeface="Cambria Math" panose="02040503050406030204" pitchFamily="18" charset="0"/>
                      </a:rPr>
                      <m:t>𝜋</m:t>
                    </m:r>
                    <m:r>
                      <a:rPr lang="en-US" sz="1350" i="1" u="sng">
                        <a:solidFill>
                          <a:srgbClr val="979D6C"/>
                        </a:solidFill>
                        <a:latin typeface="Cambria Math" panose="02040503050406030204" pitchFamily="18" charset="0"/>
                        <a:ea typeface="Cambria Math" panose="02040503050406030204" pitchFamily="18" charset="0"/>
                      </a:rPr>
                      <m:t>/4</m:t>
                    </m:r>
                  </m:oMath>
                </a14:m>
                <a:r>
                  <a:rPr lang="en-SG" sz="1350" u="sng" dirty="0">
                    <a:solidFill>
                      <a:srgbClr val="979D6C"/>
                    </a:solidFill>
                    <a:latin typeface="Calibri" panose="020F0502020204030204"/>
                  </a:rPr>
                  <a:t> </a:t>
                </a:r>
              </a:p>
            </p:txBody>
          </p:sp>
        </mc:Choice>
        <mc:Fallback xmlns="">
          <p:sp>
            <p:nvSpPr>
              <p:cNvPr id="33" name="TextBox 32">
                <a:extLst>
                  <a:ext uri="{FF2B5EF4-FFF2-40B4-BE49-F238E27FC236}">
                    <a16:creationId xmlns:a16="http://schemas.microsoft.com/office/drawing/2014/main" id="{CA74AE82-BB8A-4C87-995C-40E475ACFAD6}"/>
                  </a:ext>
                </a:extLst>
              </p:cNvPr>
              <p:cNvSpPr txBox="1">
                <a:spLocks noRot="1" noChangeAspect="1" noMove="1" noResize="1" noEditPoints="1" noAdjustHandles="1" noChangeArrowheads="1" noChangeShapeType="1" noTextEdit="1"/>
              </p:cNvSpPr>
              <p:nvPr/>
            </p:nvSpPr>
            <p:spPr>
              <a:xfrm>
                <a:off x="362589" y="3496360"/>
                <a:ext cx="7614049" cy="300082"/>
              </a:xfrm>
              <a:prstGeom prst="rect">
                <a:avLst/>
              </a:prstGeom>
              <a:blipFill>
                <a:blip r:embed="rId11"/>
                <a:stretch>
                  <a:fillRect l="-160" t="-4082" b="-20408"/>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C62C36B-2538-462B-AD79-943268C72E2F}"/>
                  </a:ext>
                </a:extLst>
              </p:cNvPr>
              <p:cNvSpPr txBox="1"/>
              <p:nvPr/>
            </p:nvSpPr>
            <p:spPr>
              <a:xfrm>
                <a:off x="6056046" y="3652298"/>
                <a:ext cx="1392382" cy="300082"/>
              </a:xfrm>
              <a:prstGeom prst="rect">
                <a:avLst/>
              </a:prstGeom>
              <a:noFill/>
            </p:spPr>
            <p:txBody>
              <a:bodyPr wrap="square" rtlCol="0">
                <a:spAutoFit/>
              </a:bodyPr>
              <a:lstStyle/>
              <a:p>
                <a:pPr algn="ctr" defTabSz="685800"/>
                <a:r>
                  <a:rPr lang="en-US" sz="1350" b="1" dirty="0">
                    <a:solidFill>
                      <a:prstClr val="black"/>
                    </a:solidFill>
                    <a:latin typeface="Calibri" panose="020F0502020204030204"/>
                    <a:ea typeface="Cambria Math" panose="02040503050406030204" pitchFamily="18" charset="0"/>
                    <a:sym typeface="Symbol" panose="05050102010706020507" pitchFamily="18" charset="2"/>
                  </a:rPr>
                  <a:t>45</a:t>
                </a:r>
                <a14:m>
                  <m:oMath xmlns:m="http://schemas.openxmlformats.org/officeDocument/2006/math">
                    <m:r>
                      <a:rPr lang="en-US" sz="1350" b="1" i="1">
                        <a:solidFill>
                          <a:prstClr val="black"/>
                        </a:solidFill>
                        <a:latin typeface="Cambria Math" panose="02040503050406030204" pitchFamily="18" charset="0"/>
                        <a:ea typeface="Cambria Math" panose="02040503050406030204" pitchFamily="18" charset="0"/>
                        <a:sym typeface="Symbol" panose="05050102010706020507" pitchFamily="18" charset="2"/>
                      </a:rPr>
                      <m:t></m:t>
                    </m:r>
                  </m:oMath>
                </a14:m>
                <a:endParaRPr lang="en-US" sz="1350" b="1" dirty="0">
                  <a:solidFill>
                    <a:prstClr val="black"/>
                  </a:solidFill>
                  <a:latin typeface="Calibri" panose="020F0502020204030204"/>
                </a:endParaRPr>
              </a:p>
            </p:txBody>
          </p:sp>
        </mc:Choice>
        <mc:Fallback xmlns="">
          <p:sp>
            <p:nvSpPr>
              <p:cNvPr id="38" name="TextBox 37">
                <a:extLst>
                  <a:ext uri="{FF2B5EF4-FFF2-40B4-BE49-F238E27FC236}">
                    <a16:creationId xmlns:a16="http://schemas.microsoft.com/office/drawing/2014/main" id="{5C62C36B-2538-462B-AD79-943268C72E2F}"/>
                  </a:ext>
                </a:extLst>
              </p:cNvPr>
              <p:cNvSpPr txBox="1">
                <a:spLocks noRot="1" noChangeAspect="1" noMove="1" noResize="1" noEditPoints="1" noAdjustHandles="1" noChangeArrowheads="1" noChangeShapeType="1" noTextEdit="1"/>
              </p:cNvSpPr>
              <p:nvPr/>
            </p:nvSpPr>
            <p:spPr>
              <a:xfrm>
                <a:off x="6056046" y="3652298"/>
                <a:ext cx="1392382" cy="300082"/>
              </a:xfrm>
              <a:prstGeom prst="rect">
                <a:avLst/>
              </a:prstGeom>
              <a:blipFill>
                <a:blip r:embed="rId12"/>
                <a:stretch>
                  <a:fillRect t="-2041" b="-20408"/>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0ECBA6B7-E49D-490B-9D0A-DA964B769776}"/>
                  </a:ext>
                </a:extLst>
              </p:cNvPr>
              <p:cNvSpPr txBox="1"/>
              <p:nvPr/>
            </p:nvSpPr>
            <p:spPr>
              <a:xfrm>
                <a:off x="6105632" y="4107944"/>
                <a:ext cx="1194209" cy="300082"/>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sz="1350" b="1" i="1">
                          <a:solidFill>
                            <a:prstClr val="black"/>
                          </a:solidFill>
                          <a:latin typeface="Cambria Math" panose="02040503050406030204" pitchFamily="18" charset="0"/>
                          <a:ea typeface="Cambria Math" panose="02040503050406030204" pitchFamily="18" charset="0"/>
                        </a:rPr>
                        <m:t>−</m:t>
                      </m:r>
                      <m:r>
                        <a:rPr lang="en-US" sz="1350" b="1" i="1">
                          <a:solidFill>
                            <a:prstClr val="black"/>
                          </a:solidFill>
                          <a:latin typeface="Cambria Math" panose="02040503050406030204" pitchFamily="18" charset="0"/>
                          <a:ea typeface="Cambria Math" panose="02040503050406030204" pitchFamily="18" charset="0"/>
                        </a:rPr>
                        <m:t>𝟒𝟓</m:t>
                      </m:r>
                      <m:r>
                        <a:rPr lang="en-US" sz="1350" b="1" i="1">
                          <a:solidFill>
                            <a:prstClr val="black"/>
                          </a:solidFill>
                          <a:latin typeface="Cambria Math" panose="02040503050406030204" pitchFamily="18" charset="0"/>
                          <a:ea typeface="Cambria Math" panose="02040503050406030204" pitchFamily="18" charset="0"/>
                          <a:sym typeface="Symbol" panose="05050102010706020507" pitchFamily="18" charset="2"/>
                        </a:rPr>
                        <m:t></m:t>
                      </m:r>
                    </m:oMath>
                  </m:oMathPara>
                </a14:m>
                <a:endParaRPr lang="en-US" sz="1350" b="1" dirty="0">
                  <a:solidFill>
                    <a:prstClr val="black"/>
                  </a:solidFill>
                  <a:latin typeface="Calibri" panose="020F0502020204030204"/>
                </a:endParaRPr>
              </a:p>
            </p:txBody>
          </p:sp>
        </mc:Choice>
        <mc:Fallback xmlns="">
          <p:sp>
            <p:nvSpPr>
              <p:cNvPr id="39" name="TextBox 38">
                <a:extLst>
                  <a:ext uri="{FF2B5EF4-FFF2-40B4-BE49-F238E27FC236}">
                    <a16:creationId xmlns:a16="http://schemas.microsoft.com/office/drawing/2014/main" id="{0ECBA6B7-E49D-490B-9D0A-DA964B769776}"/>
                  </a:ext>
                </a:extLst>
              </p:cNvPr>
              <p:cNvSpPr txBox="1">
                <a:spLocks noRot="1" noChangeAspect="1" noMove="1" noResize="1" noEditPoints="1" noAdjustHandles="1" noChangeArrowheads="1" noChangeShapeType="1" noTextEdit="1"/>
              </p:cNvSpPr>
              <p:nvPr/>
            </p:nvSpPr>
            <p:spPr>
              <a:xfrm>
                <a:off x="6105632" y="4107944"/>
                <a:ext cx="1194209" cy="300082"/>
              </a:xfrm>
              <a:prstGeom prst="rect">
                <a:avLst/>
              </a:prstGeom>
              <a:blipFill>
                <a:blip r:embed="rId13"/>
                <a:stretch>
                  <a:fillRect/>
                </a:stretch>
              </a:blipFill>
            </p:spPr>
            <p:txBody>
              <a:bodyPr/>
              <a:lstStyle/>
              <a:p>
                <a:r>
                  <a:rPr lang="en-SG">
                    <a:noFill/>
                  </a:rPr>
                  <a:t> </a:t>
                </a:r>
              </a:p>
            </p:txBody>
          </p:sp>
        </mc:Fallback>
      </mc:AlternateContent>
      <p:pic>
        <p:nvPicPr>
          <p:cNvPr id="40" name="Picture 39">
            <a:extLst>
              <a:ext uri="{FF2B5EF4-FFF2-40B4-BE49-F238E27FC236}">
                <a16:creationId xmlns:a16="http://schemas.microsoft.com/office/drawing/2014/main" id="{2C6DF8F2-7EE0-4102-93DE-54C6D670CC5F}"/>
              </a:ext>
            </a:extLst>
          </p:cNvPr>
          <p:cNvPicPr>
            <a:picLocks noChangeAspect="1"/>
          </p:cNvPicPr>
          <p:nvPr/>
        </p:nvPicPr>
        <p:blipFill rotWithShape="1">
          <a:blip r:embed="rId7">
            <a:extLst/>
          </a:blip>
          <a:srcRect l="6591" t="12460" r="50759" b="15356"/>
          <a:stretch/>
        </p:blipFill>
        <p:spPr>
          <a:xfrm flipH="1">
            <a:off x="6781460" y="2372016"/>
            <a:ext cx="2258404" cy="1013416"/>
          </a:xfrm>
          <a:prstGeom prst="rect">
            <a:avLst/>
          </a:prstGeom>
        </p:spPr>
      </p:pic>
      <p:sp>
        <p:nvSpPr>
          <p:cNvPr id="18" name="Rectangle 17">
            <a:extLst>
              <a:ext uri="{FF2B5EF4-FFF2-40B4-BE49-F238E27FC236}">
                <a16:creationId xmlns:a16="http://schemas.microsoft.com/office/drawing/2014/main" id="{8E827ABC-2A8F-437D-90A9-7102716A56AB}"/>
              </a:ext>
            </a:extLst>
          </p:cNvPr>
          <p:cNvSpPr/>
          <p:nvPr/>
        </p:nvSpPr>
        <p:spPr>
          <a:xfrm>
            <a:off x="6552672" y="2413890"/>
            <a:ext cx="371492" cy="86182"/>
          </a:xfrm>
          <a:prstGeom prst="rect">
            <a:avLst/>
          </a:prstGeom>
          <a:solidFill>
            <a:srgbClr val="4472C4">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225D04E1-A433-428A-A305-C92985D39CD7}"/>
              </a:ext>
            </a:extLst>
          </p:cNvPr>
          <p:cNvSpPr/>
          <p:nvPr/>
        </p:nvSpPr>
        <p:spPr>
          <a:xfrm>
            <a:off x="6552672" y="3257016"/>
            <a:ext cx="371492" cy="86182"/>
          </a:xfrm>
          <a:prstGeom prst="rect">
            <a:avLst/>
          </a:prstGeom>
          <a:solidFill>
            <a:srgbClr val="4472C4">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F804A8F4-37A3-49AE-A6F4-5DDEACC6741A}"/>
                  </a:ext>
                </a:extLst>
              </p:cNvPr>
              <p:cNvSpPr txBox="1"/>
              <p:nvPr/>
            </p:nvSpPr>
            <p:spPr>
              <a:xfrm>
                <a:off x="6056046" y="2503453"/>
                <a:ext cx="1392382" cy="300082"/>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sz="1350" b="1" i="1">
                          <a:solidFill>
                            <a:prstClr val="black"/>
                          </a:solidFill>
                          <a:latin typeface="Cambria Math" panose="02040503050406030204" pitchFamily="18" charset="0"/>
                          <a:ea typeface="Cambria Math" panose="02040503050406030204" pitchFamily="18" charset="0"/>
                        </a:rPr>
                        <m:t>𝟎</m:t>
                      </m:r>
                      <m:r>
                        <a:rPr lang="en-US" sz="1350" b="1" i="1">
                          <a:solidFill>
                            <a:prstClr val="black"/>
                          </a:solidFill>
                          <a:latin typeface="Cambria Math" panose="02040503050406030204" pitchFamily="18" charset="0"/>
                          <a:ea typeface="Cambria Math" panose="02040503050406030204" pitchFamily="18" charset="0"/>
                          <a:sym typeface="Symbol" panose="05050102010706020507" pitchFamily="18" charset="2"/>
                        </a:rPr>
                        <m:t></m:t>
                      </m:r>
                    </m:oMath>
                  </m:oMathPara>
                </a14:m>
                <a:endParaRPr lang="en-US" sz="1350" b="1" dirty="0">
                  <a:solidFill>
                    <a:prstClr val="black"/>
                  </a:solidFill>
                  <a:latin typeface="Calibri" panose="020F0502020204030204"/>
                </a:endParaRPr>
              </a:p>
            </p:txBody>
          </p:sp>
        </mc:Choice>
        <mc:Fallback xmlns="">
          <p:sp>
            <p:nvSpPr>
              <p:cNvPr id="34" name="TextBox 33">
                <a:extLst>
                  <a:ext uri="{FF2B5EF4-FFF2-40B4-BE49-F238E27FC236}">
                    <a16:creationId xmlns:a16="http://schemas.microsoft.com/office/drawing/2014/main" id="{F804A8F4-37A3-49AE-A6F4-5DDEACC6741A}"/>
                  </a:ext>
                </a:extLst>
              </p:cNvPr>
              <p:cNvSpPr txBox="1">
                <a:spLocks noRot="1" noChangeAspect="1" noMove="1" noResize="1" noEditPoints="1" noAdjustHandles="1" noChangeArrowheads="1" noChangeShapeType="1" noTextEdit="1"/>
              </p:cNvSpPr>
              <p:nvPr/>
            </p:nvSpPr>
            <p:spPr>
              <a:xfrm>
                <a:off x="6056046" y="2503453"/>
                <a:ext cx="1392382" cy="300082"/>
              </a:xfrm>
              <a:prstGeom prst="rect">
                <a:avLst/>
              </a:prstGeom>
              <a:blipFill>
                <a:blip r:embed="rId14"/>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04F33E5E-965D-44EA-AB11-16948AA2B31D}"/>
                  </a:ext>
                </a:extLst>
              </p:cNvPr>
              <p:cNvSpPr txBox="1"/>
              <p:nvPr/>
            </p:nvSpPr>
            <p:spPr>
              <a:xfrm>
                <a:off x="6155133" y="2953061"/>
                <a:ext cx="1194209" cy="300082"/>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sz="1350" b="1" i="1">
                          <a:solidFill>
                            <a:prstClr val="black"/>
                          </a:solidFill>
                          <a:latin typeface="Cambria Math" panose="02040503050406030204" pitchFamily="18" charset="0"/>
                          <a:ea typeface="Cambria Math" panose="02040503050406030204" pitchFamily="18" charset="0"/>
                        </a:rPr>
                        <m:t>𝟎</m:t>
                      </m:r>
                      <m:r>
                        <a:rPr lang="en-US" sz="1350" b="1" i="1">
                          <a:solidFill>
                            <a:prstClr val="black"/>
                          </a:solidFill>
                          <a:latin typeface="Cambria Math" panose="02040503050406030204" pitchFamily="18" charset="0"/>
                          <a:ea typeface="Cambria Math" panose="02040503050406030204" pitchFamily="18" charset="0"/>
                          <a:sym typeface="Symbol" panose="05050102010706020507" pitchFamily="18" charset="2"/>
                        </a:rPr>
                        <m:t></m:t>
                      </m:r>
                    </m:oMath>
                  </m:oMathPara>
                </a14:m>
                <a:endParaRPr lang="en-US" sz="1350" b="1" dirty="0">
                  <a:solidFill>
                    <a:prstClr val="black"/>
                  </a:solidFill>
                  <a:latin typeface="Calibri" panose="020F0502020204030204"/>
                </a:endParaRPr>
              </a:p>
            </p:txBody>
          </p:sp>
        </mc:Choice>
        <mc:Fallback xmlns="">
          <p:sp>
            <p:nvSpPr>
              <p:cNvPr id="35" name="TextBox 34">
                <a:extLst>
                  <a:ext uri="{FF2B5EF4-FFF2-40B4-BE49-F238E27FC236}">
                    <a16:creationId xmlns:a16="http://schemas.microsoft.com/office/drawing/2014/main" id="{04F33E5E-965D-44EA-AB11-16948AA2B31D}"/>
                  </a:ext>
                </a:extLst>
              </p:cNvPr>
              <p:cNvSpPr txBox="1">
                <a:spLocks noRot="1" noChangeAspect="1" noMove="1" noResize="1" noEditPoints="1" noAdjustHandles="1" noChangeArrowheads="1" noChangeShapeType="1" noTextEdit="1"/>
              </p:cNvSpPr>
              <p:nvPr/>
            </p:nvSpPr>
            <p:spPr>
              <a:xfrm>
                <a:off x="6155133" y="2953061"/>
                <a:ext cx="1194209" cy="300082"/>
              </a:xfrm>
              <a:prstGeom prst="rect">
                <a:avLst/>
              </a:prstGeom>
              <a:blipFill>
                <a:blip r:embed="rId15"/>
                <a:stretch>
                  <a:fillRect/>
                </a:stretch>
              </a:blipFill>
            </p:spPr>
            <p:txBody>
              <a:bodyPr/>
              <a:lstStyle/>
              <a:p>
                <a:r>
                  <a:rPr lang="en-SG">
                    <a:noFill/>
                  </a:rPr>
                  <a:t> </a:t>
                </a:r>
              </a:p>
            </p:txBody>
          </p:sp>
        </mc:Fallback>
      </mc:AlternateContent>
      <p:cxnSp>
        <p:nvCxnSpPr>
          <p:cNvPr id="17" name="Straight Connector 16">
            <a:extLst>
              <a:ext uri="{FF2B5EF4-FFF2-40B4-BE49-F238E27FC236}">
                <a16:creationId xmlns:a16="http://schemas.microsoft.com/office/drawing/2014/main" id="{6D70BB87-B19B-476B-9F28-92929BEBDBF4}"/>
              </a:ext>
            </a:extLst>
          </p:cNvPr>
          <p:cNvCxnSpPr/>
          <p:nvPr/>
        </p:nvCxnSpPr>
        <p:spPr>
          <a:xfrm>
            <a:off x="131324" y="4600950"/>
            <a:ext cx="890854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65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p:bldP spid="30" grpId="0" animBg="1"/>
      <p:bldP spid="31" grpId="0" animBg="1"/>
      <p:bldP spid="32" grpId="0"/>
      <p:bldP spid="33" grpId="0"/>
      <p:bldP spid="38" grpId="0"/>
      <p:bldP spid="39" grpId="0"/>
      <p:bldP spid="18" grpId="0" animBg="1"/>
      <p:bldP spid="19" grpId="0" animBg="1"/>
      <p:bldP spid="34" grpId="0"/>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A32B6C7F-C057-49DC-AF26-E45C4E3BF7D3}"/>
              </a:ext>
            </a:extLst>
          </p:cNvPr>
          <p:cNvSpPr/>
          <p:nvPr/>
        </p:nvSpPr>
        <p:spPr>
          <a:xfrm>
            <a:off x="6912159" y="3914487"/>
            <a:ext cx="2068553" cy="6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6" name="TextBox 15">
            <a:extLst>
              <a:ext uri="{FF2B5EF4-FFF2-40B4-BE49-F238E27FC236}">
                <a16:creationId xmlns:a16="http://schemas.microsoft.com/office/drawing/2014/main" id="{960D6766-768D-41B5-A9A2-A0B48988A8D4}"/>
              </a:ext>
            </a:extLst>
          </p:cNvPr>
          <p:cNvSpPr txBox="1"/>
          <p:nvPr/>
        </p:nvSpPr>
        <p:spPr>
          <a:xfrm>
            <a:off x="6739878" y="861127"/>
            <a:ext cx="2080664" cy="323165"/>
          </a:xfrm>
          <a:prstGeom prst="rect">
            <a:avLst/>
          </a:prstGeom>
          <a:noFill/>
        </p:spPr>
        <p:txBody>
          <a:bodyPr wrap="square" rtlCol="0">
            <a:spAutoFit/>
          </a:bodyPr>
          <a:lstStyle/>
          <a:p>
            <a:pPr defTabSz="685800">
              <a:defRPr/>
            </a:pPr>
            <a:r>
              <a:rPr lang="en-US" sz="1500" i="1" dirty="0">
                <a:solidFill>
                  <a:prstClr val="black"/>
                </a:solidFill>
                <a:latin typeface="Calibri" panose="020F0502020204030204"/>
              </a:rPr>
              <a:t>Functional Block</a:t>
            </a:r>
          </a:p>
        </p:txBody>
      </p:sp>
      <p:sp>
        <p:nvSpPr>
          <p:cNvPr id="18" name="标题 1">
            <a:extLst>
              <a:ext uri="{FF2B5EF4-FFF2-40B4-BE49-F238E27FC236}">
                <a16:creationId xmlns:a16="http://schemas.microsoft.com/office/drawing/2014/main" id="{F51AE3E7-14EA-46FC-81E0-204F45D86E53}"/>
              </a:ext>
            </a:extLst>
          </p:cNvPr>
          <p:cNvSpPr txBox="1">
            <a:spLocks/>
          </p:cNvSpPr>
          <p:nvPr/>
        </p:nvSpPr>
        <p:spPr>
          <a:xfrm>
            <a:off x="404625" y="2984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dirty="0">
                <a:solidFill>
                  <a:prstClr val="black"/>
                </a:solidFill>
                <a:latin typeface="Calibri Light" panose="020F0302020204030204"/>
              </a:rPr>
              <a:t>Arbitrarily large matrices are possible</a:t>
            </a:r>
          </a:p>
        </p:txBody>
      </p:sp>
      <p:pic>
        <p:nvPicPr>
          <p:cNvPr id="20" name="Picture 19">
            <a:extLst>
              <a:ext uri="{FF2B5EF4-FFF2-40B4-BE49-F238E27FC236}">
                <a16:creationId xmlns:a16="http://schemas.microsoft.com/office/drawing/2014/main" id="{D8FF78E1-C8B5-478E-A989-2C5A8A17BE86}"/>
              </a:ext>
            </a:extLst>
          </p:cNvPr>
          <p:cNvPicPr>
            <a:picLocks noChangeAspect="1"/>
          </p:cNvPicPr>
          <p:nvPr/>
        </p:nvPicPr>
        <p:blipFill>
          <a:blip r:embed="rId3"/>
          <a:stretch>
            <a:fillRect/>
          </a:stretch>
        </p:blipFill>
        <p:spPr>
          <a:xfrm>
            <a:off x="788785" y="1174263"/>
            <a:ext cx="4597190" cy="1106927"/>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BEB322D-5B71-410A-811D-494D0C8E52C4}"/>
                  </a:ext>
                </a:extLst>
              </p:cNvPr>
              <p:cNvSpPr txBox="1"/>
              <p:nvPr/>
            </p:nvSpPr>
            <p:spPr>
              <a:xfrm>
                <a:off x="2448033" y="1340733"/>
                <a:ext cx="1392382" cy="300082"/>
              </a:xfrm>
              <a:prstGeom prst="rect">
                <a:avLst/>
              </a:prstGeom>
              <a:noFill/>
            </p:spPr>
            <p:txBody>
              <a:bodyPr wrap="square" rtlCol="0">
                <a:spAutoFit/>
              </a:bodyPr>
              <a:lstStyle/>
              <a:p>
                <a:pPr defTabSz="685800"/>
                <a14:m>
                  <m:oMath xmlns:m="http://schemas.openxmlformats.org/officeDocument/2006/math">
                    <m:r>
                      <a:rPr lang="en-US" sz="1350" b="1" i="1">
                        <a:solidFill>
                          <a:prstClr val="black"/>
                        </a:solidFill>
                        <a:latin typeface="Cambria Math" panose="02040503050406030204" pitchFamily="18" charset="0"/>
                        <a:ea typeface="Cambria Math" panose="02040503050406030204" pitchFamily="18" charset="0"/>
                      </a:rPr>
                      <m:t>−</m:t>
                    </m:r>
                    <m:r>
                      <a:rPr lang="en-US" sz="1350" b="1" i="1">
                        <a:solidFill>
                          <a:prstClr val="black"/>
                        </a:solidFill>
                        <a:latin typeface="Cambria Math" panose="02040503050406030204" pitchFamily="18" charset="0"/>
                        <a:ea typeface="Cambria Math" panose="02040503050406030204" pitchFamily="18" charset="0"/>
                      </a:rPr>
                      <m:t>𝜽</m:t>
                    </m:r>
                  </m:oMath>
                </a14:m>
                <a:r>
                  <a:rPr lang="en-US" sz="1350" b="1" dirty="0">
                    <a:solidFill>
                      <a:prstClr val="black"/>
                    </a:solidFill>
                    <a:latin typeface="Calibri" panose="020F0502020204030204"/>
                  </a:rPr>
                  <a:t> phase shift</a:t>
                </a:r>
              </a:p>
            </p:txBody>
          </p:sp>
        </mc:Choice>
        <mc:Fallback xmlns="">
          <p:sp>
            <p:nvSpPr>
              <p:cNvPr id="21" name="TextBox 20">
                <a:extLst>
                  <a:ext uri="{FF2B5EF4-FFF2-40B4-BE49-F238E27FC236}">
                    <a16:creationId xmlns:a16="http://schemas.microsoft.com/office/drawing/2014/main" id="{DBEB322D-5B71-410A-811D-494D0C8E52C4}"/>
                  </a:ext>
                </a:extLst>
              </p:cNvPr>
              <p:cNvSpPr txBox="1">
                <a:spLocks noRot="1" noChangeAspect="1" noMove="1" noResize="1" noEditPoints="1" noAdjustHandles="1" noChangeArrowheads="1" noChangeShapeType="1" noTextEdit="1"/>
              </p:cNvSpPr>
              <p:nvPr/>
            </p:nvSpPr>
            <p:spPr>
              <a:xfrm>
                <a:off x="2448033" y="1340733"/>
                <a:ext cx="1392382" cy="300082"/>
              </a:xfrm>
              <a:prstGeom prst="rect">
                <a:avLst/>
              </a:prstGeom>
              <a:blipFill>
                <a:blip r:embed="rId4"/>
                <a:stretch>
                  <a:fillRect t="-4082" b="-20408"/>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AE2EE4D-94E0-45C9-BCB0-9F77C5F181CE}"/>
                  </a:ext>
                </a:extLst>
              </p:cNvPr>
              <p:cNvSpPr txBox="1"/>
              <p:nvPr/>
            </p:nvSpPr>
            <p:spPr>
              <a:xfrm>
                <a:off x="2547118" y="1820380"/>
                <a:ext cx="1194209" cy="300082"/>
              </a:xfrm>
              <a:prstGeom prst="rect">
                <a:avLst/>
              </a:prstGeom>
              <a:noFill/>
            </p:spPr>
            <p:txBody>
              <a:bodyPr wrap="square" rtlCol="0">
                <a:spAutoFit/>
              </a:bodyPr>
              <a:lstStyle/>
              <a:p>
                <a:pPr defTabSz="685800"/>
                <a14:m>
                  <m:oMath xmlns:m="http://schemas.openxmlformats.org/officeDocument/2006/math">
                    <m:r>
                      <a:rPr lang="en-US" sz="1350" b="1" i="1">
                        <a:solidFill>
                          <a:prstClr val="black"/>
                        </a:solidFill>
                        <a:latin typeface="Cambria Math" panose="02040503050406030204" pitchFamily="18" charset="0"/>
                        <a:ea typeface="Cambria Math" panose="02040503050406030204" pitchFamily="18" charset="0"/>
                      </a:rPr>
                      <m:t>𝜽</m:t>
                    </m:r>
                  </m:oMath>
                </a14:m>
                <a:r>
                  <a:rPr lang="en-US" sz="1350" b="1" dirty="0">
                    <a:solidFill>
                      <a:prstClr val="black"/>
                    </a:solidFill>
                    <a:latin typeface="Calibri" panose="020F0502020204030204"/>
                  </a:rPr>
                  <a:t> phase shift</a:t>
                </a:r>
              </a:p>
            </p:txBody>
          </p:sp>
        </mc:Choice>
        <mc:Fallback xmlns="">
          <p:sp>
            <p:nvSpPr>
              <p:cNvPr id="22" name="TextBox 21">
                <a:extLst>
                  <a:ext uri="{FF2B5EF4-FFF2-40B4-BE49-F238E27FC236}">
                    <a16:creationId xmlns:a16="http://schemas.microsoft.com/office/drawing/2014/main" id="{0AE2EE4D-94E0-45C9-BCB0-9F77C5F181CE}"/>
                  </a:ext>
                </a:extLst>
              </p:cNvPr>
              <p:cNvSpPr txBox="1">
                <a:spLocks noRot="1" noChangeAspect="1" noMove="1" noResize="1" noEditPoints="1" noAdjustHandles="1" noChangeArrowheads="1" noChangeShapeType="1" noTextEdit="1"/>
              </p:cNvSpPr>
              <p:nvPr/>
            </p:nvSpPr>
            <p:spPr>
              <a:xfrm>
                <a:off x="2547118" y="1820380"/>
                <a:ext cx="1194209" cy="300082"/>
              </a:xfrm>
              <a:prstGeom prst="rect">
                <a:avLst/>
              </a:prstGeom>
              <a:blipFill>
                <a:blip r:embed="rId5"/>
                <a:stretch>
                  <a:fillRect t="-4082" b="-20408"/>
                </a:stretch>
              </a:blipFill>
            </p:spPr>
            <p:txBody>
              <a:bodyPr/>
              <a:lstStyle/>
              <a:p>
                <a:r>
                  <a:rPr lang="en-SG">
                    <a:noFill/>
                  </a:rPr>
                  <a:t> </a:t>
                </a:r>
              </a:p>
            </p:txBody>
          </p:sp>
        </mc:Fallback>
      </mc:AlternateContent>
      <p:sp>
        <p:nvSpPr>
          <p:cNvPr id="23" name="TextBox 22">
            <a:extLst>
              <a:ext uri="{FF2B5EF4-FFF2-40B4-BE49-F238E27FC236}">
                <a16:creationId xmlns:a16="http://schemas.microsoft.com/office/drawing/2014/main" id="{A7DF2A19-7F1B-4FCB-B65E-92EB666B7D01}"/>
              </a:ext>
            </a:extLst>
          </p:cNvPr>
          <p:cNvSpPr txBox="1"/>
          <p:nvPr/>
        </p:nvSpPr>
        <p:spPr>
          <a:xfrm>
            <a:off x="1809622" y="856841"/>
            <a:ext cx="3026648" cy="323165"/>
          </a:xfrm>
          <a:prstGeom prst="rect">
            <a:avLst/>
          </a:prstGeom>
          <a:noFill/>
        </p:spPr>
        <p:txBody>
          <a:bodyPr wrap="square" rtlCol="0">
            <a:spAutoFit/>
          </a:bodyPr>
          <a:lstStyle/>
          <a:p>
            <a:pPr defTabSz="685800"/>
            <a:r>
              <a:rPr lang="en-US" sz="1500" i="1" dirty="0">
                <a:solidFill>
                  <a:prstClr val="black"/>
                </a:solidFill>
                <a:latin typeface="Calibri" panose="020F0502020204030204"/>
              </a:rPr>
              <a:t>2 x 2 optical matrix multiplier</a:t>
            </a:r>
          </a:p>
        </p:txBody>
      </p:sp>
      <p:sp>
        <p:nvSpPr>
          <p:cNvPr id="19" name="Arrow: Right 18">
            <a:extLst>
              <a:ext uri="{FF2B5EF4-FFF2-40B4-BE49-F238E27FC236}">
                <a16:creationId xmlns:a16="http://schemas.microsoft.com/office/drawing/2014/main" id="{DB12C41C-005F-4BE3-A50E-8963C5E7E7F5}"/>
              </a:ext>
            </a:extLst>
          </p:cNvPr>
          <p:cNvSpPr/>
          <p:nvPr/>
        </p:nvSpPr>
        <p:spPr>
          <a:xfrm>
            <a:off x="5627233" y="1533672"/>
            <a:ext cx="581065" cy="3467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5" name="Rectangle 24">
            <a:extLst>
              <a:ext uri="{FF2B5EF4-FFF2-40B4-BE49-F238E27FC236}">
                <a16:creationId xmlns:a16="http://schemas.microsoft.com/office/drawing/2014/main" id="{1718168E-632A-460C-AA2E-D5EA40DD1AEC}"/>
              </a:ext>
            </a:extLst>
          </p:cNvPr>
          <p:cNvSpPr/>
          <p:nvPr/>
        </p:nvSpPr>
        <p:spPr>
          <a:xfrm>
            <a:off x="6372225" y="1439959"/>
            <a:ext cx="2068553" cy="6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7" name="Rectangle 26">
            <a:extLst>
              <a:ext uri="{FF2B5EF4-FFF2-40B4-BE49-F238E27FC236}">
                <a16:creationId xmlns:a16="http://schemas.microsoft.com/office/drawing/2014/main" id="{56364AED-FE28-48D7-AF86-F41E99FF1DB8}"/>
              </a:ext>
            </a:extLst>
          </p:cNvPr>
          <p:cNvSpPr/>
          <p:nvPr/>
        </p:nvSpPr>
        <p:spPr>
          <a:xfrm>
            <a:off x="6376234" y="1969108"/>
            <a:ext cx="2068553" cy="6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4" name="Rectangle: Rounded Corners 23">
            <a:extLst>
              <a:ext uri="{FF2B5EF4-FFF2-40B4-BE49-F238E27FC236}">
                <a16:creationId xmlns:a16="http://schemas.microsoft.com/office/drawing/2014/main" id="{BD9F7EC4-4FA3-4EDC-9803-E4FD01D7BA09}"/>
              </a:ext>
            </a:extLst>
          </p:cNvPr>
          <p:cNvSpPr/>
          <p:nvPr/>
        </p:nvSpPr>
        <p:spPr>
          <a:xfrm>
            <a:off x="6584092" y="1188787"/>
            <a:ext cx="1663838" cy="1106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6" name="TextBox 25">
            <a:extLst>
              <a:ext uri="{FF2B5EF4-FFF2-40B4-BE49-F238E27FC236}">
                <a16:creationId xmlns:a16="http://schemas.microsoft.com/office/drawing/2014/main" id="{C6AD58A3-FFDE-4CFC-92CB-6F362A3C404D}"/>
              </a:ext>
            </a:extLst>
          </p:cNvPr>
          <p:cNvSpPr txBox="1"/>
          <p:nvPr/>
        </p:nvSpPr>
        <p:spPr>
          <a:xfrm>
            <a:off x="7049805" y="1488029"/>
            <a:ext cx="774571" cy="461665"/>
          </a:xfrm>
          <a:prstGeom prst="rect">
            <a:avLst/>
          </a:prstGeom>
          <a:noFill/>
        </p:spPr>
        <p:txBody>
          <a:bodyPr wrap="none" rtlCol="0">
            <a:spAutoFit/>
          </a:bodyPr>
          <a:lstStyle/>
          <a:p>
            <a:pPr defTabSz="685800"/>
            <a:r>
              <a:rPr lang="en-US" sz="2400" b="1" dirty="0">
                <a:solidFill>
                  <a:prstClr val="white"/>
                </a:solidFill>
                <a:latin typeface="Calibri" panose="020F0502020204030204"/>
              </a:rPr>
              <a:t>2 x 2</a:t>
            </a:r>
            <a:endParaRPr lang="en-SG" sz="2400" b="1"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774F0560-1D2D-4730-AA01-012A7A80CB65}"/>
              </a:ext>
            </a:extLst>
          </p:cNvPr>
          <p:cNvSpPr/>
          <p:nvPr/>
        </p:nvSpPr>
        <p:spPr>
          <a:xfrm flipV="1">
            <a:off x="249262" y="3899667"/>
            <a:ext cx="2068553" cy="6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0" name="Rectangle 29">
            <a:extLst>
              <a:ext uri="{FF2B5EF4-FFF2-40B4-BE49-F238E27FC236}">
                <a16:creationId xmlns:a16="http://schemas.microsoft.com/office/drawing/2014/main" id="{A0D1AAC0-6FBC-44F0-AAD7-DDF1687F2A2A}"/>
              </a:ext>
            </a:extLst>
          </p:cNvPr>
          <p:cNvSpPr/>
          <p:nvPr/>
        </p:nvSpPr>
        <p:spPr>
          <a:xfrm flipV="1">
            <a:off x="253271" y="4428816"/>
            <a:ext cx="3971040" cy="69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1" name="Rectangle: Rounded Corners 30">
            <a:extLst>
              <a:ext uri="{FF2B5EF4-FFF2-40B4-BE49-F238E27FC236}">
                <a16:creationId xmlns:a16="http://schemas.microsoft.com/office/drawing/2014/main" id="{E3B30B86-F22D-427F-9DE6-9D3756DCF7AE}"/>
              </a:ext>
            </a:extLst>
          </p:cNvPr>
          <p:cNvSpPr/>
          <p:nvPr/>
        </p:nvSpPr>
        <p:spPr>
          <a:xfrm flipV="1">
            <a:off x="461129" y="3648496"/>
            <a:ext cx="1663838" cy="1106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2" name="TextBox 31">
            <a:extLst>
              <a:ext uri="{FF2B5EF4-FFF2-40B4-BE49-F238E27FC236}">
                <a16:creationId xmlns:a16="http://schemas.microsoft.com/office/drawing/2014/main" id="{F3CC98E1-550C-4EB6-A563-9FB070DF702E}"/>
              </a:ext>
            </a:extLst>
          </p:cNvPr>
          <p:cNvSpPr txBox="1"/>
          <p:nvPr/>
        </p:nvSpPr>
        <p:spPr>
          <a:xfrm>
            <a:off x="926842" y="3947737"/>
            <a:ext cx="774571" cy="461665"/>
          </a:xfrm>
          <a:prstGeom prst="rect">
            <a:avLst/>
          </a:prstGeom>
          <a:noFill/>
        </p:spPr>
        <p:txBody>
          <a:bodyPr wrap="none" rtlCol="0">
            <a:spAutoFit/>
          </a:bodyPr>
          <a:lstStyle/>
          <a:p>
            <a:pPr defTabSz="685800"/>
            <a:r>
              <a:rPr lang="en-US" sz="2400" b="1" dirty="0">
                <a:solidFill>
                  <a:prstClr val="white"/>
                </a:solidFill>
                <a:latin typeface="Calibri" panose="020F0502020204030204"/>
              </a:rPr>
              <a:t>2 x 2</a:t>
            </a:r>
            <a:endParaRPr lang="en-SG" sz="2400" b="1" dirty="0">
              <a:solidFill>
                <a:prstClr val="white"/>
              </a:solidFill>
              <a:latin typeface="Calibri" panose="020F0502020204030204"/>
            </a:endParaRPr>
          </a:p>
        </p:txBody>
      </p:sp>
      <p:sp>
        <p:nvSpPr>
          <p:cNvPr id="49" name="Rectangle 48">
            <a:extLst>
              <a:ext uri="{FF2B5EF4-FFF2-40B4-BE49-F238E27FC236}">
                <a16:creationId xmlns:a16="http://schemas.microsoft.com/office/drawing/2014/main" id="{EB78E0DC-A6C4-4B3D-B649-4C92E5B69D02}"/>
              </a:ext>
            </a:extLst>
          </p:cNvPr>
          <p:cNvSpPr/>
          <p:nvPr/>
        </p:nvSpPr>
        <p:spPr>
          <a:xfrm flipV="1">
            <a:off x="4012443" y="3903916"/>
            <a:ext cx="2068553" cy="6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0" name="Rectangle 49">
            <a:extLst>
              <a:ext uri="{FF2B5EF4-FFF2-40B4-BE49-F238E27FC236}">
                <a16:creationId xmlns:a16="http://schemas.microsoft.com/office/drawing/2014/main" id="{9C05FF9A-0587-4B18-AB1A-3FB4CF2D69CA}"/>
              </a:ext>
            </a:extLst>
          </p:cNvPr>
          <p:cNvSpPr/>
          <p:nvPr/>
        </p:nvSpPr>
        <p:spPr>
          <a:xfrm flipV="1">
            <a:off x="4016452" y="4433065"/>
            <a:ext cx="2068553" cy="6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1" name="Rectangle: Rounded Corners 50">
            <a:extLst>
              <a:ext uri="{FF2B5EF4-FFF2-40B4-BE49-F238E27FC236}">
                <a16:creationId xmlns:a16="http://schemas.microsoft.com/office/drawing/2014/main" id="{419C0FED-E94F-432D-9C5B-354AEFFCAD6D}"/>
              </a:ext>
            </a:extLst>
          </p:cNvPr>
          <p:cNvSpPr/>
          <p:nvPr/>
        </p:nvSpPr>
        <p:spPr>
          <a:xfrm flipV="1">
            <a:off x="4224310" y="3652744"/>
            <a:ext cx="1663838" cy="1106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2" name="TextBox 51">
            <a:extLst>
              <a:ext uri="{FF2B5EF4-FFF2-40B4-BE49-F238E27FC236}">
                <a16:creationId xmlns:a16="http://schemas.microsoft.com/office/drawing/2014/main" id="{712F6920-F2B7-4B89-A726-4C12F1D6418B}"/>
              </a:ext>
            </a:extLst>
          </p:cNvPr>
          <p:cNvSpPr txBox="1"/>
          <p:nvPr/>
        </p:nvSpPr>
        <p:spPr>
          <a:xfrm>
            <a:off x="4690023" y="3951986"/>
            <a:ext cx="774571" cy="461665"/>
          </a:xfrm>
          <a:prstGeom prst="rect">
            <a:avLst/>
          </a:prstGeom>
          <a:noFill/>
        </p:spPr>
        <p:txBody>
          <a:bodyPr wrap="none" rtlCol="0">
            <a:spAutoFit/>
          </a:bodyPr>
          <a:lstStyle/>
          <a:p>
            <a:pPr defTabSz="685800"/>
            <a:r>
              <a:rPr lang="en-US" sz="2400" b="1" dirty="0">
                <a:solidFill>
                  <a:prstClr val="white"/>
                </a:solidFill>
                <a:latin typeface="Calibri" panose="020F0502020204030204"/>
              </a:rPr>
              <a:t>2 x 2</a:t>
            </a:r>
            <a:endParaRPr lang="en-SG" sz="2400" b="1" dirty="0">
              <a:solidFill>
                <a:prstClr val="white"/>
              </a:solidFill>
              <a:latin typeface="Calibri" panose="020F0502020204030204"/>
            </a:endParaRPr>
          </a:p>
        </p:txBody>
      </p:sp>
      <p:sp>
        <p:nvSpPr>
          <p:cNvPr id="53" name="Rectangle 52">
            <a:extLst>
              <a:ext uri="{FF2B5EF4-FFF2-40B4-BE49-F238E27FC236}">
                <a16:creationId xmlns:a16="http://schemas.microsoft.com/office/drawing/2014/main" id="{252FECB3-3CA4-4A7E-9EAE-AE79DD031309}"/>
              </a:ext>
            </a:extLst>
          </p:cNvPr>
          <p:cNvSpPr/>
          <p:nvPr/>
        </p:nvSpPr>
        <p:spPr>
          <a:xfrm>
            <a:off x="249262" y="3368130"/>
            <a:ext cx="5831734" cy="6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4" name="Rectangle 53">
            <a:extLst>
              <a:ext uri="{FF2B5EF4-FFF2-40B4-BE49-F238E27FC236}">
                <a16:creationId xmlns:a16="http://schemas.microsoft.com/office/drawing/2014/main" id="{155D812C-1204-480B-947A-5D4DFDD7C2E0}"/>
              </a:ext>
            </a:extLst>
          </p:cNvPr>
          <p:cNvSpPr/>
          <p:nvPr/>
        </p:nvSpPr>
        <p:spPr>
          <a:xfrm flipV="1">
            <a:off x="2128973" y="3901648"/>
            <a:ext cx="2068553" cy="6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5" name="Rectangle: Rounded Corners 54">
            <a:extLst>
              <a:ext uri="{FF2B5EF4-FFF2-40B4-BE49-F238E27FC236}">
                <a16:creationId xmlns:a16="http://schemas.microsoft.com/office/drawing/2014/main" id="{88D38963-F670-4360-B6BA-8A43FA179AE7}"/>
              </a:ext>
            </a:extLst>
          </p:cNvPr>
          <p:cNvSpPr/>
          <p:nvPr/>
        </p:nvSpPr>
        <p:spPr>
          <a:xfrm flipV="1">
            <a:off x="2336832" y="3121327"/>
            <a:ext cx="1663838" cy="1106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6" name="TextBox 55">
            <a:extLst>
              <a:ext uri="{FF2B5EF4-FFF2-40B4-BE49-F238E27FC236}">
                <a16:creationId xmlns:a16="http://schemas.microsoft.com/office/drawing/2014/main" id="{23B69A80-34BC-400E-81E0-EB861155414C}"/>
              </a:ext>
            </a:extLst>
          </p:cNvPr>
          <p:cNvSpPr txBox="1"/>
          <p:nvPr/>
        </p:nvSpPr>
        <p:spPr>
          <a:xfrm>
            <a:off x="2802544" y="3420569"/>
            <a:ext cx="774571" cy="461665"/>
          </a:xfrm>
          <a:prstGeom prst="rect">
            <a:avLst/>
          </a:prstGeom>
          <a:noFill/>
        </p:spPr>
        <p:txBody>
          <a:bodyPr wrap="none" rtlCol="0">
            <a:spAutoFit/>
          </a:bodyPr>
          <a:lstStyle/>
          <a:p>
            <a:pPr defTabSz="685800"/>
            <a:r>
              <a:rPr lang="en-US" sz="2400" b="1" dirty="0">
                <a:solidFill>
                  <a:prstClr val="white"/>
                </a:solidFill>
                <a:latin typeface="Calibri" panose="020F0502020204030204"/>
              </a:rPr>
              <a:t>2 x 2</a:t>
            </a:r>
            <a:endParaRPr lang="en-SG" sz="2400" b="1" dirty="0">
              <a:solidFill>
                <a:prstClr val="white"/>
              </a:solidFill>
              <a:latin typeface="Calibri" panose="020F0502020204030204"/>
            </a:endParaRPr>
          </a:p>
        </p:txBody>
      </p:sp>
      <p:sp>
        <p:nvSpPr>
          <p:cNvPr id="59" name="TextBox 58">
            <a:extLst>
              <a:ext uri="{FF2B5EF4-FFF2-40B4-BE49-F238E27FC236}">
                <a16:creationId xmlns:a16="http://schemas.microsoft.com/office/drawing/2014/main" id="{FCEC6468-CA4D-419F-A51A-2DC1D07B0418}"/>
              </a:ext>
            </a:extLst>
          </p:cNvPr>
          <p:cNvSpPr txBox="1"/>
          <p:nvPr/>
        </p:nvSpPr>
        <p:spPr>
          <a:xfrm>
            <a:off x="7288567" y="2781364"/>
            <a:ext cx="1692145" cy="323165"/>
          </a:xfrm>
          <a:prstGeom prst="rect">
            <a:avLst/>
          </a:prstGeom>
          <a:noFill/>
        </p:spPr>
        <p:txBody>
          <a:bodyPr wrap="square" rtlCol="0">
            <a:spAutoFit/>
          </a:bodyPr>
          <a:lstStyle/>
          <a:p>
            <a:pPr defTabSz="685800">
              <a:defRPr/>
            </a:pPr>
            <a:r>
              <a:rPr lang="en-US" sz="1500" i="1" dirty="0">
                <a:solidFill>
                  <a:prstClr val="black"/>
                </a:solidFill>
                <a:latin typeface="Calibri" panose="020F0502020204030204"/>
              </a:rPr>
              <a:t>Functional Block</a:t>
            </a:r>
          </a:p>
        </p:txBody>
      </p:sp>
      <p:sp>
        <p:nvSpPr>
          <p:cNvPr id="60" name="TextBox 59">
            <a:extLst>
              <a:ext uri="{FF2B5EF4-FFF2-40B4-BE49-F238E27FC236}">
                <a16:creationId xmlns:a16="http://schemas.microsoft.com/office/drawing/2014/main" id="{8FF1018D-46BE-4972-934E-6901511B94BE}"/>
              </a:ext>
            </a:extLst>
          </p:cNvPr>
          <p:cNvSpPr txBox="1"/>
          <p:nvPr/>
        </p:nvSpPr>
        <p:spPr>
          <a:xfrm>
            <a:off x="1846129" y="2777078"/>
            <a:ext cx="3026648" cy="323165"/>
          </a:xfrm>
          <a:prstGeom prst="rect">
            <a:avLst/>
          </a:prstGeom>
          <a:noFill/>
        </p:spPr>
        <p:txBody>
          <a:bodyPr wrap="square" rtlCol="0">
            <a:spAutoFit/>
          </a:bodyPr>
          <a:lstStyle/>
          <a:p>
            <a:pPr defTabSz="685800"/>
            <a:r>
              <a:rPr lang="en-US" sz="1500" i="1" dirty="0">
                <a:solidFill>
                  <a:prstClr val="black"/>
                </a:solidFill>
                <a:latin typeface="Calibri" panose="020F0502020204030204"/>
              </a:rPr>
              <a:t>3 x 3 optical matrix multiplier</a:t>
            </a:r>
          </a:p>
        </p:txBody>
      </p:sp>
      <p:sp>
        <p:nvSpPr>
          <p:cNvPr id="61" name="Arrow: Right 60">
            <a:extLst>
              <a:ext uri="{FF2B5EF4-FFF2-40B4-BE49-F238E27FC236}">
                <a16:creationId xmlns:a16="http://schemas.microsoft.com/office/drawing/2014/main" id="{C572139E-60E8-4C25-A0DC-FAB8CFBF3CEF}"/>
              </a:ext>
            </a:extLst>
          </p:cNvPr>
          <p:cNvSpPr/>
          <p:nvPr/>
        </p:nvSpPr>
        <p:spPr>
          <a:xfrm>
            <a:off x="6223823" y="3758836"/>
            <a:ext cx="581065" cy="3467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62" name="Rectangle 61">
            <a:extLst>
              <a:ext uri="{FF2B5EF4-FFF2-40B4-BE49-F238E27FC236}">
                <a16:creationId xmlns:a16="http://schemas.microsoft.com/office/drawing/2014/main" id="{3ADA438F-AD83-4929-8034-E5C8C263B7EF}"/>
              </a:ext>
            </a:extLst>
          </p:cNvPr>
          <p:cNvSpPr/>
          <p:nvPr/>
        </p:nvSpPr>
        <p:spPr>
          <a:xfrm>
            <a:off x="6928694" y="3392816"/>
            <a:ext cx="2068553" cy="6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63" name="Rectangle 62">
            <a:extLst>
              <a:ext uri="{FF2B5EF4-FFF2-40B4-BE49-F238E27FC236}">
                <a16:creationId xmlns:a16="http://schemas.microsoft.com/office/drawing/2014/main" id="{0DDA8666-A07C-4158-AC2A-BFE630B76148}"/>
              </a:ext>
            </a:extLst>
          </p:cNvPr>
          <p:cNvSpPr/>
          <p:nvPr/>
        </p:nvSpPr>
        <p:spPr>
          <a:xfrm>
            <a:off x="6932703" y="4442827"/>
            <a:ext cx="2068553" cy="6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64" name="Rectangle: Rounded Corners 63">
            <a:extLst>
              <a:ext uri="{FF2B5EF4-FFF2-40B4-BE49-F238E27FC236}">
                <a16:creationId xmlns:a16="http://schemas.microsoft.com/office/drawing/2014/main" id="{5DEDA0E9-34A2-43B3-A4F6-920C4BD7F212}"/>
              </a:ext>
            </a:extLst>
          </p:cNvPr>
          <p:cNvSpPr/>
          <p:nvPr/>
        </p:nvSpPr>
        <p:spPr>
          <a:xfrm>
            <a:off x="7140562" y="3121328"/>
            <a:ext cx="1663838" cy="1634095"/>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65" name="TextBox 64">
            <a:extLst>
              <a:ext uri="{FF2B5EF4-FFF2-40B4-BE49-F238E27FC236}">
                <a16:creationId xmlns:a16="http://schemas.microsoft.com/office/drawing/2014/main" id="{EF2117DF-74EE-4AB0-835B-9C660FEF451D}"/>
              </a:ext>
            </a:extLst>
          </p:cNvPr>
          <p:cNvSpPr txBox="1"/>
          <p:nvPr/>
        </p:nvSpPr>
        <p:spPr>
          <a:xfrm>
            <a:off x="7606274" y="3736041"/>
            <a:ext cx="774571" cy="461665"/>
          </a:xfrm>
          <a:prstGeom prst="rect">
            <a:avLst/>
          </a:prstGeom>
          <a:noFill/>
        </p:spPr>
        <p:txBody>
          <a:bodyPr wrap="none" rtlCol="0">
            <a:spAutoFit/>
          </a:bodyPr>
          <a:lstStyle/>
          <a:p>
            <a:pPr defTabSz="685800"/>
            <a:r>
              <a:rPr lang="en-US" sz="2400" b="1" dirty="0">
                <a:solidFill>
                  <a:srgbClr val="FFFF00"/>
                </a:solidFill>
                <a:latin typeface="Calibri" panose="020F0502020204030204"/>
              </a:rPr>
              <a:t>3 x 3</a:t>
            </a:r>
            <a:endParaRPr lang="en-SG" sz="2400" b="1" dirty="0">
              <a:solidFill>
                <a:srgbClr val="FFFF00"/>
              </a:solidFill>
              <a:latin typeface="Calibri" panose="020F0502020204030204"/>
            </a:endParaRPr>
          </a:p>
        </p:txBody>
      </p:sp>
      <p:sp>
        <p:nvSpPr>
          <p:cNvPr id="2" name="Slide Number Placeholder 1">
            <a:extLst>
              <a:ext uri="{FF2B5EF4-FFF2-40B4-BE49-F238E27FC236}">
                <a16:creationId xmlns:a16="http://schemas.microsoft.com/office/drawing/2014/main" id="{6552DBD3-5914-4CC3-8697-481C2F10DC8F}"/>
              </a:ext>
            </a:extLst>
          </p:cNvPr>
          <p:cNvSpPr>
            <a:spLocks noGrp="1"/>
          </p:cNvSpPr>
          <p:nvPr>
            <p:ph type="sldNum" sz="quarter" idx="12"/>
          </p:nvPr>
        </p:nvSpPr>
        <p:spPr/>
        <p:txBody>
          <a:bodyPr/>
          <a:lstStyle/>
          <a:p>
            <a:pPr defTabSz="685800"/>
            <a:fld id="{80D6FC06-88D8-4298-BB9C-4E9019BE4E06}" type="slidenum">
              <a:rPr lang="en-US">
                <a:solidFill>
                  <a:prstClr val="black">
                    <a:tint val="75000"/>
                  </a:prstClr>
                </a:solidFill>
                <a:latin typeface="Calibri" panose="020F0502020204030204"/>
              </a:rPr>
              <a:pPr defTabSz="685800"/>
              <a:t>26</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66920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29" grpId="0" animBg="1"/>
      <p:bldP spid="30" grpId="0" animBg="1"/>
      <p:bldP spid="31" grpId="0" animBg="1"/>
      <p:bldP spid="32" grpId="0"/>
      <p:bldP spid="49" grpId="0" animBg="1"/>
      <p:bldP spid="50" grpId="0" animBg="1"/>
      <p:bldP spid="51" grpId="0" animBg="1"/>
      <p:bldP spid="52" grpId="0"/>
      <p:bldP spid="53" grpId="0" animBg="1"/>
      <p:bldP spid="54" grpId="0" animBg="1"/>
      <p:bldP spid="55" grpId="0" animBg="1"/>
      <p:bldP spid="56" grpId="0"/>
      <p:bldP spid="59" grpId="0"/>
      <p:bldP spid="60" grpId="0"/>
      <p:bldP spid="61" grpId="0" animBg="1"/>
      <p:bldP spid="62" grpId="0" animBg="1"/>
      <p:bldP spid="63" grpId="0" animBg="1"/>
      <p:bldP spid="64" grpId="0" animBg="1"/>
      <p:bldP spid="6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3CA2AF8-6CF0-44F8-96C7-437B4A2DD04F}"/>
              </a:ext>
            </a:extLst>
          </p:cNvPr>
          <p:cNvPicPr>
            <a:picLocks noChangeAspect="1"/>
          </p:cNvPicPr>
          <p:nvPr/>
        </p:nvPicPr>
        <p:blipFill>
          <a:blip r:embed="rId3"/>
          <a:stretch>
            <a:fillRect/>
          </a:stretch>
        </p:blipFill>
        <p:spPr>
          <a:xfrm>
            <a:off x="932546" y="2344973"/>
            <a:ext cx="7125530" cy="2054241"/>
          </a:xfrm>
          <a:prstGeom prst="rect">
            <a:avLst/>
          </a:prstGeom>
        </p:spPr>
      </p:pic>
      <p:sp>
        <p:nvSpPr>
          <p:cNvPr id="7" name="TextBox 6">
            <a:extLst>
              <a:ext uri="{FF2B5EF4-FFF2-40B4-BE49-F238E27FC236}">
                <a16:creationId xmlns:a16="http://schemas.microsoft.com/office/drawing/2014/main" id="{4055DE0A-51CB-4E6F-809B-9D8275E79C5A}"/>
              </a:ext>
            </a:extLst>
          </p:cNvPr>
          <p:cNvSpPr txBox="1"/>
          <p:nvPr/>
        </p:nvSpPr>
        <p:spPr>
          <a:xfrm>
            <a:off x="503107" y="2781435"/>
            <a:ext cx="526472" cy="230832"/>
          </a:xfrm>
          <a:prstGeom prst="rect">
            <a:avLst/>
          </a:prstGeom>
          <a:noFill/>
        </p:spPr>
        <p:txBody>
          <a:bodyPr wrap="square" rtlCol="0">
            <a:spAutoFit/>
          </a:bodyPr>
          <a:lstStyle/>
          <a:p>
            <a:pPr defTabSz="685800">
              <a:defRPr/>
            </a:pPr>
            <a:r>
              <a:rPr lang="en-US" sz="900" b="1" i="1" dirty="0">
                <a:solidFill>
                  <a:srgbClr val="7030A0"/>
                </a:solidFill>
                <a:latin typeface="Calibri" panose="020F0502020204030204"/>
              </a:rPr>
              <a:t>Input 1</a:t>
            </a:r>
          </a:p>
        </p:txBody>
      </p:sp>
      <p:sp>
        <p:nvSpPr>
          <p:cNvPr id="8" name="TextBox 7">
            <a:extLst>
              <a:ext uri="{FF2B5EF4-FFF2-40B4-BE49-F238E27FC236}">
                <a16:creationId xmlns:a16="http://schemas.microsoft.com/office/drawing/2014/main" id="{9E1BEF27-9A94-4FC0-98C3-98601288A226}"/>
              </a:ext>
            </a:extLst>
          </p:cNvPr>
          <p:cNvSpPr txBox="1"/>
          <p:nvPr/>
        </p:nvSpPr>
        <p:spPr>
          <a:xfrm>
            <a:off x="503108" y="3266771"/>
            <a:ext cx="526472" cy="230832"/>
          </a:xfrm>
          <a:prstGeom prst="rect">
            <a:avLst/>
          </a:prstGeom>
          <a:noFill/>
        </p:spPr>
        <p:txBody>
          <a:bodyPr wrap="square" rtlCol="0">
            <a:spAutoFit/>
          </a:bodyPr>
          <a:lstStyle/>
          <a:p>
            <a:pPr defTabSz="685800">
              <a:defRPr/>
            </a:pPr>
            <a:r>
              <a:rPr lang="en-US" sz="900" b="1" i="1" dirty="0">
                <a:solidFill>
                  <a:srgbClr val="7030A0"/>
                </a:solidFill>
                <a:latin typeface="Calibri" panose="020F0502020204030204"/>
              </a:rPr>
              <a:t>Input 2</a:t>
            </a:r>
          </a:p>
        </p:txBody>
      </p:sp>
      <p:sp>
        <p:nvSpPr>
          <p:cNvPr id="9" name="TextBox 8">
            <a:extLst>
              <a:ext uri="{FF2B5EF4-FFF2-40B4-BE49-F238E27FC236}">
                <a16:creationId xmlns:a16="http://schemas.microsoft.com/office/drawing/2014/main" id="{D589A3A3-F64C-4130-847E-F8C9B9F43DDA}"/>
              </a:ext>
            </a:extLst>
          </p:cNvPr>
          <p:cNvSpPr txBox="1"/>
          <p:nvPr/>
        </p:nvSpPr>
        <p:spPr>
          <a:xfrm>
            <a:off x="503109" y="4188569"/>
            <a:ext cx="526472" cy="230832"/>
          </a:xfrm>
          <a:prstGeom prst="rect">
            <a:avLst/>
          </a:prstGeom>
          <a:noFill/>
        </p:spPr>
        <p:txBody>
          <a:bodyPr wrap="square" rtlCol="0">
            <a:spAutoFit/>
          </a:bodyPr>
          <a:lstStyle/>
          <a:p>
            <a:pPr defTabSz="685800">
              <a:defRPr/>
            </a:pPr>
            <a:r>
              <a:rPr lang="en-US" sz="900" b="1" i="1" dirty="0">
                <a:solidFill>
                  <a:srgbClr val="7030A0"/>
                </a:solidFill>
                <a:latin typeface="Calibri" panose="020F0502020204030204"/>
              </a:rPr>
              <a:t>Input 3</a:t>
            </a:r>
          </a:p>
        </p:txBody>
      </p:sp>
      <p:sp>
        <p:nvSpPr>
          <p:cNvPr id="10" name="TextBox 9">
            <a:extLst>
              <a:ext uri="{FF2B5EF4-FFF2-40B4-BE49-F238E27FC236}">
                <a16:creationId xmlns:a16="http://schemas.microsoft.com/office/drawing/2014/main" id="{E315BDF5-CF6D-4395-8F3E-D06E9220AEA5}"/>
              </a:ext>
            </a:extLst>
          </p:cNvPr>
          <p:cNvSpPr txBox="1"/>
          <p:nvPr/>
        </p:nvSpPr>
        <p:spPr>
          <a:xfrm>
            <a:off x="7994754" y="2781436"/>
            <a:ext cx="526472" cy="346249"/>
          </a:xfrm>
          <a:prstGeom prst="rect">
            <a:avLst/>
          </a:prstGeom>
          <a:noFill/>
        </p:spPr>
        <p:txBody>
          <a:bodyPr wrap="square" rtlCol="0">
            <a:spAutoFit/>
          </a:bodyPr>
          <a:lstStyle/>
          <a:p>
            <a:pPr defTabSz="685800">
              <a:defRPr/>
            </a:pPr>
            <a:r>
              <a:rPr lang="en-US" sz="825" b="1" i="1" dirty="0">
                <a:solidFill>
                  <a:srgbClr val="4472C4"/>
                </a:solidFill>
                <a:latin typeface="Calibri" panose="020F0502020204030204"/>
              </a:rPr>
              <a:t>Output 1</a:t>
            </a:r>
          </a:p>
        </p:txBody>
      </p:sp>
      <p:sp>
        <p:nvSpPr>
          <p:cNvPr id="11" name="TextBox 10">
            <a:extLst>
              <a:ext uri="{FF2B5EF4-FFF2-40B4-BE49-F238E27FC236}">
                <a16:creationId xmlns:a16="http://schemas.microsoft.com/office/drawing/2014/main" id="{87871D6A-ABE3-46A2-97B2-360540257E1B}"/>
              </a:ext>
            </a:extLst>
          </p:cNvPr>
          <p:cNvSpPr txBox="1"/>
          <p:nvPr/>
        </p:nvSpPr>
        <p:spPr>
          <a:xfrm>
            <a:off x="7994753" y="3336215"/>
            <a:ext cx="526472" cy="346249"/>
          </a:xfrm>
          <a:prstGeom prst="rect">
            <a:avLst/>
          </a:prstGeom>
          <a:noFill/>
        </p:spPr>
        <p:txBody>
          <a:bodyPr wrap="square" rtlCol="0">
            <a:spAutoFit/>
          </a:bodyPr>
          <a:lstStyle/>
          <a:p>
            <a:pPr defTabSz="685800">
              <a:defRPr/>
            </a:pPr>
            <a:r>
              <a:rPr lang="en-US" sz="825" b="1" i="1" dirty="0">
                <a:solidFill>
                  <a:srgbClr val="4472C4"/>
                </a:solidFill>
                <a:latin typeface="Calibri" panose="020F0502020204030204"/>
              </a:rPr>
              <a:t>Output 2</a:t>
            </a:r>
          </a:p>
        </p:txBody>
      </p:sp>
      <p:sp>
        <p:nvSpPr>
          <p:cNvPr id="12" name="TextBox 11">
            <a:extLst>
              <a:ext uri="{FF2B5EF4-FFF2-40B4-BE49-F238E27FC236}">
                <a16:creationId xmlns:a16="http://schemas.microsoft.com/office/drawing/2014/main" id="{50242926-AB07-4A62-8F86-B1460BDB645D}"/>
              </a:ext>
            </a:extLst>
          </p:cNvPr>
          <p:cNvSpPr txBox="1"/>
          <p:nvPr/>
        </p:nvSpPr>
        <p:spPr>
          <a:xfrm>
            <a:off x="8006022" y="4200112"/>
            <a:ext cx="526472" cy="346249"/>
          </a:xfrm>
          <a:prstGeom prst="rect">
            <a:avLst/>
          </a:prstGeom>
          <a:noFill/>
        </p:spPr>
        <p:txBody>
          <a:bodyPr wrap="square" rtlCol="0">
            <a:spAutoFit/>
          </a:bodyPr>
          <a:lstStyle/>
          <a:p>
            <a:pPr defTabSz="685800">
              <a:defRPr/>
            </a:pPr>
            <a:r>
              <a:rPr lang="en-US" sz="825" b="1" i="1" dirty="0">
                <a:solidFill>
                  <a:srgbClr val="4472C4"/>
                </a:solidFill>
                <a:latin typeface="Calibri" panose="020F0502020204030204"/>
              </a:rPr>
              <a:t>Output 3</a:t>
            </a:r>
          </a:p>
        </p:txBody>
      </p:sp>
      <p:sp>
        <p:nvSpPr>
          <p:cNvPr id="24" name="标题 1">
            <a:extLst>
              <a:ext uri="{FF2B5EF4-FFF2-40B4-BE49-F238E27FC236}">
                <a16:creationId xmlns:a16="http://schemas.microsoft.com/office/drawing/2014/main" id="{B98897FE-7958-4A20-A18F-4AB69F4EA81A}"/>
              </a:ext>
            </a:extLst>
          </p:cNvPr>
          <p:cNvSpPr txBox="1">
            <a:spLocks/>
          </p:cNvSpPr>
          <p:nvPr/>
        </p:nvSpPr>
        <p:spPr>
          <a:xfrm>
            <a:off x="404625" y="2984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Example: 3 x 3 matrix multiplication</a:t>
            </a:r>
          </a:p>
        </p:txBody>
      </p:sp>
      <p:sp>
        <p:nvSpPr>
          <p:cNvPr id="25" name="Rectangle: Rounded Corners 24">
            <a:extLst>
              <a:ext uri="{FF2B5EF4-FFF2-40B4-BE49-F238E27FC236}">
                <a16:creationId xmlns:a16="http://schemas.microsoft.com/office/drawing/2014/main" id="{4EFA6A9B-FB4A-4DF8-9D2B-81E70EE0635F}"/>
              </a:ext>
            </a:extLst>
          </p:cNvPr>
          <p:cNvSpPr/>
          <p:nvPr/>
        </p:nvSpPr>
        <p:spPr>
          <a:xfrm>
            <a:off x="1185863" y="2608250"/>
            <a:ext cx="2193132" cy="1065067"/>
          </a:xfrm>
          <a:prstGeom prst="roundRect">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27" name="Rectangle: Rounded Corners 26">
            <a:extLst>
              <a:ext uri="{FF2B5EF4-FFF2-40B4-BE49-F238E27FC236}">
                <a16:creationId xmlns:a16="http://schemas.microsoft.com/office/drawing/2014/main" id="{56B03DAC-6F61-4038-A64A-F3C5132B17DF}"/>
              </a:ext>
            </a:extLst>
          </p:cNvPr>
          <p:cNvSpPr/>
          <p:nvPr/>
        </p:nvSpPr>
        <p:spPr>
          <a:xfrm>
            <a:off x="5815013" y="2608249"/>
            <a:ext cx="2143125" cy="1065067"/>
          </a:xfrm>
          <a:prstGeom prst="roundRect">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5" name="Rectangle: Rounded Corners 14">
            <a:extLst>
              <a:ext uri="{FF2B5EF4-FFF2-40B4-BE49-F238E27FC236}">
                <a16:creationId xmlns:a16="http://schemas.microsoft.com/office/drawing/2014/main" id="{D8F5BDE9-57CC-4DA5-BDC9-39C0F21A58E5}"/>
              </a:ext>
            </a:extLst>
          </p:cNvPr>
          <p:cNvSpPr/>
          <p:nvPr/>
        </p:nvSpPr>
        <p:spPr>
          <a:xfrm>
            <a:off x="3570996" y="3073338"/>
            <a:ext cx="2072567" cy="1065067"/>
          </a:xfrm>
          <a:prstGeom prst="roundRect">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A4400AB0-854F-49F9-8BAD-C890199C5123}"/>
                  </a:ext>
                </a:extLst>
              </p:cNvPr>
              <p:cNvSpPr txBox="1"/>
              <p:nvPr/>
            </p:nvSpPr>
            <p:spPr>
              <a:xfrm>
                <a:off x="3804223" y="1100405"/>
                <a:ext cx="1610569" cy="8803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SG" i="1">
                              <a:latin typeface="Cambria Math" panose="02040503050406030204" pitchFamily="18" charset="0"/>
                            </a:rPr>
                          </m:ctrlPr>
                        </m:dPr>
                        <m:e>
                          <m:eqArr>
                            <m:eqArrPr>
                              <m:ctrlPr>
                                <a:rPr lang="en-US" i="1">
                                  <a:latin typeface="Cambria Math" panose="02040503050406030204" pitchFamily="18" charset="0"/>
                                </a:rPr>
                              </m:ctrlPr>
                            </m:eqArrPr>
                            <m:e>
                              <m:r>
                                <m:rPr>
                                  <m:sty m:val="p"/>
                                </m:rPr>
                                <a:rPr lang="en-US">
                                  <a:latin typeface="Cambria Math" panose="02040503050406030204" pitchFamily="18" charset="0"/>
                                </a:rPr>
                                <m:t>any</m:t>
                              </m:r>
                              <m:r>
                                <a:rPr lang="en-US">
                                  <a:latin typeface="Cambria Math" panose="02040503050406030204" pitchFamily="18" charset="0"/>
                                </a:rPr>
                                <m:t> 3</m:t>
                              </m:r>
                              <m:r>
                                <m:rPr>
                                  <m:sty m:val="p"/>
                                </m:rPr>
                                <a:rPr lang="en-US">
                                  <a:latin typeface="Cambria Math" panose="02040503050406030204" pitchFamily="18" charset="0"/>
                                </a:rPr>
                                <m:t>x</m:t>
                              </m:r>
                              <m:r>
                                <a:rPr lang="en-US">
                                  <a:latin typeface="Cambria Math" panose="02040503050406030204" pitchFamily="18" charset="0"/>
                                </a:rPr>
                                <m:t>3</m:t>
                              </m:r>
                            </m:e>
                            <m:e>
                              <m:r>
                                <m:rPr>
                                  <m:sty m:val="p"/>
                                </m:rPr>
                                <a:rPr lang="en-US">
                                  <a:latin typeface="Cambria Math" panose="02040503050406030204" pitchFamily="18" charset="0"/>
                                </a:rPr>
                                <m:t>unitary</m:t>
                              </m:r>
                            </m:e>
                            <m:e>
                              <m:r>
                                <m:rPr>
                                  <m:sty m:val="p"/>
                                </m:rPr>
                                <a:rPr lang="en-US">
                                  <a:latin typeface="Cambria Math" panose="02040503050406030204" pitchFamily="18" charset="0"/>
                                </a:rPr>
                                <m:t>matrix</m:t>
                              </m:r>
                            </m:e>
                          </m:eqArr>
                        </m:e>
                      </m:d>
                      <m:r>
                        <a:rPr lang="en-SG" i="1">
                          <a:latin typeface="Cambria Math" panose="02040503050406030204" pitchFamily="18" charset="0"/>
                          <a:ea typeface="Cambria Math" panose="02040503050406030204" pitchFamily="18" charset="0"/>
                        </a:rPr>
                        <m:t>∙</m:t>
                      </m:r>
                      <m:d>
                        <m:dPr>
                          <m:begChr m:val="["/>
                          <m:endChr m:val="]"/>
                          <m:ctrlPr>
                            <a:rPr lang="en-SG" i="1">
                              <a:latin typeface="Cambria Math" panose="02040503050406030204" pitchFamily="18" charset="0"/>
                              <a:ea typeface="Cambria Math" panose="02040503050406030204" pitchFamily="18" charset="0"/>
                            </a:rPr>
                          </m:ctrlPr>
                        </m:dPr>
                        <m:e>
                          <m:m>
                            <m:mPr>
                              <m:mcs>
                                <m:mc>
                                  <m:mcPr>
                                    <m:count m:val="1"/>
                                    <m:mcJc m:val="center"/>
                                  </m:mcPr>
                                </m:mc>
                              </m:mcs>
                              <m:ctrlPr>
                                <a:rPr lang="en-SG" i="1">
                                  <a:latin typeface="Cambria Math" panose="02040503050406030204" pitchFamily="18" charset="0"/>
                                  <a:ea typeface="Cambria Math" panose="02040503050406030204" pitchFamily="18" charset="0"/>
                                </a:rPr>
                              </m:ctrlPr>
                            </m:mPr>
                            <m:mr>
                              <m:e>
                                <m:sSub>
                                  <m:sSubPr>
                                    <m:ctrlPr>
                                      <a:rPr lang="en-SG"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1</m:t>
                                    </m:r>
                                  </m:sub>
                                </m:sSub>
                              </m:e>
                            </m:mr>
                            <m:mr>
                              <m:e>
                                <m:sSub>
                                  <m:sSubPr>
                                    <m:ctrlPr>
                                      <a:rPr lang="en-SG"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2</m:t>
                                    </m:r>
                                  </m:sub>
                                </m:sSub>
                              </m:e>
                            </m:mr>
                            <m:mr>
                              <m:e>
                                <m:sSub>
                                  <m:sSubPr>
                                    <m:ctrlPr>
                                      <a:rPr lang="en-SG"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3</m:t>
                                    </m:r>
                                  </m:sub>
                                </m:sSub>
                              </m:e>
                            </m:mr>
                          </m:m>
                        </m:e>
                      </m:d>
                    </m:oMath>
                  </m:oMathPara>
                </a14:m>
                <a:endParaRPr lang="en-SG" dirty="0"/>
              </a:p>
            </p:txBody>
          </p:sp>
        </mc:Choice>
        <mc:Fallback>
          <p:sp>
            <p:nvSpPr>
              <p:cNvPr id="3" name="TextBox 2">
                <a:extLst>
                  <a:ext uri="{FF2B5EF4-FFF2-40B4-BE49-F238E27FC236}">
                    <a16:creationId xmlns:a16="http://schemas.microsoft.com/office/drawing/2014/main" id="{A4400AB0-854F-49F9-8BAD-C890199C5123}"/>
                  </a:ext>
                </a:extLst>
              </p:cNvPr>
              <p:cNvSpPr txBox="1">
                <a:spLocks noRot="1" noChangeAspect="1" noMove="1" noResize="1" noEditPoints="1" noAdjustHandles="1" noChangeArrowheads="1" noChangeShapeType="1" noTextEdit="1"/>
              </p:cNvSpPr>
              <p:nvPr/>
            </p:nvSpPr>
            <p:spPr>
              <a:xfrm>
                <a:off x="3804223" y="1100405"/>
                <a:ext cx="1610569" cy="880369"/>
              </a:xfrm>
              <a:prstGeom prst="rect">
                <a:avLst/>
              </a:prstGeom>
              <a:blipFill>
                <a:blip r:embed="rId4"/>
                <a:stretch>
                  <a:fillRect/>
                </a:stretch>
              </a:blipFill>
            </p:spPr>
            <p:txBody>
              <a:bodyPr/>
              <a:lstStyle/>
              <a:p>
                <a:r>
                  <a:rPr lang="en-SG">
                    <a:noFill/>
                  </a:rPr>
                  <a:t> </a:t>
                </a:r>
              </a:p>
            </p:txBody>
          </p:sp>
        </mc:Fallback>
      </mc:AlternateContent>
      <p:sp>
        <p:nvSpPr>
          <p:cNvPr id="2" name="Slide Number Placeholder 1">
            <a:extLst>
              <a:ext uri="{FF2B5EF4-FFF2-40B4-BE49-F238E27FC236}">
                <a16:creationId xmlns:a16="http://schemas.microsoft.com/office/drawing/2014/main" id="{13C890F4-D9D8-4C77-B470-7E6CE50336C8}"/>
              </a:ext>
            </a:extLst>
          </p:cNvPr>
          <p:cNvSpPr>
            <a:spLocks noGrp="1"/>
          </p:cNvSpPr>
          <p:nvPr>
            <p:ph type="sldNum" sz="quarter" idx="12"/>
          </p:nvPr>
        </p:nvSpPr>
        <p:spPr/>
        <p:txBody>
          <a:bodyPr/>
          <a:lstStyle/>
          <a:p>
            <a:fld id="{80D6FC06-88D8-4298-BB9C-4E9019BE4E06}" type="slidenum">
              <a:rPr lang="en-US" smtClean="0"/>
              <a:t>27</a:t>
            </a:fld>
            <a:endParaRPr lang="en-US"/>
          </a:p>
        </p:txBody>
      </p:sp>
    </p:spTree>
    <p:extLst>
      <p:ext uri="{BB962C8B-B14F-4D97-AF65-F5344CB8AC3E}">
        <p14:creationId xmlns:p14="http://schemas.microsoft.com/office/powerpoint/2010/main" val="713441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3CA2AF8-6CF0-44F8-96C7-437B4A2DD04F}"/>
              </a:ext>
            </a:extLst>
          </p:cNvPr>
          <p:cNvPicPr>
            <a:picLocks noChangeAspect="1"/>
          </p:cNvPicPr>
          <p:nvPr/>
        </p:nvPicPr>
        <p:blipFill>
          <a:blip r:embed="rId3"/>
          <a:stretch>
            <a:fillRect/>
          </a:stretch>
        </p:blipFill>
        <p:spPr>
          <a:xfrm>
            <a:off x="932546" y="2344973"/>
            <a:ext cx="7125530" cy="2054241"/>
          </a:xfrm>
          <a:prstGeom prst="rect">
            <a:avLst/>
          </a:prstGeom>
        </p:spPr>
      </p:pic>
      <p:pic>
        <p:nvPicPr>
          <p:cNvPr id="6" name="Picture 5">
            <a:extLst>
              <a:ext uri="{FF2B5EF4-FFF2-40B4-BE49-F238E27FC236}">
                <a16:creationId xmlns:a16="http://schemas.microsoft.com/office/drawing/2014/main" id="{AEA43651-82C6-4F85-9ADC-820A47D37C34}"/>
              </a:ext>
            </a:extLst>
          </p:cNvPr>
          <p:cNvPicPr>
            <a:picLocks noChangeAspect="1"/>
          </p:cNvPicPr>
          <p:nvPr/>
        </p:nvPicPr>
        <p:blipFill>
          <a:blip r:embed="rId4">
            <a:extLst>
              <a:ext uri="{BEBA8EAE-BF5A-486C-A8C5-ECC9F3942E4B}">
                <a14:imgProps xmlns:a14="http://schemas.microsoft.com/office/drawing/2010/main">
                  <a14:imgLayer r:embed="rId5">
                    <a14:imgEffect>
                      <a14:saturation sat="45000"/>
                    </a14:imgEffect>
                  </a14:imgLayer>
                </a14:imgProps>
              </a:ext>
            </a:extLst>
          </a:blip>
          <a:stretch>
            <a:fillRect/>
          </a:stretch>
        </p:blipFill>
        <p:spPr>
          <a:xfrm>
            <a:off x="928168" y="2344973"/>
            <a:ext cx="7119053" cy="2051346"/>
          </a:xfrm>
          <a:prstGeom prst="rect">
            <a:avLst/>
          </a:prstGeom>
        </p:spPr>
      </p:pic>
      <p:sp>
        <p:nvSpPr>
          <p:cNvPr id="7" name="TextBox 6">
            <a:extLst>
              <a:ext uri="{FF2B5EF4-FFF2-40B4-BE49-F238E27FC236}">
                <a16:creationId xmlns:a16="http://schemas.microsoft.com/office/drawing/2014/main" id="{4055DE0A-51CB-4E6F-809B-9D8275E79C5A}"/>
              </a:ext>
            </a:extLst>
          </p:cNvPr>
          <p:cNvSpPr txBox="1"/>
          <p:nvPr/>
        </p:nvSpPr>
        <p:spPr>
          <a:xfrm>
            <a:off x="503107" y="2781435"/>
            <a:ext cx="526472" cy="230832"/>
          </a:xfrm>
          <a:prstGeom prst="rect">
            <a:avLst/>
          </a:prstGeom>
          <a:noFill/>
        </p:spPr>
        <p:txBody>
          <a:bodyPr wrap="square" rtlCol="0">
            <a:spAutoFit/>
          </a:bodyPr>
          <a:lstStyle/>
          <a:p>
            <a:pPr defTabSz="685800">
              <a:defRPr/>
            </a:pPr>
            <a:r>
              <a:rPr lang="en-US" sz="900" b="1" i="1" dirty="0">
                <a:solidFill>
                  <a:srgbClr val="7030A0"/>
                </a:solidFill>
                <a:latin typeface="Calibri" panose="020F0502020204030204"/>
              </a:rPr>
              <a:t>Input 1</a:t>
            </a:r>
          </a:p>
        </p:txBody>
      </p:sp>
      <p:sp>
        <p:nvSpPr>
          <p:cNvPr id="8" name="TextBox 7">
            <a:extLst>
              <a:ext uri="{FF2B5EF4-FFF2-40B4-BE49-F238E27FC236}">
                <a16:creationId xmlns:a16="http://schemas.microsoft.com/office/drawing/2014/main" id="{9E1BEF27-9A94-4FC0-98C3-98601288A226}"/>
              </a:ext>
            </a:extLst>
          </p:cNvPr>
          <p:cNvSpPr txBox="1"/>
          <p:nvPr/>
        </p:nvSpPr>
        <p:spPr>
          <a:xfrm>
            <a:off x="503108" y="3266771"/>
            <a:ext cx="526472" cy="230832"/>
          </a:xfrm>
          <a:prstGeom prst="rect">
            <a:avLst/>
          </a:prstGeom>
          <a:noFill/>
        </p:spPr>
        <p:txBody>
          <a:bodyPr wrap="square" rtlCol="0">
            <a:spAutoFit/>
          </a:bodyPr>
          <a:lstStyle/>
          <a:p>
            <a:pPr defTabSz="685800">
              <a:defRPr/>
            </a:pPr>
            <a:r>
              <a:rPr lang="en-US" sz="900" b="1" i="1" dirty="0">
                <a:solidFill>
                  <a:srgbClr val="7030A0"/>
                </a:solidFill>
                <a:latin typeface="Calibri" panose="020F0502020204030204"/>
              </a:rPr>
              <a:t>Input 2</a:t>
            </a:r>
          </a:p>
        </p:txBody>
      </p:sp>
      <p:sp>
        <p:nvSpPr>
          <p:cNvPr id="9" name="TextBox 8">
            <a:extLst>
              <a:ext uri="{FF2B5EF4-FFF2-40B4-BE49-F238E27FC236}">
                <a16:creationId xmlns:a16="http://schemas.microsoft.com/office/drawing/2014/main" id="{D589A3A3-F64C-4130-847E-F8C9B9F43DDA}"/>
              </a:ext>
            </a:extLst>
          </p:cNvPr>
          <p:cNvSpPr txBox="1"/>
          <p:nvPr/>
        </p:nvSpPr>
        <p:spPr>
          <a:xfrm>
            <a:off x="503109" y="4188569"/>
            <a:ext cx="526472" cy="230832"/>
          </a:xfrm>
          <a:prstGeom prst="rect">
            <a:avLst/>
          </a:prstGeom>
          <a:noFill/>
        </p:spPr>
        <p:txBody>
          <a:bodyPr wrap="square" rtlCol="0">
            <a:spAutoFit/>
          </a:bodyPr>
          <a:lstStyle/>
          <a:p>
            <a:pPr defTabSz="685800">
              <a:defRPr/>
            </a:pPr>
            <a:r>
              <a:rPr lang="en-US" sz="900" b="1" i="1" dirty="0">
                <a:solidFill>
                  <a:srgbClr val="7030A0"/>
                </a:solidFill>
                <a:latin typeface="Calibri" panose="020F0502020204030204"/>
              </a:rPr>
              <a:t>Input 3</a:t>
            </a:r>
          </a:p>
        </p:txBody>
      </p:sp>
      <p:sp>
        <p:nvSpPr>
          <p:cNvPr id="10" name="TextBox 9">
            <a:extLst>
              <a:ext uri="{FF2B5EF4-FFF2-40B4-BE49-F238E27FC236}">
                <a16:creationId xmlns:a16="http://schemas.microsoft.com/office/drawing/2014/main" id="{E315BDF5-CF6D-4395-8F3E-D06E9220AEA5}"/>
              </a:ext>
            </a:extLst>
          </p:cNvPr>
          <p:cNvSpPr txBox="1"/>
          <p:nvPr/>
        </p:nvSpPr>
        <p:spPr>
          <a:xfrm>
            <a:off x="7994754" y="2781436"/>
            <a:ext cx="526472" cy="346249"/>
          </a:xfrm>
          <a:prstGeom prst="rect">
            <a:avLst/>
          </a:prstGeom>
          <a:noFill/>
        </p:spPr>
        <p:txBody>
          <a:bodyPr wrap="square" rtlCol="0">
            <a:spAutoFit/>
          </a:bodyPr>
          <a:lstStyle/>
          <a:p>
            <a:pPr defTabSz="685800">
              <a:defRPr/>
            </a:pPr>
            <a:r>
              <a:rPr lang="en-US" sz="825" b="1" i="1" dirty="0">
                <a:solidFill>
                  <a:srgbClr val="4472C4"/>
                </a:solidFill>
                <a:latin typeface="Calibri" panose="020F0502020204030204"/>
              </a:rPr>
              <a:t>Output 1</a:t>
            </a:r>
          </a:p>
        </p:txBody>
      </p:sp>
      <p:sp>
        <p:nvSpPr>
          <p:cNvPr id="11" name="TextBox 10">
            <a:extLst>
              <a:ext uri="{FF2B5EF4-FFF2-40B4-BE49-F238E27FC236}">
                <a16:creationId xmlns:a16="http://schemas.microsoft.com/office/drawing/2014/main" id="{87871D6A-ABE3-46A2-97B2-360540257E1B}"/>
              </a:ext>
            </a:extLst>
          </p:cNvPr>
          <p:cNvSpPr txBox="1"/>
          <p:nvPr/>
        </p:nvSpPr>
        <p:spPr>
          <a:xfrm>
            <a:off x="7994753" y="3336215"/>
            <a:ext cx="526472" cy="346249"/>
          </a:xfrm>
          <a:prstGeom prst="rect">
            <a:avLst/>
          </a:prstGeom>
          <a:noFill/>
        </p:spPr>
        <p:txBody>
          <a:bodyPr wrap="square" rtlCol="0">
            <a:spAutoFit/>
          </a:bodyPr>
          <a:lstStyle/>
          <a:p>
            <a:pPr defTabSz="685800">
              <a:defRPr/>
            </a:pPr>
            <a:r>
              <a:rPr lang="en-US" sz="825" b="1" i="1" dirty="0">
                <a:solidFill>
                  <a:srgbClr val="4472C4"/>
                </a:solidFill>
                <a:latin typeface="Calibri" panose="020F0502020204030204"/>
              </a:rPr>
              <a:t>Output 2</a:t>
            </a:r>
          </a:p>
        </p:txBody>
      </p:sp>
      <p:sp>
        <p:nvSpPr>
          <p:cNvPr id="12" name="TextBox 11">
            <a:extLst>
              <a:ext uri="{FF2B5EF4-FFF2-40B4-BE49-F238E27FC236}">
                <a16:creationId xmlns:a16="http://schemas.microsoft.com/office/drawing/2014/main" id="{50242926-AB07-4A62-8F86-B1460BDB645D}"/>
              </a:ext>
            </a:extLst>
          </p:cNvPr>
          <p:cNvSpPr txBox="1"/>
          <p:nvPr/>
        </p:nvSpPr>
        <p:spPr>
          <a:xfrm>
            <a:off x="8006022" y="4200112"/>
            <a:ext cx="526472" cy="346249"/>
          </a:xfrm>
          <a:prstGeom prst="rect">
            <a:avLst/>
          </a:prstGeom>
          <a:noFill/>
        </p:spPr>
        <p:txBody>
          <a:bodyPr wrap="square" rtlCol="0">
            <a:spAutoFit/>
          </a:bodyPr>
          <a:lstStyle/>
          <a:p>
            <a:pPr defTabSz="685800">
              <a:defRPr/>
            </a:pPr>
            <a:r>
              <a:rPr lang="en-US" sz="825" b="1" i="1" dirty="0">
                <a:solidFill>
                  <a:srgbClr val="4472C4"/>
                </a:solidFill>
                <a:latin typeface="Calibri" panose="020F0502020204030204"/>
              </a:rPr>
              <a:t>Output 3</a:t>
            </a:r>
          </a:p>
        </p:txBody>
      </p:sp>
      <p:sp>
        <p:nvSpPr>
          <p:cNvPr id="24" name="标题 1">
            <a:extLst>
              <a:ext uri="{FF2B5EF4-FFF2-40B4-BE49-F238E27FC236}">
                <a16:creationId xmlns:a16="http://schemas.microsoft.com/office/drawing/2014/main" id="{B98897FE-7958-4A20-A18F-4AB69F4EA81A}"/>
              </a:ext>
            </a:extLst>
          </p:cNvPr>
          <p:cNvSpPr txBox="1">
            <a:spLocks/>
          </p:cNvSpPr>
          <p:nvPr/>
        </p:nvSpPr>
        <p:spPr>
          <a:xfrm>
            <a:off x="404625" y="2984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Example: 3 x 3 matrix multiplication</a:t>
            </a:r>
          </a:p>
        </p:txBody>
      </p:sp>
      <p:sp>
        <p:nvSpPr>
          <p:cNvPr id="25" name="Rectangle: Rounded Corners 24">
            <a:extLst>
              <a:ext uri="{FF2B5EF4-FFF2-40B4-BE49-F238E27FC236}">
                <a16:creationId xmlns:a16="http://schemas.microsoft.com/office/drawing/2014/main" id="{4EFA6A9B-FB4A-4DF8-9D2B-81E70EE0635F}"/>
              </a:ext>
            </a:extLst>
          </p:cNvPr>
          <p:cNvSpPr/>
          <p:nvPr/>
        </p:nvSpPr>
        <p:spPr>
          <a:xfrm>
            <a:off x="1185863" y="2608250"/>
            <a:ext cx="2193132" cy="1065067"/>
          </a:xfrm>
          <a:prstGeom prst="roundRect">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26" name="Rectangle: Rounded Corners 25">
            <a:extLst>
              <a:ext uri="{FF2B5EF4-FFF2-40B4-BE49-F238E27FC236}">
                <a16:creationId xmlns:a16="http://schemas.microsoft.com/office/drawing/2014/main" id="{264119B8-037E-490D-81E8-A285295A734A}"/>
              </a:ext>
            </a:extLst>
          </p:cNvPr>
          <p:cNvSpPr/>
          <p:nvPr/>
        </p:nvSpPr>
        <p:spPr>
          <a:xfrm>
            <a:off x="3570996" y="3073338"/>
            <a:ext cx="2072567" cy="1065067"/>
          </a:xfrm>
          <a:prstGeom prst="roundRect">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27" name="Rectangle: Rounded Corners 26">
            <a:extLst>
              <a:ext uri="{FF2B5EF4-FFF2-40B4-BE49-F238E27FC236}">
                <a16:creationId xmlns:a16="http://schemas.microsoft.com/office/drawing/2014/main" id="{56B03DAC-6F61-4038-A64A-F3C5132B17DF}"/>
              </a:ext>
            </a:extLst>
          </p:cNvPr>
          <p:cNvSpPr/>
          <p:nvPr/>
        </p:nvSpPr>
        <p:spPr>
          <a:xfrm>
            <a:off x="5815013" y="2608249"/>
            <a:ext cx="2143125" cy="1065067"/>
          </a:xfrm>
          <a:prstGeom prst="roundRect">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mc:AlternateContent xmlns:mc="http://schemas.openxmlformats.org/markup-compatibility/2006">
        <mc:Choice xmlns:a14="http://schemas.microsoft.com/office/drawing/2010/main" Requires="a14">
          <p:sp>
            <p:nvSpPr>
              <p:cNvPr id="28" name="Rectangle 27">
                <a:extLst>
                  <a:ext uri="{FF2B5EF4-FFF2-40B4-BE49-F238E27FC236}">
                    <a16:creationId xmlns:a16="http://schemas.microsoft.com/office/drawing/2014/main" id="{37F80397-C274-4CD3-8223-6E1145116156}"/>
                  </a:ext>
                </a:extLst>
              </p:cNvPr>
              <p:cNvSpPr/>
              <p:nvPr/>
            </p:nvSpPr>
            <p:spPr>
              <a:xfrm>
                <a:off x="4129846" y="3394755"/>
                <a:ext cx="916405" cy="4483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350" b="1" i="1">
                              <a:solidFill>
                                <a:prstClr val="black"/>
                              </a:solidFill>
                              <a:latin typeface="Cambria Math" panose="02040503050406030204" pitchFamily="18" charset="0"/>
                            </a:rPr>
                          </m:ctrlPr>
                        </m:sSubPr>
                        <m:e>
                          <m:r>
                            <a:rPr lang="en-US" sz="1350" b="1" i="1">
                              <a:solidFill>
                                <a:prstClr val="black"/>
                              </a:solidFill>
                              <a:latin typeface="Cambria Math" panose="02040503050406030204" pitchFamily="18" charset="0"/>
                              <a:ea typeface="Cambria Math" panose="02040503050406030204" pitchFamily="18" charset="0"/>
                            </a:rPr>
                            <m:t>𝜽</m:t>
                          </m:r>
                        </m:e>
                        <m:sub>
                          <m:r>
                            <a:rPr lang="en-US" sz="1350" b="1" i="1">
                              <a:solidFill>
                                <a:prstClr val="black"/>
                              </a:solidFill>
                              <a:latin typeface="Cambria Math" panose="02040503050406030204" pitchFamily="18" charset="0"/>
                              <a:ea typeface="Cambria Math" panose="02040503050406030204" pitchFamily="18" charset="0"/>
                            </a:rPr>
                            <m:t>𝟑</m:t>
                          </m:r>
                        </m:sub>
                      </m:sSub>
                      <m:r>
                        <a:rPr lang="en-US" sz="1350" b="1" i="1">
                          <a:solidFill>
                            <a:prstClr val="black"/>
                          </a:solidFill>
                          <a:latin typeface="Cambria Math" panose="02040503050406030204" pitchFamily="18" charset="0"/>
                        </a:rPr>
                        <m:t>=−</m:t>
                      </m:r>
                      <m:f>
                        <m:fPr>
                          <m:ctrlPr>
                            <a:rPr lang="en-US" sz="1350" b="1" i="1">
                              <a:solidFill>
                                <a:prstClr val="black"/>
                              </a:solidFill>
                              <a:latin typeface="Cambria Math" panose="02040503050406030204" pitchFamily="18" charset="0"/>
                              <a:ea typeface="Cambria Math" panose="02040503050406030204" pitchFamily="18" charset="0"/>
                            </a:rPr>
                          </m:ctrlPr>
                        </m:fPr>
                        <m:num>
                          <m:r>
                            <a:rPr lang="en-US" sz="1350" b="1" i="1">
                              <a:solidFill>
                                <a:prstClr val="black"/>
                              </a:solidFill>
                              <a:latin typeface="Cambria Math" panose="02040503050406030204" pitchFamily="18" charset="0"/>
                              <a:ea typeface="Cambria Math" panose="02040503050406030204" pitchFamily="18" charset="0"/>
                            </a:rPr>
                            <m:t>𝝅</m:t>
                          </m:r>
                        </m:num>
                        <m:den>
                          <m:r>
                            <a:rPr lang="en-US" sz="1350" b="1" i="1">
                              <a:solidFill>
                                <a:prstClr val="black"/>
                              </a:solidFill>
                              <a:latin typeface="Cambria Math" panose="02040503050406030204" pitchFamily="18" charset="0"/>
                              <a:ea typeface="Cambria Math" panose="02040503050406030204" pitchFamily="18" charset="0"/>
                            </a:rPr>
                            <m:t>𝟒</m:t>
                          </m:r>
                        </m:den>
                      </m:f>
                    </m:oMath>
                  </m:oMathPara>
                </a14:m>
                <a:endParaRPr lang="en-SG" sz="1350" b="1" dirty="0"/>
              </a:p>
            </p:txBody>
          </p:sp>
        </mc:Choice>
        <mc:Fallback>
          <p:sp>
            <p:nvSpPr>
              <p:cNvPr id="28" name="Rectangle 27">
                <a:extLst>
                  <a:ext uri="{FF2B5EF4-FFF2-40B4-BE49-F238E27FC236}">
                    <a16:creationId xmlns:a16="http://schemas.microsoft.com/office/drawing/2014/main" id="{37F80397-C274-4CD3-8223-6E1145116156}"/>
                  </a:ext>
                </a:extLst>
              </p:cNvPr>
              <p:cNvSpPr>
                <a:spLocks noRot="1" noChangeAspect="1" noMove="1" noResize="1" noEditPoints="1" noAdjustHandles="1" noChangeArrowheads="1" noChangeShapeType="1" noTextEdit="1"/>
              </p:cNvSpPr>
              <p:nvPr/>
            </p:nvSpPr>
            <p:spPr>
              <a:xfrm>
                <a:off x="4129846" y="3394755"/>
                <a:ext cx="916405" cy="448392"/>
              </a:xfrm>
              <a:prstGeom prst="rect">
                <a:avLst/>
              </a:prstGeom>
              <a:blipFill>
                <a:blip r:embed="rId6"/>
                <a:stretch>
                  <a:fillRect b="-2740"/>
                </a:stretch>
              </a:blipFill>
            </p:spPr>
            <p:txBody>
              <a:bodyPr/>
              <a:lstStyle/>
              <a:p>
                <a:r>
                  <a:rPr lang="en-SG">
                    <a:noFill/>
                  </a:rPr>
                  <a:t> </a:t>
                </a:r>
              </a:p>
            </p:txBody>
          </p:sp>
        </mc:Fallback>
      </mc:AlternateContent>
      <mc:AlternateContent xmlns:mc="http://schemas.openxmlformats.org/markup-compatibility/2006">
        <mc:Choice xmlns:a14="http://schemas.microsoft.com/office/drawing/2010/main" Requires="a14">
          <p:sp>
            <p:nvSpPr>
              <p:cNvPr id="29" name="Rectangle 28">
                <a:extLst>
                  <a:ext uri="{FF2B5EF4-FFF2-40B4-BE49-F238E27FC236}">
                    <a16:creationId xmlns:a16="http://schemas.microsoft.com/office/drawing/2014/main" id="{E72E8488-8340-4F03-B1F7-4D63DC652D47}"/>
                  </a:ext>
                </a:extLst>
              </p:cNvPr>
              <p:cNvSpPr/>
              <p:nvPr/>
            </p:nvSpPr>
            <p:spPr>
              <a:xfrm>
                <a:off x="6447307" y="2913983"/>
                <a:ext cx="916405" cy="4483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350" b="1" i="1">
                              <a:solidFill>
                                <a:prstClr val="black"/>
                              </a:solidFill>
                              <a:latin typeface="Cambria Math" panose="02040503050406030204" pitchFamily="18" charset="0"/>
                            </a:rPr>
                          </m:ctrlPr>
                        </m:sSubPr>
                        <m:e>
                          <m:r>
                            <a:rPr lang="en-US" sz="1350" b="1" i="1">
                              <a:solidFill>
                                <a:prstClr val="black"/>
                              </a:solidFill>
                              <a:latin typeface="Cambria Math" panose="02040503050406030204" pitchFamily="18" charset="0"/>
                              <a:ea typeface="Cambria Math" panose="02040503050406030204" pitchFamily="18" charset="0"/>
                            </a:rPr>
                            <m:t>𝜽</m:t>
                          </m:r>
                        </m:e>
                        <m:sub>
                          <m:r>
                            <a:rPr lang="en-US" sz="1350" b="1" i="1">
                              <a:solidFill>
                                <a:prstClr val="black"/>
                              </a:solidFill>
                              <a:latin typeface="Cambria Math" panose="02040503050406030204" pitchFamily="18" charset="0"/>
                            </a:rPr>
                            <m:t>𝟐</m:t>
                          </m:r>
                        </m:sub>
                      </m:sSub>
                      <m:r>
                        <a:rPr lang="en-US" sz="1350" b="1" i="1">
                          <a:solidFill>
                            <a:prstClr val="black"/>
                          </a:solidFill>
                          <a:latin typeface="Cambria Math" panose="02040503050406030204" pitchFamily="18" charset="0"/>
                        </a:rPr>
                        <m:t>=</m:t>
                      </m:r>
                      <m:r>
                        <a:rPr lang="en-US" sz="1350" b="1" i="1">
                          <a:solidFill>
                            <a:prstClr val="black"/>
                          </a:solidFill>
                          <a:latin typeface="Cambria Math" panose="02040503050406030204" pitchFamily="18" charset="0"/>
                        </a:rPr>
                        <m:t>+</m:t>
                      </m:r>
                      <m:f>
                        <m:fPr>
                          <m:ctrlPr>
                            <a:rPr lang="en-US" sz="1350" b="1" i="1">
                              <a:solidFill>
                                <a:prstClr val="black"/>
                              </a:solidFill>
                              <a:latin typeface="Cambria Math" panose="02040503050406030204" pitchFamily="18" charset="0"/>
                              <a:ea typeface="Cambria Math" panose="02040503050406030204" pitchFamily="18" charset="0"/>
                            </a:rPr>
                          </m:ctrlPr>
                        </m:fPr>
                        <m:num>
                          <m:r>
                            <a:rPr lang="en-US" sz="1350" b="1" i="1">
                              <a:solidFill>
                                <a:prstClr val="black"/>
                              </a:solidFill>
                              <a:latin typeface="Cambria Math" panose="02040503050406030204" pitchFamily="18" charset="0"/>
                              <a:ea typeface="Cambria Math" panose="02040503050406030204" pitchFamily="18" charset="0"/>
                            </a:rPr>
                            <m:t>𝝅</m:t>
                          </m:r>
                        </m:num>
                        <m:den>
                          <m:r>
                            <a:rPr lang="en-US" sz="1350" b="1" i="1">
                              <a:solidFill>
                                <a:prstClr val="black"/>
                              </a:solidFill>
                              <a:latin typeface="Cambria Math" panose="02040503050406030204" pitchFamily="18" charset="0"/>
                              <a:ea typeface="Cambria Math" panose="02040503050406030204" pitchFamily="18" charset="0"/>
                            </a:rPr>
                            <m:t>𝟐</m:t>
                          </m:r>
                        </m:den>
                      </m:f>
                    </m:oMath>
                  </m:oMathPara>
                </a14:m>
                <a:endParaRPr lang="en-SG" sz="1350" b="1" dirty="0"/>
              </a:p>
            </p:txBody>
          </p:sp>
        </mc:Choice>
        <mc:Fallback>
          <p:sp>
            <p:nvSpPr>
              <p:cNvPr id="29" name="Rectangle 28">
                <a:extLst>
                  <a:ext uri="{FF2B5EF4-FFF2-40B4-BE49-F238E27FC236}">
                    <a16:creationId xmlns:a16="http://schemas.microsoft.com/office/drawing/2014/main" id="{E72E8488-8340-4F03-B1F7-4D63DC652D47}"/>
                  </a:ext>
                </a:extLst>
              </p:cNvPr>
              <p:cNvSpPr>
                <a:spLocks noRot="1" noChangeAspect="1" noMove="1" noResize="1" noEditPoints="1" noAdjustHandles="1" noChangeArrowheads="1" noChangeShapeType="1" noTextEdit="1"/>
              </p:cNvSpPr>
              <p:nvPr/>
            </p:nvSpPr>
            <p:spPr>
              <a:xfrm>
                <a:off x="6447307" y="2913983"/>
                <a:ext cx="916405" cy="448392"/>
              </a:xfrm>
              <a:prstGeom prst="rect">
                <a:avLst/>
              </a:prstGeom>
              <a:blipFill>
                <a:blip r:embed="rId7"/>
                <a:stretch>
                  <a:fillRect b="-2703"/>
                </a:stretch>
              </a:blipFill>
            </p:spPr>
            <p:txBody>
              <a:bodyPr/>
              <a:lstStyle/>
              <a:p>
                <a:r>
                  <a:rPr lang="en-SG">
                    <a:noFill/>
                  </a:rPr>
                  <a:t> </a:t>
                </a:r>
              </a:p>
            </p:txBody>
          </p:sp>
        </mc:Fallback>
      </mc:AlternateContent>
      <mc:AlternateContent xmlns:mc="http://schemas.openxmlformats.org/markup-compatibility/2006">
        <mc:Choice xmlns:a14="http://schemas.microsoft.com/office/drawing/2010/main" Requires="a14">
          <p:sp>
            <p:nvSpPr>
              <p:cNvPr id="30" name="Rectangle 29">
                <a:extLst>
                  <a:ext uri="{FF2B5EF4-FFF2-40B4-BE49-F238E27FC236}">
                    <a16:creationId xmlns:a16="http://schemas.microsoft.com/office/drawing/2014/main" id="{184F0DBD-C351-4CA3-BA54-67765DF7EAF5}"/>
                  </a:ext>
                </a:extLst>
              </p:cNvPr>
              <p:cNvSpPr/>
              <p:nvPr/>
            </p:nvSpPr>
            <p:spPr>
              <a:xfrm>
                <a:off x="1755970" y="2917154"/>
                <a:ext cx="916405" cy="4483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350" b="1" i="1">
                              <a:solidFill>
                                <a:prstClr val="black"/>
                              </a:solidFill>
                              <a:latin typeface="Cambria Math" panose="02040503050406030204" pitchFamily="18" charset="0"/>
                            </a:rPr>
                          </m:ctrlPr>
                        </m:sSubPr>
                        <m:e>
                          <m:r>
                            <a:rPr lang="en-US" sz="1350" b="1" i="1">
                              <a:solidFill>
                                <a:prstClr val="black"/>
                              </a:solidFill>
                              <a:latin typeface="Cambria Math" panose="02040503050406030204" pitchFamily="18" charset="0"/>
                              <a:ea typeface="Cambria Math" panose="02040503050406030204" pitchFamily="18" charset="0"/>
                            </a:rPr>
                            <m:t>𝜽</m:t>
                          </m:r>
                        </m:e>
                        <m:sub>
                          <m:r>
                            <a:rPr lang="en-US" sz="1350" b="1" i="1">
                              <a:solidFill>
                                <a:prstClr val="black"/>
                              </a:solidFill>
                              <a:latin typeface="Cambria Math" panose="02040503050406030204" pitchFamily="18" charset="0"/>
                            </a:rPr>
                            <m:t>𝟏</m:t>
                          </m:r>
                        </m:sub>
                      </m:sSub>
                      <m:r>
                        <a:rPr lang="en-US" sz="1350" b="1" i="1">
                          <a:solidFill>
                            <a:prstClr val="black"/>
                          </a:solidFill>
                          <a:latin typeface="Cambria Math" panose="02040503050406030204" pitchFamily="18" charset="0"/>
                        </a:rPr>
                        <m:t>=−</m:t>
                      </m:r>
                      <m:f>
                        <m:fPr>
                          <m:ctrlPr>
                            <a:rPr lang="en-US" sz="1350" b="1" i="1">
                              <a:solidFill>
                                <a:prstClr val="black"/>
                              </a:solidFill>
                              <a:latin typeface="Cambria Math" panose="02040503050406030204" pitchFamily="18" charset="0"/>
                              <a:ea typeface="Cambria Math" panose="02040503050406030204" pitchFamily="18" charset="0"/>
                            </a:rPr>
                          </m:ctrlPr>
                        </m:fPr>
                        <m:num>
                          <m:r>
                            <a:rPr lang="en-US" sz="1350" b="1" i="1">
                              <a:solidFill>
                                <a:prstClr val="black"/>
                              </a:solidFill>
                              <a:latin typeface="Cambria Math" panose="02040503050406030204" pitchFamily="18" charset="0"/>
                              <a:ea typeface="Cambria Math" panose="02040503050406030204" pitchFamily="18" charset="0"/>
                            </a:rPr>
                            <m:t>𝝅</m:t>
                          </m:r>
                        </m:num>
                        <m:den>
                          <m:r>
                            <a:rPr lang="en-US" sz="1350" b="1" i="1">
                              <a:solidFill>
                                <a:prstClr val="black"/>
                              </a:solidFill>
                              <a:latin typeface="Cambria Math" panose="02040503050406030204" pitchFamily="18" charset="0"/>
                              <a:ea typeface="Cambria Math" panose="02040503050406030204" pitchFamily="18" charset="0"/>
                            </a:rPr>
                            <m:t>𝟐</m:t>
                          </m:r>
                        </m:den>
                      </m:f>
                    </m:oMath>
                  </m:oMathPara>
                </a14:m>
                <a:endParaRPr lang="en-SG" sz="1350" b="1" dirty="0"/>
              </a:p>
            </p:txBody>
          </p:sp>
        </mc:Choice>
        <mc:Fallback>
          <p:sp>
            <p:nvSpPr>
              <p:cNvPr id="30" name="Rectangle 29">
                <a:extLst>
                  <a:ext uri="{FF2B5EF4-FFF2-40B4-BE49-F238E27FC236}">
                    <a16:creationId xmlns:a16="http://schemas.microsoft.com/office/drawing/2014/main" id="{184F0DBD-C351-4CA3-BA54-67765DF7EAF5}"/>
                  </a:ext>
                </a:extLst>
              </p:cNvPr>
              <p:cNvSpPr>
                <a:spLocks noRot="1" noChangeAspect="1" noMove="1" noResize="1" noEditPoints="1" noAdjustHandles="1" noChangeArrowheads="1" noChangeShapeType="1" noTextEdit="1"/>
              </p:cNvSpPr>
              <p:nvPr/>
            </p:nvSpPr>
            <p:spPr>
              <a:xfrm>
                <a:off x="1755970" y="2917154"/>
                <a:ext cx="916405" cy="448392"/>
              </a:xfrm>
              <a:prstGeom prst="rect">
                <a:avLst/>
              </a:prstGeom>
              <a:blipFill>
                <a:blip r:embed="rId8"/>
                <a:stretch>
                  <a:fillRect b="-2740"/>
                </a:stretch>
              </a:blipFill>
            </p:spPr>
            <p:txBody>
              <a:bodyPr/>
              <a:lstStyle/>
              <a:p>
                <a:r>
                  <a:rPr lang="en-SG">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71C2E8AD-B89D-4DCB-BD59-0518A4EE8427}"/>
                  </a:ext>
                </a:extLst>
              </p:cNvPr>
              <p:cNvSpPr txBox="1"/>
              <p:nvPr/>
            </p:nvSpPr>
            <p:spPr>
              <a:xfrm>
                <a:off x="3750891" y="966080"/>
                <a:ext cx="1708353" cy="11793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SG" sz="1500" i="1">
                              <a:latin typeface="Cambria Math" panose="02040503050406030204" pitchFamily="18" charset="0"/>
                            </a:rPr>
                          </m:ctrlPr>
                        </m:dPr>
                        <m:e>
                          <m:m>
                            <m:mPr>
                              <m:mcs>
                                <m:mc>
                                  <m:mcPr>
                                    <m:count m:val="3"/>
                                    <m:mcJc m:val="center"/>
                                  </m:mcPr>
                                </m:mc>
                              </m:mcs>
                              <m:ctrlPr>
                                <a:rPr lang="en-SG" sz="1500" i="1">
                                  <a:latin typeface="Cambria Math" panose="02040503050406030204" pitchFamily="18" charset="0"/>
                                </a:rPr>
                              </m:ctrlPr>
                            </m:mPr>
                            <m:mr>
                              <m:e>
                                <m:r>
                                  <m:rPr>
                                    <m:brk m:alnAt="7"/>
                                  </m:rPr>
                                  <a:rPr lang="en-US" sz="1500" i="1">
                                    <a:latin typeface="Cambria Math" panose="02040503050406030204" pitchFamily="18" charset="0"/>
                                  </a:rPr>
                                  <m:t>1</m:t>
                                </m:r>
                              </m:e>
                              <m:e>
                                <m:r>
                                  <a:rPr lang="en-US" sz="1500" i="1">
                                    <a:latin typeface="Cambria Math" panose="02040503050406030204" pitchFamily="18" charset="0"/>
                                  </a:rPr>
                                  <m:t>0</m:t>
                                </m:r>
                              </m:e>
                              <m:e>
                                <m:r>
                                  <a:rPr lang="en-US" sz="1500" i="1">
                                    <a:latin typeface="Cambria Math" panose="02040503050406030204" pitchFamily="18" charset="0"/>
                                  </a:rPr>
                                  <m:t>0</m:t>
                                </m:r>
                              </m:e>
                            </m:mr>
                            <m:mr>
                              <m:e>
                                <m:r>
                                  <a:rPr lang="en-US" sz="1500" i="1">
                                    <a:latin typeface="Cambria Math" panose="02040503050406030204" pitchFamily="18" charset="0"/>
                                  </a:rPr>
                                  <m:t>0</m:t>
                                </m:r>
                              </m:e>
                              <m:e>
                                <m:f>
                                  <m:fPr>
                                    <m:ctrlPr>
                                      <a:rPr lang="en-SG" sz="1500" i="1">
                                        <a:latin typeface="Cambria Math" panose="02040503050406030204" pitchFamily="18" charset="0"/>
                                      </a:rPr>
                                    </m:ctrlPr>
                                  </m:fPr>
                                  <m:num>
                                    <m:r>
                                      <a:rPr lang="en-US" sz="1500" i="1">
                                        <a:latin typeface="Cambria Math" panose="02040503050406030204" pitchFamily="18" charset="0"/>
                                      </a:rPr>
                                      <m:t>1</m:t>
                                    </m:r>
                                  </m:num>
                                  <m:den>
                                    <m:rad>
                                      <m:radPr>
                                        <m:degHide m:val="on"/>
                                        <m:ctrlPr>
                                          <a:rPr lang="en-SG" sz="1500" i="1">
                                            <a:latin typeface="Cambria Math" panose="02040503050406030204" pitchFamily="18" charset="0"/>
                                          </a:rPr>
                                        </m:ctrlPr>
                                      </m:radPr>
                                      <m:deg/>
                                      <m:e>
                                        <m:r>
                                          <a:rPr lang="en-US" sz="1500" i="1">
                                            <a:latin typeface="Cambria Math" panose="02040503050406030204" pitchFamily="18" charset="0"/>
                                          </a:rPr>
                                          <m:t>2</m:t>
                                        </m:r>
                                      </m:e>
                                    </m:rad>
                                  </m:den>
                                </m:f>
                              </m:e>
                              <m:e>
                                <m:r>
                                  <a:rPr lang="en-US" sz="1500" i="1">
                                    <a:latin typeface="Cambria Math" panose="02040503050406030204" pitchFamily="18" charset="0"/>
                                  </a:rPr>
                                  <m:t>−</m:t>
                                </m:r>
                                <m:f>
                                  <m:fPr>
                                    <m:ctrlPr>
                                      <a:rPr lang="en-SG" sz="1500" i="1">
                                        <a:latin typeface="Cambria Math" panose="02040503050406030204" pitchFamily="18" charset="0"/>
                                      </a:rPr>
                                    </m:ctrlPr>
                                  </m:fPr>
                                  <m:num>
                                    <m:r>
                                      <a:rPr lang="en-US" sz="1500" i="1">
                                        <a:latin typeface="Cambria Math" panose="02040503050406030204" pitchFamily="18" charset="0"/>
                                      </a:rPr>
                                      <m:t>1</m:t>
                                    </m:r>
                                  </m:num>
                                  <m:den>
                                    <m:rad>
                                      <m:radPr>
                                        <m:degHide m:val="on"/>
                                        <m:ctrlPr>
                                          <a:rPr lang="en-SG" sz="1500" i="1">
                                            <a:latin typeface="Cambria Math" panose="02040503050406030204" pitchFamily="18" charset="0"/>
                                          </a:rPr>
                                        </m:ctrlPr>
                                      </m:radPr>
                                      <m:deg/>
                                      <m:e>
                                        <m:r>
                                          <a:rPr lang="en-US" sz="1500" i="1">
                                            <a:latin typeface="Cambria Math" panose="02040503050406030204" pitchFamily="18" charset="0"/>
                                          </a:rPr>
                                          <m:t>2</m:t>
                                        </m:r>
                                      </m:e>
                                    </m:rad>
                                  </m:den>
                                </m:f>
                              </m:e>
                            </m:mr>
                            <m:mr>
                              <m:e>
                                <m:r>
                                  <a:rPr lang="en-US" sz="1500" i="1">
                                    <a:latin typeface="Cambria Math" panose="02040503050406030204" pitchFamily="18" charset="0"/>
                                  </a:rPr>
                                  <m:t>0</m:t>
                                </m:r>
                              </m:e>
                              <m:e>
                                <m:f>
                                  <m:fPr>
                                    <m:ctrlPr>
                                      <a:rPr lang="en-SG" sz="1500" i="1">
                                        <a:latin typeface="Cambria Math" panose="02040503050406030204" pitchFamily="18" charset="0"/>
                                      </a:rPr>
                                    </m:ctrlPr>
                                  </m:fPr>
                                  <m:num>
                                    <m:r>
                                      <a:rPr lang="en-US" sz="1500" i="1">
                                        <a:latin typeface="Cambria Math" panose="02040503050406030204" pitchFamily="18" charset="0"/>
                                      </a:rPr>
                                      <m:t>1</m:t>
                                    </m:r>
                                  </m:num>
                                  <m:den>
                                    <m:rad>
                                      <m:radPr>
                                        <m:degHide m:val="on"/>
                                        <m:ctrlPr>
                                          <a:rPr lang="en-SG" sz="1500" i="1">
                                            <a:latin typeface="Cambria Math" panose="02040503050406030204" pitchFamily="18" charset="0"/>
                                          </a:rPr>
                                        </m:ctrlPr>
                                      </m:radPr>
                                      <m:deg/>
                                      <m:e>
                                        <m:r>
                                          <a:rPr lang="en-US" sz="1500" i="1">
                                            <a:latin typeface="Cambria Math" panose="02040503050406030204" pitchFamily="18" charset="0"/>
                                          </a:rPr>
                                          <m:t>2</m:t>
                                        </m:r>
                                      </m:e>
                                    </m:rad>
                                  </m:den>
                                </m:f>
                              </m:e>
                              <m:e>
                                <m:f>
                                  <m:fPr>
                                    <m:ctrlPr>
                                      <a:rPr lang="en-SG" sz="1500" i="1">
                                        <a:latin typeface="Cambria Math" panose="02040503050406030204" pitchFamily="18" charset="0"/>
                                      </a:rPr>
                                    </m:ctrlPr>
                                  </m:fPr>
                                  <m:num>
                                    <m:r>
                                      <a:rPr lang="en-US" sz="1500" i="1">
                                        <a:latin typeface="Cambria Math" panose="02040503050406030204" pitchFamily="18" charset="0"/>
                                      </a:rPr>
                                      <m:t>1</m:t>
                                    </m:r>
                                  </m:num>
                                  <m:den>
                                    <m:rad>
                                      <m:radPr>
                                        <m:degHide m:val="on"/>
                                        <m:ctrlPr>
                                          <a:rPr lang="en-SG" sz="1500" i="1">
                                            <a:latin typeface="Cambria Math" panose="02040503050406030204" pitchFamily="18" charset="0"/>
                                          </a:rPr>
                                        </m:ctrlPr>
                                      </m:radPr>
                                      <m:deg/>
                                      <m:e>
                                        <m:r>
                                          <a:rPr lang="en-US" sz="1500" i="1">
                                            <a:latin typeface="Cambria Math" panose="02040503050406030204" pitchFamily="18" charset="0"/>
                                          </a:rPr>
                                          <m:t>2</m:t>
                                        </m:r>
                                      </m:e>
                                    </m:rad>
                                  </m:den>
                                </m:f>
                              </m:e>
                            </m:mr>
                          </m:m>
                        </m:e>
                      </m:d>
                      <m:r>
                        <a:rPr lang="en-SG" sz="1500" i="1">
                          <a:latin typeface="Cambria Math" panose="02040503050406030204" pitchFamily="18" charset="0"/>
                          <a:ea typeface="Cambria Math" panose="02040503050406030204" pitchFamily="18" charset="0"/>
                        </a:rPr>
                        <m:t>∙</m:t>
                      </m:r>
                      <m:d>
                        <m:dPr>
                          <m:begChr m:val="["/>
                          <m:endChr m:val="]"/>
                          <m:ctrlPr>
                            <a:rPr lang="en-SG" sz="1500" i="1">
                              <a:latin typeface="Cambria Math" panose="02040503050406030204" pitchFamily="18" charset="0"/>
                              <a:ea typeface="Cambria Math" panose="02040503050406030204" pitchFamily="18" charset="0"/>
                            </a:rPr>
                          </m:ctrlPr>
                        </m:dPr>
                        <m:e>
                          <m:m>
                            <m:mPr>
                              <m:mcs>
                                <m:mc>
                                  <m:mcPr>
                                    <m:count m:val="1"/>
                                    <m:mcJc m:val="center"/>
                                  </m:mcPr>
                                </m:mc>
                              </m:mcs>
                              <m:ctrlPr>
                                <a:rPr lang="en-SG" sz="1500" i="1">
                                  <a:latin typeface="Cambria Math" panose="02040503050406030204" pitchFamily="18" charset="0"/>
                                  <a:ea typeface="Cambria Math" panose="02040503050406030204" pitchFamily="18" charset="0"/>
                                </a:rPr>
                              </m:ctrlPr>
                            </m:mPr>
                            <m:mr>
                              <m:e>
                                <m:r>
                                  <m:rPr>
                                    <m:brk m:alnAt="7"/>
                                  </m:rPr>
                                  <a:rPr lang="en-US" sz="1500" i="1">
                                    <a:latin typeface="Cambria Math" panose="02040503050406030204" pitchFamily="18" charset="0"/>
                                    <a:ea typeface="Cambria Math" panose="02040503050406030204" pitchFamily="18" charset="0"/>
                                  </a:rPr>
                                  <m:t>1</m:t>
                                </m:r>
                              </m:e>
                            </m:mr>
                            <m:mr>
                              <m:e>
                                <m:r>
                                  <a:rPr lang="en-US" sz="1500" i="1">
                                    <a:latin typeface="Cambria Math" panose="02040503050406030204" pitchFamily="18" charset="0"/>
                                    <a:ea typeface="Cambria Math" panose="02040503050406030204" pitchFamily="18" charset="0"/>
                                  </a:rPr>
                                  <m:t>1</m:t>
                                </m:r>
                              </m:e>
                            </m:mr>
                            <m:mr>
                              <m:e>
                                <m:r>
                                  <a:rPr lang="en-US" sz="1500" i="1">
                                    <a:latin typeface="Cambria Math" panose="02040503050406030204" pitchFamily="18" charset="0"/>
                                    <a:ea typeface="Cambria Math" panose="02040503050406030204" pitchFamily="18" charset="0"/>
                                  </a:rPr>
                                  <m:t>1</m:t>
                                </m:r>
                              </m:e>
                            </m:mr>
                          </m:m>
                        </m:e>
                      </m:d>
                    </m:oMath>
                  </m:oMathPara>
                </a14:m>
                <a:endParaRPr lang="en-SG" sz="1500" dirty="0"/>
              </a:p>
            </p:txBody>
          </p:sp>
        </mc:Choice>
        <mc:Fallback>
          <p:sp>
            <p:nvSpPr>
              <p:cNvPr id="31" name="TextBox 30">
                <a:extLst>
                  <a:ext uri="{FF2B5EF4-FFF2-40B4-BE49-F238E27FC236}">
                    <a16:creationId xmlns:a16="http://schemas.microsoft.com/office/drawing/2014/main" id="{71C2E8AD-B89D-4DCB-BD59-0518A4EE8427}"/>
                  </a:ext>
                </a:extLst>
              </p:cNvPr>
              <p:cNvSpPr txBox="1">
                <a:spLocks noRot="1" noChangeAspect="1" noMove="1" noResize="1" noEditPoints="1" noAdjustHandles="1" noChangeArrowheads="1" noChangeShapeType="1" noTextEdit="1"/>
              </p:cNvSpPr>
              <p:nvPr/>
            </p:nvSpPr>
            <p:spPr>
              <a:xfrm>
                <a:off x="3750891" y="966080"/>
                <a:ext cx="1708353" cy="1179362"/>
              </a:xfrm>
              <a:prstGeom prst="rect">
                <a:avLst/>
              </a:prstGeom>
              <a:blipFill>
                <a:blip r:embed="rId9"/>
                <a:stretch>
                  <a:fillRect/>
                </a:stretch>
              </a:blipFill>
            </p:spPr>
            <p:txBody>
              <a:bodyPr/>
              <a:lstStyle/>
              <a:p>
                <a:r>
                  <a:rPr lang="en-SG">
                    <a:noFill/>
                  </a:rPr>
                  <a:t> </a:t>
                </a:r>
              </a:p>
            </p:txBody>
          </p:sp>
        </mc:Fallback>
      </mc:AlternateContent>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B4D5623E-713F-4A3C-BC49-5CE31480EE30}"/>
                  </a:ext>
                </a:extLst>
              </p:cNvPr>
              <p:cNvSpPr txBox="1"/>
              <p:nvPr/>
            </p:nvSpPr>
            <p:spPr>
              <a:xfrm>
                <a:off x="5643562" y="1229039"/>
                <a:ext cx="626582" cy="6437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500" i="1">
                          <a:latin typeface="Cambria Math" panose="02040503050406030204" pitchFamily="18" charset="0"/>
                        </a:rPr>
                        <m:t>=</m:t>
                      </m:r>
                      <m:d>
                        <m:dPr>
                          <m:begChr m:val="["/>
                          <m:endChr m:val="]"/>
                          <m:ctrlPr>
                            <a:rPr lang="en-SG" sz="1500" i="1">
                              <a:latin typeface="Cambria Math" panose="02040503050406030204" pitchFamily="18" charset="0"/>
                              <a:ea typeface="Cambria Math" panose="02040503050406030204" pitchFamily="18" charset="0"/>
                            </a:rPr>
                          </m:ctrlPr>
                        </m:dPr>
                        <m:e>
                          <m:m>
                            <m:mPr>
                              <m:mcs>
                                <m:mc>
                                  <m:mcPr>
                                    <m:count m:val="1"/>
                                    <m:mcJc m:val="center"/>
                                  </m:mcPr>
                                </m:mc>
                              </m:mcs>
                              <m:ctrlPr>
                                <a:rPr lang="en-SG" sz="1500" i="1">
                                  <a:latin typeface="Cambria Math" panose="02040503050406030204" pitchFamily="18" charset="0"/>
                                  <a:ea typeface="Cambria Math" panose="02040503050406030204" pitchFamily="18" charset="0"/>
                                </a:rPr>
                              </m:ctrlPr>
                            </m:mPr>
                            <m:mr>
                              <m:e>
                                <m:r>
                                  <m:rPr>
                                    <m:brk m:alnAt="7"/>
                                  </m:rPr>
                                  <a:rPr lang="en-US" sz="1500" i="1">
                                    <a:latin typeface="Cambria Math" panose="02040503050406030204" pitchFamily="18" charset="0"/>
                                    <a:ea typeface="Cambria Math" panose="02040503050406030204" pitchFamily="18" charset="0"/>
                                  </a:rPr>
                                  <m:t>1</m:t>
                                </m:r>
                              </m:e>
                            </m:mr>
                            <m:mr>
                              <m:e>
                                <m:r>
                                  <a:rPr lang="en-US" sz="1500" i="1">
                                    <a:latin typeface="Cambria Math" panose="02040503050406030204" pitchFamily="18" charset="0"/>
                                    <a:ea typeface="Cambria Math" panose="02040503050406030204" pitchFamily="18" charset="0"/>
                                  </a:rPr>
                                  <m:t>0</m:t>
                                </m:r>
                              </m:e>
                            </m:mr>
                            <m:mr>
                              <m:e>
                                <m:rad>
                                  <m:radPr>
                                    <m:degHide m:val="on"/>
                                    <m:ctrlPr>
                                      <a:rPr lang="en-SG" sz="1500" i="1">
                                        <a:latin typeface="Cambria Math" panose="02040503050406030204" pitchFamily="18" charset="0"/>
                                      </a:rPr>
                                    </m:ctrlPr>
                                  </m:radPr>
                                  <m:deg/>
                                  <m:e>
                                    <m:r>
                                      <a:rPr lang="en-US" sz="1500" i="1">
                                        <a:latin typeface="Cambria Math" panose="02040503050406030204" pitchFamily="18" charset="0"/>
                                      </a:rPr>
                                      <m:t>2</m:t>
                                    </m:r>
                                  </m:e>
                                </m:rad>
                              </m:e>
                            </m:mr>
                          </m:m>
                        </m:e>
                      </m:d>
                    </m:oMath>
                  </m:oMathPara>
                </a14:m>
                <a:endParaRPr lang="en-SG" sz="1500" dirty="0"/>
              </a:p>
            </p:txBody>
          </p:sp>
        </mc:Choice>
        <mc:Fallback>
          <p:sp>
            <p:nvSpPr>
              <p:cNvPr id="32" name="TextBox 31">
                <a:extLst>
                  <a:ext uri="{FF2B5EF4-FFF2-40B4-BE49-F238E27FC236}">
                    <a16:creationId xmlns:a16="http://schemas.microsoft.com/office/drawing/2014/main" id="{B4D5623E-713F-4A3C-BC49-5CE31480EE30}"/>
                  </a:ext>
                </a:extLst>
              </p:cNvPr>
              <p:cNvSpPr txBox="1">
                <a:spLocks noRot="1" noChangeAspect="1" noMove="1" noResize="1" noEditPoints="1" noAdjustHandles="1" noChangeArrowheads="1" noChangeShapeType="1" noTextEdit="1"/>
              </p:cNvSpPr>
              <p:nvPr/>
            </p:nvSpPr>
            <p:spPr>
              <a:xfrm>
                <a:off x="5643562" y="1229039"/>
                <a:ext cx="626582" cy="643766"/>
              </a:xfrm>
              <a:prstGeom prst="rect">
                <a:avLst/>
              </a:prstGeom>
              <a:blipFill>
                <a:blip r:embed="rId10"/>
                <a:stretch>
                  <a:fillRect/>
                </a:stretch>
              </a:blipFill>
            </p:spPr>
            <p:txBody>
              <a:bodyPr/>
              <a:lstStyle/>
              <a:p>
                <a:r>
                  <a:rPr lang="en-SG">
                    <a:noFill/>
                  </a:rPr>
                  <a:t> </a:t>
                </a:r>
              </a:p>
            </p:txBody>
          </p:sp>
        </mc:Fallback>
      </mc:AlternateContent>
      <p:sp>
        <p:nvSpPr>
          <p:cNvPr id="2" name="Slide Number Placeholder 1">
            <a:extLst>
              <a:ext uri="{FF2B5EF4-FFF2-40B4-BE49-F238E27FC236}">
                <a16:creationId xmlns:a16="http://schemas.microsoft.com/office/drawing/2014/main" id="{0C688C35-B127-46CA-A14E-F313D387BB8E}"/>
              </a:ext>
            </a:extLst>
          </p:cNvPr>
          <p:cNvSpPr>
            <a:spLocks noGrp="1"/>
          </p:cNvSpPr>
          <p:nvPr>
            <p:ph type="sldNum" sz="quarter" idx="12"/>
          </p:nvPr>
        </p:nvSpPr>
        <p:spPr/>
        <p:txBody>
          <a:bodyPr/>
          <a:lstStyle/>
          <a:p>
            <a:fld id="{80D6FC06-88D8-4298-BB9C-4E9019BE4E06}" type="slidenum">
              <a:rPr lang="en-US" smtClean="0"/>
              <a:t>28</a:t>
            </a:fld>
            <a:endParaRPr lang="en-US"/>
          </a:p>
        </p:txBody>
      </p:sp>
    </p:spTree>
    <p:extLst>
      <p:ext uri="{BB962C8B-B14F-4D97-AF65-F5344CB8AC3E}">
        <p14:creationId xmlns:p14="http://schemas.microsoft.com/office/powerpoint/2010/main" val="2319447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TextBox 200">
            <a:extLst>
              <a:ext uri="{FF2B5EF4-FFF2-40B4-BE49-F238E27FC236}">
                <a16:creationId xmlns:a16="http://schemas.microsoft.com/office/drawing/2014/main" id="{236981E7-94B5-497F-862A-8A6941069BA2}"/>
              </a:ext>
            </a:extLst>
          </p:cNvPr>
          <p:cNvSpPr txBox="1"/>
          <p:nvPr/>
        </p:nvSpPr>
        <p:spPr>
          <a:xfrm>
            <a:off x="627253" y="2898797"/>
            <a:ext cx="587020" cy="300082"/>
          </a:xfrm>
          <a:prstGeom prst="rect">
            <a:avLst/>
          </a:prstGeom>
          <a:noFill/>
        </p:spPr>
        <p:txBody>
          <a:bodyPr wrap="none" rtlCol="0">
            <a:spAutoFit/>
          </a:bodyPr>
          <a:lstStyle/>
          <a:p>
            <a:pPr defTabSz="685800"/>
            <a:r>
              <a:rPr lang="en-US" sz="1350" dirty="0">
                <a:solidFill>
                  <a:prstClr val="black"/>
                </a:solidFill>
                <a:latin typeface="Calibri" panose="020F0502020204030204"/>
              </a:rPr>
              <a:t>1 mm</a:t>
            </a:r>
            <a:endParaRPr lang="en-SG" sz="1350" dirty="0">
              <a:solidFill>
                <a:prstClr val="black"/>
              </a:solidFill>
              <a:latin typeface="Calibri" panose="020F0502020204030204"/>
            </a:endParaRPr>
          </a:p>
        </p:txBody>
      </p:sp>
      <p:grpSp>
        <p:nvGrpSpPr>
          <p:cNvPr id="31" name="Group 30">
            <a:extLst>
              <a:ext uri="{FF2B5EF4-FFF2-40B4-BE49-F238E27FC236}">
                <a16:creationId xmlns:a16="http://schemas.microsoft.com/office/drawing/2014/main" id="{4DAC6A83-A8CE-4A46-8B68-7731C70B819B}"/>
              </a:ext>
            </a:extLst>
          </p:cNvPr>
          <p:cNvGrpSpPr>
            <a:grpSpLocks noChangeAspect="1"/>
          </p:cNvGrpSpPr>
          <p:nvPr/>
        </p:nvGrpSpPr>
        <p:grpSpPr>
          <a:xfrm>
            <a:off x="590788" y="1465202"/>
            <a:ext cx="1801157" cy="430532"/>
            <a:chOff x="332349" y="4311889"/>
            <a:chExt cx="7780990" cy="1856054"/>
          </a:xfrm>
        </p:grpSpPr>
        <p:sp>
          <p:nvSpPr>
            <p:cNvPr id="32" name="Rectangle 31">
              <a:extLst>
                <a:ext uri="{FF2B5EF4-FFF2-40B4-BE49-F238E27FC236}">
                  <a16:creationId xmlns:a16="http://schemas.microsoft.com/office/drawing/2014/main" id="{89D8479A-C47B-48C5-93CD-ED7930D7709E}"/>
                </a:ext>
              </a:extLst>
            </p:cNvPr>
            <p:cNvSpPr>
              <a:spLocks noChangeAspect="1"/>
            </p:cNvSpPr>
            <p:nvPr/>
          </p:nvSpPr>
          <p:spPr>
            <a:xfrm flipV="1">
              <a:off x="332349" y="5199556"/>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3" name="Rectangle 32">
              <a:extLst>
                <a:ext uri="{FF2B5EF4-FFF2-40B4-BE49-F238E27FC236}">
                  <a16:creationId xmlns:a16="http://schemas.microsoft.com/office/drawing/2014/main" id="{1FD07D8F-6B85-4D3C-8E3B-42A40C15CECD}"/>
                </a:ext>
              </a:extLst>
            </p:cNvPr>
            <p:cNvSpPr>
              <a:spLocks noChangeAspect="1"/>
            </p:cNvSpPr>
            <p:nvPr/>
          </p:nvSpPr>
          <p:spPr>
            <a:xfrm flipV="1">
              <a:off x="337694" y="5905087"/>
              <a:ext cx="5294720" cy="9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4" name="Rectangle: Rounded Corners 33">
              <a:extLst>
                <a:ext uri="{FF2B5EF4-FFF2-40B4-BE49-F238E27FC236}">
                  <a16:creationId xmlns:a16="http://schemas.microsoft.com/office/drawing/2014/main" id="{D4194371-3E60-4EC9-8F20-71D4B392E793}"/>
                </a:ext>
              </a:extLst>
            </p:cNvPr>
            <p:cNvSpPr>
              <a:spLocks noChangeAspect="1"/>
            </p:cNvSpPr>
            <p:nvPr/>
          </p:nvSpPr>
          <p:spPr>
            <a:xfrm flipV="1">
              <a:off x="614838" y="5026392"/>
              <a:ext cx="2218449" cy="1141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5" name="Rectangle 34">
              <a:extLst>
                <a:ext uri="{FF2B5EF4-FFF2-40B4-BE49-F238E27FC236}">
                  <a16:creationId xmlns:a16="http://schemas.microsoft.com/office/drawing/2014/main" id="{DE105DE2-01AD-4B73-A983-5ED1EE2A1C8C}"/>
                </a:ext>
              </a:extLst>
            </p:cNvPr>
            <p:cNvSpPr>
              <a:spLocks noChangeAspect="1"/>
            </p:cNvSpPr>
            <p:nvPr/>
          </p:nvSpPr>
          <p:spPr>
            <a:xfrm flipV="1">
              <a:off x="5349924" y="5205221"/>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6" name="Rectangle 35">
              <a:extLst>
                <a:ext uri="{FF2B5EF4-FFF2-40B4-BE49-F238E27FC236}">
                  <a16:creationId xmlns:a16="http://schemas.microsoft.com/office/drawing/2014/main" id="{23202B2F-C11E-4CEB-960F-B040F14189E2}"/>
                </a:ext>
              </a:extLst>
            </p:cNvPr>
            <p:cNvSpPr>
              <a:spLocks noChangeAspect="1"/>
            </p:cNvSpPr>
            <p:nvPr/>
          </p:nvSpPr>
          <p:spPr>
            <a:xfrm flipV="1">
              <a:off x="5355269" y="5910753"/>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5C1AF472-2817-4064-A6FC-10D9A4AE9EDF}"/>
                </a:ext>
              </a:extLst>
            </p:cNvPr>
            <p:cNvSpPr>
              <a:spLocks noChangeAspect="1"/>
            </p:cNvSpPr>
            <p:nvPr/>
          </p:nvSpPr>
          <p:spPr>
            <a:xfrm flipV="1">
              <a:off x="5632415" y="5026392"/>
              <a:ext cx="2218449" cy="1141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38" name="Rectangle 37">
              <a:extLst>
                <a:ext uri="{FF2B5EF4-FFF2-40B4-BE49-F238E27FC236}">
                  <a16:creationId xmlns:a16="http://schemas.microsoft.com/office/drawing/2014/main" id="{BDF8AD2C-172A-462E-B261-77368FEAD063}"/>
                </a:ext>
              </a:extLst>
            </p:cNvPr>
            <p:cNvSpPr>
              <a:spLocks noChangeAspect="1"/>
            </p:cNvSpPr>
            <p:nvPr/>
          </p:nvSpPr>
          <p:spPr>
            <a:xfrm>
              <a:off x="332349" y="4490840"/>
              <a:ext cx="7775645"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9" name="Rectangle 38">
              <a:extLst>
                <a:ext uri="{FF2B5EF4-FFF2-40B4-BE49-F238E27FC236}">
                  <a16:creationId xmlns:a16="http://schemas.microsoft.com/office/drawing/2014/main" id="{B0F62A10-A964-4282-B895-3BEAF5E33ABD}"/>
                </a:ext>
              </a:extLst>
            </p:cNvPr>
            <p:cNvSpPr>
              <a:spLocks noChangeAspect="1"/>
            </p:cNvSpPr>
            <p:nvPr/>
          </p:nvSpPr>
          <p:spPr>
            <a:xfrm flipV="1">
              <a:off x="2838631" y="5202197"/>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40" name="Rectangle: Rounded Corners 39">
              <a:extLst>
                <a:ext uri="{FF2B5EF4-FFF2-40B4-BE49-F238E27FC236}">
                  <a16:creationId xmlns:a16="http://schemas.microsoft.com/office/drawing/2014/main" id="{8B61E0A1-25EA-4A29-9049-009557A07D74}"/>
                </a:ext>
              </a:extLst>
            </p:cNvPr>
            <p:cNvSpPr>
              <a:spLocks noChangeAspect="1"/>
            </p:cNvSpPr>
            <p:nvPr/>
          </p:nvSpPr>
          <p:spPr>
            <a:xfrm flipV="1">
              <a:off x="3115776" y="4311889"/>
              <a:ext cx="2218449" cy="114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grpSp>
      <p:sp>
        <p:nvSpPr>
          <p:cNvPr id="7" name="标题 1">
            <a:extLst>
              <a:ext uri="{FF2B5EF4-FFF2-40B4-BE49-F238E27FC236}">
                <a16:creationId xmlns:a16="http://schemas.microsoft.com/office/drawing/2014/main" id="{98BB5080-BEB8-4D77-B38C-139949FEBF4F}"/>
              </a:ext>
            </a:extLst>
          </p:cNvPr>
          <p:cNvSpPr txBox="1">
            <a:spLocks/>
          </p:cNvSpPr>
          <p:nvPr/>
        </p:nvSpPr>
        <p:spPr>
          <a:xfrm>
            <a:off x="404625" y="29845"/>
            <a:ext cx="873937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dirty="0">
                <a:solidFill>
                  <a:prstClr val="black"/>
                </a:solidFill>
                <a:latin typeface="Calibri Light" panose="020F0302020204030204"/>
              </a:rPr>
              <a:t>Scalability and speed</a:t>
            </a:r>
          </a:p>
        </p:txBody>
      </p:sp>
      <p:grpSp>
        <p:nvGrpSpPr>
          <p:cNvPr id="20" name="Group 19">
            <a:extLst>
              <a:ext uri="{FF2B5EF4-FFF2-40B4-BE49-F238E27FC236}">
                <a16:creationId xmlns:a16="http://schemas.microsoft.com/office/drawing/2014/main" id="{010B1B18-E8DA-49F0-87A4-9AFABC1140FB}"/>
              </a:ext>
            </a:extLst>
          </p:cNvPr>
          <p:cNvGrpSpPr>
            <a:grpSpLocks noChangeAspect="1"/>
          </p:cNvGrpSpPr>
          <p:nvPr/>
        </p:nvGrpSpPr>
        <p:grpSpPr>
          <a:xfrm>
            <a:off x="590788" y="1137283"/>
            <a:ext cx="1801157" cy="430532"/>
            <a:chOff x="332349" y="4311889"/>
            <a:chExt cx="7780990" cy="1856054"/>
          </a:xfrm>
        </p:grpSpPr>
        <p:sp>
          <p:nvSpPr>
            <p:cNvPr id="9" name="Rectangle 8">
              <a:extLst>
                <a:ext uri="{FF2B5EF4-FFF2-40B4-BE49-F238E27FC236}">
                  <a16:creationId xmlns:a16="http://schemas.microsoft.com/office/drawing/2014/main" id="{88046187-E419-4CA9-86F7-328ABAA2C8A2}"/>
                </a:ext>
              </a:extLst>
            </p:cNvPr>
            <p:cNvSpPr>
              <a:spLocks noChangeAspect="1"/>
            </p:cNvSpPr>
            <p:nvPr/>
          </p:nvSpPr>
          <p:spPr>
            <a:xfrm flipV="1">
              <a:off x="337694" y="5905087"/>
              <a:ext cx="5294720" cy="9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8" name="Rectangle 7">
              <a:extLst>
                <a:ext uri="{FF2B5EF4-FFF2-40B4-BE49-F238E27FC236}">
                  <a16:creationId xmlns:a16="http://schemas.microsoft.com/office/drawing/2014/main" id="{A04486F1-BA08-45F9-930C-BCEF2E257338}"/>
                </a:ext>
              </a:extLst>
            </p:cNvPr>
            <p:cNvSpPr>
              <a:spLocks noChangeAspect="1"/>
            </p:cNvSpPr>
            <p:nvPr/>
          </p:nvSpPr>
          <p:spPr>
            <a:xfrm flipV="1">
              <a:off x="332349" y="5199556"/>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0" name="Rectangle: Rounded Corners 9">
              <a:extLst>
                <a:ext uri="{FF2B5EF4-FFF2-40B4-BE49-F238E27FC236}">
                  <a16:creationId xmlns:a16="http://schemas.microsoft.com/office/drawing/2014/main" id="{CD40C85D-383B-4FE9-A0C2-F19026EF20AD}"/>
                </a:ext>
              </a:extLst>
            </p:cNvPr>
            <p:cNvSpPr>
              <a:spLocks noChangeAspect="1"/>
            </p:cNvSpPr>
            <p:nvPr/>
          </p:nvSpPr>
          <p:spPr>
            <a:xfrm flipV="1">
              <a:off x="614838" y="5026392"/>
              <a:ext cx="2218449" cy="1141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2" name="Rectangle 11">
              <a:extLst>
                <a:ext uri="{FF2B5EF4-FFF2-40B4-BE49-F238E27FC236}">
                  <a16:creationId xmlns:a16="http://schemas.microsoft.com/office/drawing/2014/main" id="{C0EC00BF-1537-430D-A2A6-E27E94B5C8D4}"/>
                </a:ext>
              </a:extLst>
            </p:cNvPr>
            <p:cNvSpPr>
              <a:spLocks noChangeAspect="1"/>
            </p:cNvSpPr>
            <p:nvPr/>
          </p:nvSpPr>
          <p:spPr>
            <a:xfrm flipV="1">
              <a:off x="5349924" y="5205221"/>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F312708D-3B86-447C-AF35-A6BF513CCA8D}"/>
                </a:ext>
              </a:extLst>
            </p:cNvPr>
            <p:cNvSpPr>
              <a:spLocks noChangeAspect="1"/>
            </p:cNvSpPr>
            <p:nvPr/>
          </p:nvSpPr>
          <p:spPr>
            <a:xfrm flipV="1">
              <a:off x="5355269" y="5910753"/>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4" name="Rectangle: Rounded Corners 13">
              <a:extLst>
                <a:ext uri="{FF2B5EF4-FFF2-40B4-BE49-F238E27FC236}">
                  <a16:creationId xmlns:a16="http://schemas.microsoft.com/office/drawing/2014/main" id="{47E9C6BA-C169-43AF-A5C0-E9272B7069DB}"/>
                </a:ext>
              </a:extLst>
            </p:cNvPr>
            <p:cNvSpPr>
              <a:spLocks noChangeAspect="1"/>
            </p:cNvSpPr>
            <p:nvPr/>
          </p:nvSpPr>
          <p:spPr>
            <a:xfrm flipV="1">
              <a:off x="5632415" y="5026392"/>
              <a:ext cx="2218449" cy="1141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6" name="Rectangle 15">
              <a:extLst>
                <a:ext uri="{FF2B5EF4-FFF2-40B4-BE49-F238E27FC236}">
                  <a16:creationId xmlns:a16="http://schemas.microsoft.com/office/drawing/2014/main" id="{2C343600-FAF9-4BD8-9387-9F8181F9DA0F}"/>
                </a:ext>
              </a:extLst>
            </p:cNvPr>
            <p:cNvSpPr>
              <a:spLocks noChangeAspect="1"/>
            </p:cNvSpPr>
            <p:nvPr/>
          </p:nvSpPr>
          <p:spPr>
            <a:xfrm>
              <a:off x="332349" y="4490840"/>
              <a:ext cx="7775645"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7" name="Rectangle 16">
              <a:extLst>
                <a:ext uri="{FF2B5EF4-FFF2-40B4-BE49-F238E27FC236}">
                  <a16:creationId xmlns:a16="http://schemas.microsoft.com/office/drawing/2014/main" id="{4F89643B-4045-485A-9788-EDC7982B6629}"/>
                </a:ext>
              </a:extLst>
            </p:cNvPr>
            <p:cNvSpPr>
              <a:spLocks noChangeAspect="1"/>
            </p:cNvSpPr>
            <p:nvPr/>
          </p:nvSpPr>
          <p:spPr>
            <a:xfrm flipV="1">
              <a:off x="2838631" y="5202197"/>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8" name="Rectangle: Rounded Corners 17">
              <a:extLst>
                <a:ext uri="{FF2B5EF4-FFF2-40B4-BE49-F238E27FC236}">
                  <a16:creationId xmlns:a16="http://schemas.microsoft.com/office/drawing/2014/main" id="{9BA990C6-7669-4C03-BFED-FE7862B2545C}"/>
                </a:ext>
              </a:extLst>
            </p:cNvPr>
            <p:cNvSpPr>
              <a:spLocks noChangeAspect="1"/>
            </p:cNvSpPr>
            <p:nvPr/>
          </p:nvSpPr>
          <p:spPr>
            <a:xfrm flipV="1">
              <a:off x="3115776" y="4311889"/>
              <a:ext cx="2218449" cy="114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grpSp>
      <p:sp>
        <p:nvSpPr>
          <p:cNvPr id="41" name="Rectangle: Rounded Corners 40">
            <a:extLst>
              <a:ext uri="{FF2B5EF4-FFF2-40B4-BE49-F238E27FC236}">
                <a16:creationId xmlns:a16="http://schemas.microsoft.com/office/drawing/2014/main" id="{D2805174-DE1A-49BC-889A-8A311D32A360}"/>
              </a:ext>
            </a:extLst>
          </p:cNvPr>
          <p:cNvSpPr>
            <a:spLocks noChangeAspect="1"/>
          </p:cNvSpPr>
          <p:nvPr/>
        </p:nvSpPr>
        <p:spPr>
          <a:xfrm flipV="1">
            <a:off x="1233402" y="1464364"/>
            <a:ext cx="513530" cy="264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grpSp>
        <p:nvGrpSpPr>
          <p:cNvPr id="42" name="Group 41">
            <a:extLst>
              <a:ext uri="{FF2B5EF4-FFF2-40B4-BE49-F238E27FC236}">
                <a16:creationId xmlns:a16="http://schemas.microsoft.com/office/drawing/2014/main" id="{A26FE93F-6C6A-4BAA-89F8-F13A73B25F26}"/>
              </a:ext>
            </a:extLst>
          </p:cNvPr>
          <p:cNvGrpSpPr>
            <a:grpSpLocks noChangeAspect="1"/>
          </p:cNvGrpSpPr>
          <p:nvPr/>
        </p:nvGrpSpPr>
        <p:grpSpPr>
          <a:xfrm>
            <a:off x="590788" y="2123028"/>
            <a:ext cx="1799919" cy="264794"/>
            <a:chOff x="332349" y="4311889"/>
            <a:chExt cx="7775645" cy="1141549"/>
          </a:xfrm>
        </p:grpSpPr>
        <p:sp>
          <p:nvSpPr>
            <p:cNvPr id="43" name="Rectangle 42">
              <a:extLst>
                <a:ext uri="{FF2B5EF4-FFF2-40B4-BE49-F238E27FC236}">
                  <a16:creationId xmlns:a16="http://schemas.microsoft.com/office/drawing/2014/main" id="{30861CD7-595C-4993-8F56-F72695D1BC66}"/>
                </a:ext>
              </a:extLst>
            </p:cNvPr>
            <p:cNvSpPr>
              <a:spLocks noChangeAspect="1"/>
            </p:cNvSpPr>
            <p:nvPr/>
          </p:nvSpPr>
          <p:spPr>
            <a:xfrm flipV="1">
              <a:off x="332349" y="5199556"/>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46" name="Rectangle 45">
              <a:extLst>
                <a:ext uri="{FF2B5EF4-FFF2-40B4-BE49-F238E27FC236}">
                  <a16:creationId xmlns:a16="http://schemas.microsoft.com/office/drawing/2014/main" id="{FB1B8AAB-0C7C-423E-9383-055393E75A2C}"/>
                </a:ext>
              </a:extLst>
            </p:cNvPr>
            <p:cNvSpPr>
              <a:spLocks noChangeAspect="1"/>
            </p:cNvSpPr>
            <p:nvPr/>
          </p:nvSpPr>
          <p:spPr>
            <a:xfrm flipV="1">
              <a:off x="5349924" y="5205221"/>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49" name="Rectangle 48">
              <a:extLst>
                <a:ext uri="{FF2B5EF4-FFF2-40B4-BE49-F238E27FC236}">
                  <a16:creationId xmlns:a16="http://schemas.microsoft.com/office/drawing/2014/main" id="{BFF5F905-1A9F-48A4-9789-4076475E26F9}"/>
                </a:ext>
              </a:extLst>
            </p:cNvPr>
            <p:cNvSpPr>
              <a:spLocks noChangeAspect="1"/>
            </p:cNvSpPr>
            <p:nvPr/>
          </p:nvSpPr>
          <p:spPr>
            <a:xfrm>
              <a:off x="332349" y="4490840"/>
              <a:ext cx="7775645"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0" name="Rectangle 49">
              <a:extLst>
                <a:ext uri="{FF2B5EF4-FFF2-40B4-BE49-F238E27FC236}">
                  <a16:creationId xmlns:a16="http://schemas.microsoft.com/office/drawing/2014/main" id="{2406C494-40DE-4575-BBC7-44BD9058A658}"/>
                </a:ext>
              </a:extLst>
            </p:cNvPr>
            <p:cNvSpPr>
              <a:spLocks noChangeAspect="1"/>
            </p:cNvSpPr>
            <p:nvPr/>
          </p:nvSpPr>
          <p:spPr>
            <a:xfrm flipV="1">
              <a:off x="2838631" y="5202197"/>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1" name="Rectangle: Rounded Corners 50">
              <a:extLst>
                <a:ext uri="{FF2B5EF4-FFF2-40B4-BE49-F238E27FC236}">
                  <a16:creationId xmlns:a16="http://schemas.microsoft.com/office/drawing/2014/main" id="{CA85036A-3919-4D30-8906-2EA3A5CE5550}"/>
                </a:ext>
              </a:extLst>
            </p:cNvPr>
            <p:cNvSpPr>
              <a:spLocks noChangeAspect="1"/>
            </p:cNvSpPr>
            <p:nvPr/>
          </p:nvSpPr>
          <p:spPr>
            <a:xfrm flipV="1">
              <a:off x="3115776" y="4311889"/>
              <a:ext cx="2218449" cy="114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grpSp>
      <p:grpSp>
        <p:nvGrpSpPr>
          <p:cNvPr id="52" name="Group 51">
            <a:extLst>
              <a:ext uri="{FF2B5EF4-FFF2-40B4-BE49-F238E27FC236}">
                <a16:creationId xmlns:a16="http://schemas.microsoft.com/office/drawing/2014/main" id="{2AB85CCC-5D36-4085-947D-960B3940881E}"/>
              </a:ext>
            </a:extLst>
          </p:cNvPr>
          <p:cNvGrpSpPr>
            <a:grpSpLocks noChangeAspect="1"/>
          </p:cNvGrpSpPr>
          <p:nvPr/>
        </p:nvGrpSpPr>
        <p:grpSpPr>
          <a:xfrm>
            <a:off x="590788" y="1795109"/>
            <a:ext cx="1801157" cy="430532"/>
            <a:chOff x="332349" y="4311889"/>
            <a:chExt cx="7780990" cy="1856054"/>
          </a:xfrm>
        </p:grpSpPr>
        <p:sp>
          <p:nvSpPr>
            <p:cNvPr id="53" name="Rectangle 52">
              <a:extLst>
                <a:ext uri="{FF2B5EF4-FFF2-40B4-BE49-F238E27FC236}">
                  <a16:creationId xmlns:a16="http://schemas.microsoft.com/office/drawing/2014/main" id="{94E51C64-E976-4DEB-89F7-3BA21B40EBDD}"/>
                </a:ext>
              </a:extLst>
            </p:cNvPr>
            <p:cNvSpPr>
              <a:spLocks noChangeAspect="1"/>
            </p:cNvSpPr>
            <p:nvPr/>
          </p:nvSpPr>
          <p:spPr>
            <a:xfrm flipV="1">
              <a:off x="337694" y="5905087"/>
              <a:ext cx="5294720" cy="9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4" name="Rectangle 53">
              <a:extLst>
                <a:ext uri="{FF2B5EF4-FFF2-40B4-BE49-F238E27FC236}">
                  <a16:creationId xmlns:a16="http://schemas.microsoft.com/office/drawing/2014/main" id="{255D9DA6-0E7E-40B6-B546-16C24342A2D6}"/>
                </a:ext>
              </a:extLst>
            </p:cNvPr>
            <p:cNvSpPr>
              <a:spLocks noChangeAspect="1"/>
            </p:cNvSpPr>
            <p:nvPr/>
          </p:nvSpPr>
          <p:spPr>
            <a:xfrm flipV="1">
              <a:off x="332349" y="5199556"/>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5" name="Rectangle: Rounded Corners 54">
              <a:extLst>
                <a:ext uri="{FF2B5EF4-FFF2-40B4-BE49-F238E27FC236}">
                  <a16:creationId xmlns:a16="http://schemas.microsoft.com/office/drawing/2014/main" id="{A0557558-E551-4BCC-80F5-E0FB9CED7C7F}"/>
                </a:ext>
              </a:extLst>
            </p:cNvPr>
            <p:cNvSpPr>
              <a:spLocks noChangeAspect="1"/>
            </p:cNvSpPr>
            <p:nvPr/>
          </p:nvSpPr>
          <p:spPr>
            <a:xfrm flipV="1">
              <a:off x="614838" y="5026392"/>
              <a:ext cx="2218449" cy="1141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6" name="Rectangle 55">
              <a:extLst>
                <a:ext uri="{FF2B5EF4-FFF2-40B4-BE49-F238E27FC236}">
                  <a16:creationId xmlns:a16="http://schemas.microsoft.com/office/drawing/2014/main" id="{130AF0E3-FD81-4663-9996-7E8D9A43B802}"/>
                </a:ext>
              </a:extLst>
            </p:cNvPr>
            <p:cNvSpPr>
              <a:spLocks noChangeAspect="1"/>
            </p:cNvSpPr>
            <p:nvPr/>
          </p:nvSpPr>
          <p:spPr>
            <a:xfrm flipV="1">
              <a:off x="5349924" y="5205221"/>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7" name="Rectangle 56">
              <a:extLst>
                <a:ext uri="{FF2B5EF4-FFF2-40B4-BE49-F238E27FC236}">
                  <a16:creationId xmlns:a16="http://schemas.microsoft.com/office/drawing/2014/main" id="{499FA4C4-AA72-4A33-A4C1-E9C47DE93530}"/>
                </a:ext>
              </a:extLst>
            </p:cNvPr>
            <p:cNvSpPr>
              <a:spLocks noChangeAspect="1"/>
            </p:cNvSpPr>
            <p:nvPr/>
          </p:nvSpPr>
          <p:spPr>
            <a:xfrm flipV="1">
              <a:off x="5355269" y="5910753"/>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8" name="Rectangle: Rounded Corners 57">
              <a:extLst>
                <a:ext uri="{FF2B5EF4-FFF2-40B4-BE49-F238E27FC236}">
                  <a16:creationId xmlns:a16="http://schemas.microsoft.com/office/drawing/2014/main" id="{A95FA257-DF69-44B8-89C6-BF38984B38A8}"/>
                </a:ext>
              </a:extLst>
            </p:cNvPr>
            <p:cNvSpPr>
              <a:spLocks noChangeAspect="1"/>
            </p:cNvSpPr>
            <p:nvPr/>
          </p:nvSpPr>
          <p:spPr>
            <a:xfrm flipV="1">
              <a:off x="5632415" y="5026392"/>
              <a:ext cx="2218449" cy="1141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9" name="Rectangle 58">
              <a:extLst>
                <a:ext uri="{FF2B5EF4-FFF2-40B4-BE49-F238E27FC236}">
                  <a16:creationId xmlns:a16="http://schemas.microsoft.com/office/drawing/2014/main" id="{6FFB6B6E-1D63-43BA-BAF0-DEDD87F9A3CE}"/>
                </a:ext>
              </a:extLst>
            </p:cNvPr>
            <p:cNvSpPr>
              <a:spLocks noChangeAspect="1"/>
            </p:cNvSpPr>
            <p:nvPr/>
          </p:nvSpPr>
          <p:spPr>
            <a:xfrm>
              <a:off x="332349" y="4490840"/>
              <a:ext cx="7775645"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60" name="Rectangle 59">
              <a:extLst>
                <a:ext uri="{FF2B5EF4-FFF2-40B4-BE49-F238E27FC236}">
                  <a16:creationId xmlns:a16="http://schemas.microsoft.com/office/drawing/2014/main" id="{382FEE04-0C50-4D66-8F4A-5D97B7DA6A88}"/>
                </a:ext>
              </a:extLst>
            </p:cNvPr>
            <p:cNvSpPr>
              <a:spLocks noChangeAspect="1"/>
            </p:cNvSpPr>
            <p:nvPr/>
          </p:nvSpPr>
          <p:spPr>
            <a:xfrm flipV="1">
              <a:off x="2838631" y="5202197"/>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61" name="Rectangle: Rounded Corners 60">
              <a:extLst>
                <a:ext uri="{FF2B5EF4-FFF2-40B4-BE49-F238E27FC236}">
                  <a16:creationId xmlns:a16="http://schemas.microsoft.com/office/drawing/2014/main" id="{D1B7D851-1C4E-4069-9A81-2E25B4B41549}"/>
                </a:ext>
              </a:extLst>
            </p:cNvPr>
            <p:cNvSpPr>
              <a:spLocks noChangeAspect="1"/>
            </p:cNvSpPr>
            <p:nvPr/>
          </p:nvSpPr>
          <p:spPr>
            <a:xfrm flipV="1">
              <a:off x="3115776" y="4311889"/>
              <a:ext cx="2218449" cy="114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grpSp>
      <p:sp>
        <p:nvSpPr>
          <p:cNvPr id="62" name="Rectangle: Rounded Corners 61">
            <a:extLst>
              <a:ext uri="{FF2B5EF4-FFF2-40B4-BE49-F238E27FC236}">
                <a16:creationId xmlns:a16="http://schemas.microsoft.com/office/drawing/2014/main" id="{1862082D-4EAF-4910-9737-106F02833740}"/>
              </a:ext>
            </a:extLst>
          </p:cNvPr>
          <p:cNvSpPr>
            <a:spLocks noChangeAspect="1"/>
          </p:cNvSpPr>
          <p:nvPr/>
        </p:nvSpPr>
        <p:spPr>
          <a:xfrm flipV="1">
            <a:off x="1233402" y="2122189"/>
            <a:ext cx="513530" cy="264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63" name="Rectangle: Rounded Corners 62">
            <a:extLst>
              <a:ext uri="{FF2B5EF4-FFF2-40B4-BE49-F238E27FC236}">
                <a16:creationId xmlns:a16="http://schemas.microsoft.com/office/drawing/2014/main" id="{75E45322-4046-40A5-9277-F0B01DDC60AF}"/>
              </a:ext>
            </a:extLst>
          </p:cNvPr>
          <p:cNvSpPr>
            <a:spLocks noChangeAspect="1"/>
          </p:cNvSpPr>
          <p:nvPr/>
        </p:nvSpPr>
        <p:spPr>
          <a:xfrm flipV="1">
            <a:off x="656179" y="1629252"/>
            <a:ext cx="513530" cy="2647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64" name="Rectangle: Rounded Corners 63">
            <a:extLst>
              <a:ext uri="{FF2B5EF4-FFF2-40B4-BE49-F238E27FC236}">
                <a16:creationId xmlns:a16="http://schemas.microsoft.com/office/drawing/2014/main" id="{6D551E06-5082-4BFE-A12C-C250D5515784}"/>
              </a:ext>
            </a:extLst>
          </p:cNvPr>
          <p:cNvSpPr>
            <a:spLocks noChangeAspect="1"/>
          </p:cNvSpPr>
          <p:nvPr/>
        </p:nvSpPr>
        <p:spPr>
          <a:xfrm flipV="1">
            <a:off x="1817656" y="1629253"/>
            <a:ext cx="513530" cy="264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grpSp>
        <p:nvGrpSpPr>
          <p:cNvPr id="65" name="Group 64">
            <a:extLst>
              <a:ext uri="{FF2B5EF4-FFF2-40B4-BE49-F238E27FC236}">
                <a16:creationId xmlns:a16="http://schemas.microsoft.com/office/drawing/2014/main" id="{36215261-0DC1-4046-88AF-B598FDA3E38E}"/>
              </a:ext>
            </a:extLst>
          </p:cNvPr>
          <p:cNvGrpSpPr>
            <a:grpSpLocks noChangeAspect="1"/>
          </p:cNvGrpSpPr>
          <p:nvPr/>
        </p:nvGrpSpPr>
        <p:grpSpPr>
          <a:xfrm>
            <a:off x="1750704" y="1467270"/>
            <a:ext cx="1801157" cy="430532"/>
            <a:chOff x="332349" y="4311889"/>
            <a:chExt cx="7780990" cy="1856054"/>
          </a:xfrm>
        </p:grpSpPr>
        <p:sp>
          <p:nvSpPr>
            <p:cNvPr id="66" name="Rectangle 65">
              <a:extLst>
                <a:ext uri="{FF2B5EF4-FFF2-40B4-BE49-F238E27FC236}">
                  <a16:creationId xmlns:a16="http://schemas.microsoft.com/office/drawing/2014/main" id="{31B73C8B-244A-4EDB-9CD3-4F0EFE263BE0}"/>
                </a:ext>
              </a:extLst>
            </p:cNvPr>
            <p:cNvSpPr>
              <a:spLocks noChangeAspect="1"/>
            </p:cNvSpPr>
            <p:nvPr/>
          </p:nvSpPr>
          <p:spPr>
            <a:xfrm flipV="1">
              <a:off x="332349" y="5199556"/>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67" name="Rectangle 66">
              <a:extLst>
                <a:ext uri="{FF2B5EF4-FFF2-40B4-BE49-F238E27FC236}">
                  <a16:creationId xmlns:a16="http://schemas.microsoft.com/office/drawing/2014/main" id="{6736F238-DEC3-4DEE-B981-03DC4E3529FB}"/>
                </a:ext>
              </a:extLst>
            </p:cNvPr>
            <p:cNvSpPr>
              <a:spLocks noChangeAspect="1"/>
            </p:cNvSpPr>
            <p:nvPr/>
          </p:nvSpPr>
          <p:spPr>
            <a:xfrm flipV="1">
              <a:off x="337694" y="5905087"/>
              <a:ext cx="5294720" cy="9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68" name="Rectangle: Rounded Corners 67">
              <a:extLst>
                <a:ext uri="{FF2B5EF4-FFF2-40B4-BE49-F238E27FC236}">
                  <a16:creationId xmlns:a16="http://schemas.microsoft.com/office/drawing/2014/main" id="{9F416262-E5C3-4D67-AFD0-83559EE7EF39}"/>
                </a:ext>
              </a:extLst>
            </p:cNvPr>
            <p:cNvSpPr>
              <a:spLocks noChangeAspect="1"/>
            </p:cNvSpPr>
            <p:nvPr/>
          </p:nvSpPr>
          <p:spPr>
            <a:xfrm flipV="1">
              <a:off x="614838" y="5026392"/>
              <a:ext cx="2218449" cy="1141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69" name="Rectangle 68">
              <a:extLst>
                <a:ext uri="{FF2B5EF4-FFF2-40B4-BE49-F238E27FC236}">
                  <a16:creationId xmlns:a16="http://schemas.microsoft.com/office/drawing/2014/main" id="{D89F2D35-26E0-499F-B8EF-E92DA028EF4E}"/>
                </a:ext>
              </a:extLst>
            </p:cNvPr>
            <p:cNvSpPr>
              <a:spLocks noChangeAspect="1"/>
            </p:cNvSpPr>
            <p:nvPr/>
          </p:nvSpPr>
          <p:spPr>
            <a:xfrm flipV="1">
              <a:off x="5349924" y="5205221"/>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70" name="Rectangle 69">
              <a:extLst>
                <a:ext uri="{FF2B5EF4-FFF2-40B4-BE49-F238E27FC236}">
                  <a16:creationId xmlns:a16="http://schemas.microsoft.com/office/drawing/2014/main" id="{EF62CE53-EC5C-4629-A0C1-1D2E4F80672D}"/>
                </a:ext>
              </a:extLst>
            </p:cNvPr>
            <p:cNvSpPr>
              <a:spLocks noChangeAspect="1"/>
            </p:cNvSpPr>
            <p:nvPr/>
          </p:nvSpPr>
          <p:spPr>
            <a:xfrm flipV="1">
              <a:off x="5355269" y="5910753"/>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71" name="Rectangle: Rounded Corners 70">
              <a:extLst>
                <a:ext uri="{FF2B5EF4-FFF2-40B4-BE49-F238E27FC236}">
                  <a16:creationId xmlns:a16="http://schemas.microsoft.com/office/drawing/2014/main" id="{4F0A5DF9-56B7-4DAE-AB94-BF3E7E187063}"/>
                </a:ext>
              </a:extLst>
            </p:cNvPr>
            <p:cNvSpPr>
              <a:spLocks noChangeAspect="1"/>
            </p:cNvSpPr>
            <p:nvPr/>
          </p:nvSpPr>
          <p:spPr>
            <a:xfrm flipV="1">
              <a:off x="5632415" y="5026392"/>
              <a:ext cx="2218449" cy="1141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72" name="Rectangle 71">
              <a:extLst>
                <a:ext uri="{FF2B5EF4-FFF2-40B4-BE49-F238E27FC236}">
                  <a16:creationId xmlns:a16="http://schemas.microsoft.com/office/drawing/2014/main" id="{9B81197A-2174-42B3-B348-FC01D7042B8A}"/>
                </a:ext>
              </a:extLst>
            </p:cNvPr>
            <p:cNvSpPr>
              <a:spLocks noChangeAspect="1"/>
            </p:cNvSpPr>
            <p:nvPr/>
          </p:nvSpPr>
          <p:spPr>
            <a:xfrm>
              <a:off x="332349" y="4490840"/>
              <a:ext cx="7775645"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73" name="Rectangle 72">
              <a:extLst>
                <a:ext uri="{FF2B5EF4-FFF2-40B4-BE49-F238E27FC236}">
                  <a16:creationId xmlns:a16="http://schemas.microsoft.com/office/drawing/2014/main" id="{A6FA24D7-3C19-430E-8524-A038A7FF620E}"/>
                </a:ext>
              </a:extLst>
            </p:cNvPr>
            <p:cNvSpPr>
              <a:spLocks noChangeAspect="1"/>
            </p:cNvSpPr>
            <p:nvPr/>
          </p:nvSpPr>
          <p:spPr>
            <a:xfrm flipV="1">
              <a:off x="2838631" y="5202197"/>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74" name="Rectangle: Rounded Corners 73">
              <a:extLst>
                <a:ext uri="{FF2B5EF4-FFF2-40B4-BE49-F238E27FC236}">
                  <a16:creationId xmlns:a16="http://schemas.microsoft.com/office/drawing/2014/main" id="{B4278579-65E1-4402-AB4C-EFB46B447574}"/>
                </a:ext>
              </a:extLst>
            </p:cNvPr>
            <p:cNvSpPr>
              <a:spLocks noChangeAspect="1"/>
            </p:cNvSpPr>
            <p:nvPr/>
          </p:nvSpPr>
          <p:spPr>
            <a:xfrm flipV="1">
              <a:off x="3115776" y="4311889"/>
              <a:ext cx="2218449" cy="114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grpSp>
      <p:grpSp>
        <p:nvGrpSpPr>
          <p:cNvPr id="75" name="Group 74">
            <a:extLst>
              <a:ext uri="{FF2B5EF4-FFF2-40B4-BE49-F238E27FC236}">
                <a16:creationId xmlns:a16="http://schemas.microsoft.com/office/drawing/2014/main" id="{E007459D-2BCB-48BE-B0ED-693F255CB463}"/>
              </a:ext>
            </a:extLst>
          </p:cNvPr>
          <p:cNvGrpSpPr>
            <a:grpSpLocks noChangeAspect="1"/>
          </p:cNvGrpSpPr>
          <p:nvPr/>
        </p:nvGrpSpPr>
        <p:grpSpPr>
          <a:xfrm>
            <a:off x="1750704" y="1139351"/>
            <a:ext cx="1801157" cy="430532"/>
            <a:chOff x="332349" y="4311889"/>
            <a:chExt cx="7780990" cy="1856054"/>
          </a:xfrm>
        </p:grpSpPr>
        <p:sp>
          <p:nvSpPr>
            <p:cNvPr id="76" name="Rectangle 75">
              <a:extLst>
                <a:ext uri="{FF2B5EF4-FFF2-40B4-BE49-F238E27FC236}">
                  <a16:creationId xmlns:a16="http://schemas.microsoft.com/office/drawing/2014/main" id="{87681792-8C24-4AC3-BE32-0910944580BD}"/>
                </a:ext>
              </a:extLst>
            </p:cNvPr>
            <p:cNvSpPr>
              <a:spLocks noChangeAspect="1"/>
            </p:cNvSpPr>
            <p:nvPr/>
          </p:nvSpPr>
          <p:spPr>
            <a:xfrm flipV="1">
              <a:off x="337694" y="5905087"/>
              <a:ext cx="5294720" cy="9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77" name="Rectangle 76">
              <a:extLst>
                <a:ext uri="{FF2B5EF4-FFF2-40B4-BE49-F238E27FC236}">
                  <a16:creationId xmlns:a16="http://schemas.microsoft.com/office/drawing/2014/main" id="{2C3A78A8-A0AD-4A94-B731-51DEDA2FD4D1}"/>
                </a:ext>
              </a:extLst>
            </p:cNvPr>
            <p:cNvSpPr>
              <a:spLocks noChangeAspect="1"/>
            </p:cNvSpPr>
            <p:nvPr/>
          </p:nvSpPr>
          <p:spPr>
            <a:xfrm flipV="1">
              <a:off x="332349" y="5199556"/>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78" name="Rectangle: Rounded Corners 77">
              <a:extLst>
                <a:ext uri="{FF2B5EF4-FFF2-40B4-BE49-F238E27FC236}">
                  <a16:creationId xmlns:a16="http://schemas.microsoft.com/office/drawing/2014/main" id="{164AE935-C5CD-4CF8-AEE3-7B637CAB6730}"/>
                </a:ext>
              </a:extLst>
            </p:cNvPr>
            <p:cNvSpPr>
              <a:spLocks noChangeAspect="1"/>
            </p:cNvSpPr>
            <p:nvPr/>
          </p:nvSpPr>
          <p:spPr>
            <a:xfrm flipV="1">
              <a:off x="614838" y="5026392"/>
              <a:ext cx="2218449" cy="1141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79" name="Rectangle 78">
              <a:extLst>
                <a:ext uri="{FF2B5EF4-FFF2-40B4-BE49-F238E27FC236}">
                  <a16:creationId xmlns:a16="http://schemas.microsoft.com/office/drawing/2014/main" id="{FAD86C14-4F2E-475C-BCC2-96D93D73BE0B}"/>
                </a:ext>
              </a:extLst>
            </p:cNvPr>
            <p:cNvSpPr>
              <a:spLocks noChangeAspect="1"/>
            </p:cNvSpPr>
            <p:nvPr/>
          </p:nvSpPr>
          <p:spPr>
            <a:xfrm flipV="1">
              <a:off x="5349924" y="5205221"/>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80" name="Rectangle 79">
              <a:extLst>
                <a:ext uri="{FF2B5EF4-FFF2-40B4-BE49-F238E27FC236}">
                  <a16:creationId xmlns:a16="http://schemas.microsoft.com/office/drawing/2014/main" id="{0AE0D51E-E1D6-4749-82F3-746EDCAAA0C5}"/>
                </a:ext>
              </a:extLst>
            </p:cNvPr>
            <p:cNvSpPr>
              <a:spLocks noChangeAspect="1"/>
            </p:cNvSpPr>
            <p:nvPr/>
          </p:nvSpPr>
          <p:spPr>
            <a:xfrm flipV="1">
              <a:off x="5355269" y="5910753"/>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81" name="Rectangle: Rounded Corners 80">
              <a:extLst>
                <a:ext uri="{FF2B5EF4-FFF2-40B4-BE49-F238E27FC236}">
                  <a16:creationId xmlns:a16="http://schemas.microsoft.com/office/drawing/2014/main" id="{65C406C3-0288-46AA-8F7E-51CA92F6FD3E}"/>
                </a:ext>
              </a:extLst>
            </p:cNvPr>
            <p:cNvSpPr>
              <a:spLocks noChangeAspect="1"/>
            </p:cNvSpPr>
            <p:nvPr/>
          </p:nvSpPr>
          <p:spPr>
            <a:xfrm flipV="1">
              <a:off x="5632415" y="5026392"/>
              <a:ext cx="2218449" cy="1141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82" name="Rectangle 81">
              <a:extLst>
                <a:ext uri="{FF2B5EF4-FFF2-40B4-BE49-F238E27FC236}">
                  <a16:creationId xmlns:a16="http://schemas.microsoft.com/office/drawing/2014/main" id="{0D73530F-F3E4-4FB9-9C12-7D396BB9DD31}"/>
                </a:ext>
              </a:extLst>
            </p:cNvPr>
            <p:cNvSpPr>
              <a:spLocks noChangeAspect="1"/>
            </p:cNvSpPr>
            <p:nvPr/>
          </p:nvSpPr>
          <p:spPr>
            <a:xfrm>
              <a:off x="332349" y="4490840"/>
              <a:ext cx="7775645"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83" name="Rectangle 82">
              <a:extLst>
                <a:ext uri="{FF2B5EF4-FFF2-40B4-BE49-F238E27FC236}">
                  <a16:creationId xmlns:a16="http://schemas.microsoft.com/office/drawing/2014/main" id="{A9D5CE08-64CB-4768-80E3-EFB8CF5FE579}"/>
                </a:ext>
              </a:extLst>
            </p:cNvPr>
            <p:cNvSpPr>
              <a:spLocks noChangeAspect="1"/>
            </p:cNvSpPr>
            <p:nvPr/>
          </p:nvSpPr>
          <p:spPr>
            <a:xfrm flipV="1">
              <a:off x="2838631" y="5202197"/>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84" name="Rectangle: Rounded Corners 83">
              <a:extLst>
                <a:ext uri="{FF2B5EF4-FFF2-40B4-BE49-F238E27FC236}">
                  <a16:creationId xmlns:a16="http://schemas.microsoft.com/office/drawing/2014/main" id="{5976A81C-C749-4774-9422-7AD5699344DB}"/>
                </a:ext>
              </a:extLst>
            </p:cNvPr>
            <p:cNvSpPr>
              <a:spLocks noChangeAspect="1"/>
            </p:cNvSpPr>
            <p:nvPr/>
          </p:nvSpPr>
          <p:spPr>
            <a:xfrm flipV="1">
              <a:off x="3115776" y="4311889"/>
              <a:ext cx="2218449" cy="114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grpSp>
      <p:sp>
        <p:nvSpPr>
          <p:cNvPr id="85" name="Rectangle: Rounded Corners 84">
            <a:extLst>
              <a:ext uri="{FF2B5EF4-FFF2-40B4-BE49-F238E27FC236}">
                <a16:creationId xmlns:a16="http://schemas.microsoft.com/office/drawing/2014/main" id="{62DAAD60-9422-43E0-90AC-44406EB4F2E7}"/>
              </a:ext>
            </a:extLst>
          </p:cNvPr>
          <p:cNvSpPr>
            <a:spLocks noChangeAspect="1"/>
          </p:cNvSpPr>
          <p:nvPr/>
        </p:nvSpPr>
        <p:spPr>
          <a:xfrm flipV="1">
            <a:off x="2393318" y="1466431"/>
            <a:ext cx="513530" cy="264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grpSp>
        <p:nvGrpSpPr>
          <p:cNvPr id="86" name="Group 85">
            <a:extLst>
              <a:ext uri="{FF2B5EF4-FFF2-40B4-BE49-F238E27FC236}">
                <a16:creationId xmlns:a16="http://schemas.microsoft.com/office/drawing/2014/main" id="{0F1CFDCB-C5EE-4A5D-BCCA-A4D94F9F3749}"/>
              </a:ext>
            </a:extLst>
          </p:cNvPr>
          <p:cNvGrpSpPr>
            <a:grpSpLocks noChangeAspect="1"/>
          </p:cNvGrpSpPr>
          <p:nvPr/>
        </p:nvGrpSpPr>
        <p:grpSpPr>
          <a:xfrm>
            <a:off x="1750704" y="2125096"/>
            <a:ext cx="1799919" cy="264794"/>
            <a:chOff x="332349" y="4311889"/>
            <a:chExt cx="7775645" cy="1141549"/>
          </a:xfrm>
        </p:grpSpPr>
        <p:sp>
          <p:nvSpPr>
            <p:cNvPr id="87" name="Rectangle 86">
              <a:extLst>
                <a:ext uri="{FF2B5EF4-FFF2-40B4-BE49-F238E27FC236}">
                  <a16:creationId xmlns:a16="http://schemas.microsoft.com/office/drawing/2014/main" id="{DF99809F-6729-435D-9A8D-1AC033603650}"/>
                </a:ext>
              </a:extLst>
            </p:cNvPr>
            <p:cNvSpPr>
              <a:spLocks noChangeAspect="1"/>
            </p:cNvSpPr>
            <p:nvPr/>
          </p:nvSpPr>
          <p:spPr>
            <a:xfrm flipV="1">
              <a:off x="332349" y="5199556"/>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90" name="Rectangle 89">
              <a:extLst>
                <a:ext uri="{FF2B5EF4-FFF2-40B4-BE49-F238E27FC236}">
                  <a16:creationId xmlns:a16="http://schemas.microsoft.com/office/drawing/2014/main" id="{B4C91DFC-C351-496A-8175-E7F33EACD90D}"/>
                </a:ext>
              </a:extLst>
            </p:cNvPr>
            <p:cNvSpPr>
              <a:spLocks noChangeAspect="1"/>
            </p:cNvSpPr>
            <p:nvPr/>
          </p:nvSpPr>
          <p:spPr>
            <a:xfrm flipV="1">
              <a:off x="5349924" y="5205221"/>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93" name="Rectangle 92">
              <a:extLst>
                <a:ext uri="{FF2B5EF4-FFF2-40B4-BE49-F238E27FC236}">
                  <a16:creationId xmlns:a16="http://schemas.microsoft.com/office/drawing/2014/main" id="{EF846485-6A12-40D6-80A8-38316ECF7AA7}"/>
                </a:ext>
              </a:extLst>
            </p:cNvPr>
            <p:cNvSpPr>
              <a:spLocks noChangeAspect="1"/>
            </p:cNvSpPr>
            <p:nvPr/>
          </p:nvSpPr>
          <p:spPr>
            <a:xfrm>
              <a:off x="332349" y="4490840"/>
              <a:ext cx="7775645"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94" name="Rectangle 93">
              <a:extLst>
                <a:ext uri="{FF2B5EF4-FFF2-40B4-BE49-F238E27FC236}">
                  <a16:creationId xmlns:a16="http://schemas.microsoft.com/office/drawing/2014/main" id="{DF726359-E37F-4785-8DC9-B77DCD14F30F}"/>
                </a:ext>
              </a:extLst>
            </p:cNvPr>
            <p:cNvSpPr>
              <a:spLocks noChangeAspect="1"/>
            </p:cNvSpPr>
            <p:nvPr/>
          </p:nvSpPr>
          <p:spPr>
            <a:xfrm flipV="1">
              <a:off x="2838631" y="5202197"/>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95" name="Rectangle: Rounded Corners 94">
              <a:extLst>
                <a:ext uri="{FF2B5EF4-FFF2-40B4-BE49-F238E27FC236}">
                  <a16:creationId xmlns:a16="http://schemas.microsoft.com/office/drawing/2014/main" id="{BF06E769-50F8-44D1-829B-08B87E11839D}"/>
                </a:ext>
              </a:extLst>
            </p:cNvPr>
            <p:cNvSpPr>
              <a:spLocks noChangeAspect="1"/>
            </p:cNvSpPr>
            <p:nvPr/>
          </p:nvSpPr>
          <p:spPr>
            <a:xfrm flipV="1">
              <a:off x="3115776" y="4311889"/>
              <a:ext cx="2218449" cy="114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grpSp>
      <p:grpSp>
        <p:nvGrpSpPr>
          <p:cNvPr id="96" name="Group 95">
            <a:extLst>
              <a:ext uri="{FF2B5EF4-FFF2-40B4-BE49-F238E27FC236}">
                <a16:creationId xmlns:a16="http://schemas.microsoft.com/office/drawing/2014/main" id="{26C9D7E5-C21D-4F4D-B34D-A3809ABC7D85}"/>
              </a:ext>
            </a:extLst>
          </p:cNvPr>
          <p:cNvGrpSpPr>
            <a:grpSpLocks noChangeAspect="1"/>
          </p:cNvGrpSpPr>
          <p:nvPr/>
        </p:nvGrpSpPr>
        <p:grpSpPr>
          <a:xfrm>
            <a:off x="1750704" y="1797177"/>
            <a:ext cx="1801157" cy="430532"/>
            <a:chOff x="332349" y="4311889"/>
            <a:chExt cx="7780990" cy="1856054"/>
          </a:xfrm>
        </p:grpSpPr>
        <p:sp>
          <p:nvSpPr>
            <p:cNvPr id="97" name="Rectangle 96">
              <a:extLst>
                <a:ext uri="{FF2B5EF4-FFF2-40B4-BE49-F238E27FC236}">
                  <a16:creationId xmlns:a16="http://schemas.microsoft.com/office/drawing/2014/main" id="{17C5DFD6-E543-4D6D-BE9B-B04C41FD53B1}"/>
                </a:ext>
              </a:extLst>
            </p:cNvPr>
            <p:cNvSpPr>
              <a:spLocks noChangeAspect="1"/>
            </p:cNvSpPr>
            <p:nvPr/>
          </p:nvSpPr>
          <p:spPr>
            <a:xfrm flipV="1">
              <a:off x="337694" y="5905087"/>
              <a:ext cx="5294720" cy="9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98" name="Rectangle 97">
              <a:extLst>
                <a:ext uri="{FF2B5EF4-FFF2-40B4-BE49-F238E27FC236}">
                  <a16:creationId xmlns:a16="http://schemas.microsoft.com/office/drawing/2014/main" id="{D00480B1-F64F-4247-9B4C-9BDC6DEB8286}"/>
                </a:ext>
              </a:extLst>
            </p:cNvPr>
            <p:cNvSpPr>
              <a:spLocks noChangeAspect="1"/>
            </p:cNvSpPr>
            <p:nvPr/>
          </p:nvSpPr>
          <p:spPr>
            <a:xfrm flipV="1">
              <a:off x="332349" y="5199556"/>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99" name="Rectangle: Rounded Corners 98">
              <a:extLst>
                <a:ext uri="{FF2B5EF4-FFF2-40B4-BE49-F238E27FC236}">
                  <a16:creationId xmlns:a16="http://schemas.microsoft.com/office/drawing/2014/main" id="{3D04AA9C-A833-4F93-BB8F-32A303DC6742}"/>
                </a:ext>
              </a:extLst>
            </p:cNvPr>
            <p:cNvSpPr>
              <a:spLocks noChangeAspect="1"/>
            </p:cNvSpPr>
            <p:nvPr/>
          </p:nvSpPr>
          <p:spPr>
            <a:xfrm flipV="1">
              <a:off x="614838" y="5026392"/>
              <a:ext cx="2218449" cy="1141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00" name="Rectangle 99">
              <a:extLst>
                <a:ext uri="{FF2B5EF4-FFF2-40B4-BE49-F238E27FC236}">
                  <a16:creationId xmlns:a16="http://schemas.microsoft.com/office/drawing/2014/main" id="{8599C59C-D393-4079-99AA-C885DBA48769}"/>
                </a:ext>
              </a:extLst>
            </p:cNvPr>
            <p:cNvSpPr>
              <a:spLocks noChangeAspect="1"/>
            </p:cNvSpPr>
            <p:nvPr/>
          </p:nvSpPr>
          <p:spPr>
            <a:xfrm flipV="1">
              <a:off x="5349924" y="5205221"/>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01" name="Rectangle 100">
              <a:extLst>
                <a:ext uri="{FF2B5EF4-FFF2-40B4-BE49-F238E27FC236}">
                  <a16:creationId xmlns:a16="http://schemas.microsoft.com/office/drawing/2014/main" id="{07E7B51A-4B8E-41ED-85FE-9AF2F36E51BB}"/>
                </a:ext>
              </a:extLst>
            </p:cNvPr>
            <p:cNvSpPr>
              <a:spLocks noChangeAspect="1"/>
            </p:cNvSpPr>
            <p:nvPr/>
          </p:nvSpPr>
          <p:spPr>
            <a:xfrm flipV="1">
              <a:off x="5355269" y="5910753"/>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02" name="Rectangle: Rounded Corners 101">
              <a:extLst>
                <a:ext uri="{FF2B5EF4-FFF2-40B4-BE49-F238E27FC236}">
                  <a16:creationId xmlns:a16="http://schemas.microsoft.com/office/drawing/2014/main" id="{DA5B5667-80C7-4B76-94B8-8401E091F8F7}"/>
                </a:ext>
              </a:extLst>
            </p:cNvPr>
            <p:cNvSpPr>
              <a:spLocks noChangeAspect="1"/>
            </p:cNvSpPr>
            <p:nvPr/>
          </p:nvSpPr>
          <p:spPr>
            <a:xfrm flipV="1">
              <a:off x="5632415" y="5026392"/>
              <a:ext cx="2218449" cy="1141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03" name="Rectangle 102">
              <a:extLst>
                <a:ext uri="{FF2B5EF4-FFF2-40B4-BE49-F238E27FC236}">
                  <a16:creationId xmlns:a16="http://schemas.microsoft.com/office/drawing/2014/main" id="{E55F771B-7751-4D70-A924-66F3105DF093}"/>
                </a:ext>
              </a:extLst>
            </p:cNvPr>
            <p:cNvSpPr>
              <a:spLocks noChangeAspect="1"/>
            </p:cNvSpPr>
            <p:nvPr/>
          </p:nvSpPr>
          <p:spPr>
            <a:xfrm>
              <a:off x="332349" y="4490840"/>
              <a:ext cx="7775645"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04" name="Rectangle 103">
              <a:extLst>
                <a:ext uri="{FF2B5EF4-FFF2-40B4-BE49-F238E27FC236}">
                  <a16:creationId xmlns:a16="http://schemas.microsoft.com/office/drawing/2014/main" id="{F8232C11-4C45-4360-BAF3-ADE9D8C18F63}"/>
                </a:ext>
              </a:extLst>
            </p:cNvPr>
            <p:cNvSpPr>
              <a:spLocks noChangeAspect="1"/>
            </p:cNvSpPr>
            <p:nvPr/>
          </p:nvSpPr>
          <p:spPr>
            <a:xfrm flipV="1">
              <a:off x="2838631" y="5202197"/>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05" name="Rectangle: Rounded Corners 104">
              <a:extLst>
                <a:ext uri="{FF2B5EF4-FFF2-40B4-BE49-F238E27FC236}">
                  <a16:creationId xmlns:a16="http://schemas.microsoft.com/office/drawing/2014/main" id="{743EE037-2C47-46B2-8B21-99F000C3BD42}"/>
                </a:ext>
              </a:extLst>
            </p:cNvPr>
            <p:cNvSpPr>
              <a:spLocks noChangeAspect="1"/>
            </p:cNvSpPr>
            <p:nvPr/>
          </p:nvSpPr>
          <p:spPr>
            <a:xfrm flipV="1">
              <a:off x="3115776" y="4311889"/>
              <a:ext cx="2218449" cy="114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grpSp>
      <p:sp>
        <p:nvSpPr>
          <p:cNvPr id="106" name="Rectangle: Rounded Corners 105">
            <a:extLst>
              <a:ext uri="{FF2B5EF4-FFF2-40B4-BE49-F238E27FC236}">
                <a16:creationId xmlns:a16="http://schemas.microsoft.com/office/drawing/2014/main" id="{EDAD6809-BC73-4817-84B1-13C649DEE5F9}"/>
              </a:ext>
            </a:extLst>
          </p:cNvPr>
          <p:cNvSpPr>
            <a:spLocks noChangeAspect="1"/>
          </p:cNvSpPr>
          <p:nvPr/>
        </p:nvSpPr>
        <p:spPr>
          <a:xfrm flipV="1">
            <a:off x="2393318" y="2124257"/>
            <a:ext cx="513530" cy="264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107" name="Rectangle: Rounded Corners 106">
            <a:extLst>
              <a:ext uri="{FF2B5EF4-FFF2-40B4-BE49-F238E27FC236}">
                <a16:creationId xmlns:a16="http://schemas.microsoft.com/office/drawing/2014/main" id="{B672A2FE-C304-4771-AF98-A78C1B5B816D}"/>
              </a:ext>
            </a:extLst>
          </p:cNvPr>
          <p:cNvSpPr>
            <a:spLocks noChangeAspect="1"/>
          </p:cNvSpPr>
          <p:nvPr/>
        </p:nvSpPr>
        <p:spPr>
          <a:xfrm flipV="1">
            <a:off x="1816096" y="1631320"/>
            <a:ext cx="513530" cy="2647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08" name="Rectangle: Rounded Corners 107">
            <a:extLst>
              <a:ext uri="{FF2B5EF4-FFF2-40B4-BE49-F238E27FC236}">
                <a16:creationId xmlns:a16="http://schemas.microsoft.com/office/drawing/2014/main" id="{CFD897A2-3E64-4268-936C-E9946D12689C}"/>
              </a:ext>
            </a:extLst>
          </p:cNvPr>
          <p:cNvSpPr>
            <a:spLocks noChangeAspect="1"/>
          </p:cNvSpPr>
          <p:nvPr/>
        </p:nvSpPr>
        <p:spPr>
          <a:xfrm flipV="1">
            <a:off x="2977573" y="1631320"/>
            <a:ext cx="513530" cy="264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grpSp>
        <p:nvGrpSpPr>
          <p:cNvPr id="109" name="Group 108">
            <a:extLst>
              <a:ext uri="{FF2B5EF4-FFF2-40B4-BE49-F238E27FC236}">
                <a16:creationId xmlns:a16="http://schemas.microsoft.com/office/drawing/2014/main" id="{B9FBCA05-83D3-4B09-B889-6729735CCC66}"/>
              </a:ext>
            </a:extLst>
          </p:cNvPr>
          <p:cNvGrpSpPr>
            <a:grpSpLocks noChangeAspect="1"/>
          </p:cNvGrpSpPr>
          <p:nvPr/>
        </p:nvGrpSpPr>
        <p:grpSpPr>
          <a:xfrm>
            <a:off x="2911618" y="1464363"/>
            <a:ext cx="1801157" cy="430532"/>
            <a:chOff x="332349" y="4311889"/>
            <a:chExt cx="7780990" cy="1856054"/>
          </a:xfrm>
        </p:grpSpPr>
        <p:sp>
          <p:nvSpPr>
            <p:cNvPr id="110" name="Rectangle 109">
              <a:extLst>
                <a:ext uri="{FF2B5EF4-FFF2-40B4-BE49-F238E27FC236}">
                  <a16:creationId xmlns:a16="http://schemas.microsoft.com/office/drawing/2014/main" id="{AA8CAADF-4B92-48E9-AEB9-F7EBADD4B533}"/>
                </a:ext>
              </a:extLst>
            </p:cNvPr>
            <p:cNvSpPr>
              <a:spLocks noChangeAspect="1"/>
            </p:cNvSpPr>
            <p:nvPr/>
          </p:nvSpPr>
          <p:spPr>
            <a:xfrm flipV="1">
              <a:off x="332349" y="5199556"/>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11" name="Rectangle 110">
              <a:extLst>
                <a:ext uri="{FF2B5EF4-FFF2-40B4-BE49-F238E27FC236}">
                  <a16:creationId xmlns:a16="http://schemas.microsoft.com/office/drawing/2014/main" id="{39342295-B607-4341-B548-14FD1DED1440}"/>
                </a:ext>
              </a:extLst>
            </p:cNvPr>
            <p:cNvSpPr>
              <a:spLocks noChangeAspect="1"/>
            </p:cNvSpPr>
            <p:nvPr/>
          </p:nvSpPr>
          <p:spPr>
            <a:xfrm flipV="1">
              <a:off x="337694" y="5905087"/>
              <a:ext cx="5294720" cy="9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12" name="Rectangle: Rounded Corners 111">
              <a:extLst>
                <a:ext uri="{FF2B5EF4-FFF2-40B4-BE49-F238E27FC236}">
                  <a16:creationId xmlns:a16="http://schemas.microsoft.com/office/drawing/2014/main" id="{E9373010-9EB8-4060-B946-347B9406FE99}"/>
                </a:ext>
              </a:extLst>
            </p:cNvPr>
            <p:cNvSpPr>
              <a:spLocks noChangeAspect="1"/>
            </p:cNvSpPr>
            <p:nvPr/>
          </p:nvSpPr>
          <p:spPr>
            <a:xfrm flipV="1">
              <a:off x="614838" y="5026392"/>
              <a:ext cx="2218449" cy="1141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13" name="Rectangle 112">
              <a:extLst>
                <a:ext uri="{FF2B5EF4-FFF2-40B4-BE49-F238E27FC236}">
                  <a16:creationId xmlns:a16="http://schemas.microsoft.com/office/drawing/2014/main" id="{7AB3C78B-AFC3-472B-A351-EE0FC5590F5B}"/>
                </a:ext>
              </a:extLst>
            </p:cNvPr>
            <p:cNvSpPr>
              <a:spLocks noChangeAspect="1"/>
            </p:cNvSpPr>
            <p:nvPr/>
          </p:nvSpPr>
          <p:spPr>
            <a:xfrm flipV="1">
              <a:off x="5349924" y="5205221"/>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14" name="Rectangle 113">
              <a:extLst>
                <a:ext uri="{FF2B5EF4-FFF2-40B4-BE49-F238E27FC236}">
                  <a16:creationId xmlns:a16="http://schemas.microsoft.com/office/drawing/2014/main" id="{B31E0818-D518-479A-8C53-3F86E0F84004}"/>
                </a:ext>
              </a:extLst>
            </p:cNvPr>
            <p:cNvSpPr>
              <a:spLocks noChangeAspect="1"/>
            </p:cNvSpPr>
            <p:nvPr/>
          </p:nvSpPr>
          <p:spPr>
            <a:xfrm flipV="1">
              <a:off x="5355269" y="5910753"/>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15" name="Rectangle: Rounded Corners 114">
              <a:extLst>
                <a:ext uri="{FF2B5EF4-FFF2-40B4-BE49-F238E27FC236}">
                  <a16:creationId xmlns:a16="http://schemas.microsoft.com/office/drawing/2014/main" id="{6BE56999-F43C-4C12-8478-B0055D36BFD4}"/>
                </a:ext>
              </a:extLst>
            </p:cNvPr>
            <p:cNvSpPr>
              <a:spLocks noChangeAspect="1"/>
            </p:cNvSpPr>
            <p:nvPr/>
          </p:nvSpPr>
          <p:spPr>
            <a:xfrm flipV="1">
              <a:off x="5632415" y="5026392"/>
              <a:ext cx="2218449" cy="1141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116" name="Rectangle 115">
              <a:extLst>
                <a:ext uri="{FF2B5EF4-FFF2-40B4-BE49-F238E27FC236}">
                  <a16:creationId xmlns:a16="http://schemas.microsoft.com/office/drawing/2014/main" id="{78F7104C-B6A4-4386-A3C6-A69E8ACD871C}"/>
                </a:ext>
              </a:extLst>
            </p:cNvPr>
            <p:cNvSpPr>
              <a:spLocks noChangeAspect="1"/>
            </p:cNvSpPr>
            <p:nvPr/>
          </p:nvSpPr>
          <p:spPr>
            <a:xfrm>
              <a:off x="332349" y="4490840"/>
              <a:ext cx="7775645"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17" name="Rectangle 116">
              <a:extLst>
                <a:ext uri="{FF2B5EF4-FFF2-40B4-BE49-F238E27FC236}">
                  <a16:creationId xmlns:a16="http://schemas.microsoft.com/office/drawing/2014/main" id="{BF856621-E886-4622-BF81-08F40DF48D40}"/>
                </a:ext>
              </a:extLst>
            </p:cNvPr>
            <p:cNvSpPr>
              <a:spLocks noChangeAspect="1"/>
            </p:cNvSpPr>
            <p:nvPr/>
          </p:nvSpPr>
          <p:spPr>
            <a:xfrm flipV="1">
              <a:off x="2838631" y="5202197"/>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18" name="Rectangle: Rounded Corners 117">
              <a:extLst>
                <a:ext uri="{FF2B5EF4-FFF2-40B4-BE49-F238E27FC236}">
                  <a16:creationId xmlns:a16="http://schemas.microsoft.com/office/drawing/2014/main" id="{21548DFE-4008-468A-B242-5CF3E7B6E201}"/>
                </a:ext>
              </a:extLst>
            </p:cNvPr>
            <p:cNvSpPr>
              <a:spLocks noChangeAspect="1"/>
            </p:cNvSpPr>
            <p:nvPr/>
          </p:nvSpPr>
          <p:spPr>
            <a:xfrm flipV="1">
              <a:off x="3115776" y="4311889"/>
              <a:ext cx="2218449" cy="114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grpSp>
      <p:grpSp>
        <p:nvGrpSpPr>
          <p:cNvPr id="119" name="Group 118">
            <a:extLst>
              <a:ext uri="{FF2B5EF4-FFF2-40B4-BE49-F238E27FC236}">
                <a16:creationId xmlns:a16="http://schemas.microsoft.com/office/drawing/2014/main" id="{197BDF54-604E-4817-B7A3-BC2BD6BA41C9}"/>
              </a:ext>
            </a:extLst>
          </p:cNvPr>
          <p:cNvGrpSpPr>
            <a:grpSpLocks noChangeAspect="1"/>
          </p:cNvGrpSpPr>
          <p:nvPr/>
        </p:nvGrpSpPr>
        <p:grpSpPr>
          <a:xfrm>
            <a:off x="2911618" y="1136444"/>
            <a:ext cx="1801157" cy="430532"/>
            <a:chOff x="332349" y="4311889"/>
            <a:chExt cx="7780990" cy="1856054"/>
          </a:xfrm>
        </p:grpSpPr>
        <p:sp>
          <p:nvSpPr>
            <p:cNvPr id="120" name="Rectangle 119">
              <a:extLst>
                <a:ext uri="{FF2B5EF4-FFF2-40B4-BE49-F238E27FC236}">
                  <a16:creationId xmlns:a16="http://schemas.microsoft.com/office/drawing/2014/main" id="{AED257D0-33F9-4D77-875F-D366B7C2ADE7}"/>
                </a:ext>
              </a:extLst>
            </p:cNvPr>
            <p:cNvSpPr>
              <a:spLocks noChangeAspect="1"/>
            </p:cNvSpPr>
            <p:nvPr/>
          </p:nvSpPr>
          <p:spPr>
            <a:xfrm flipV="1">
              <a:off x="337694" y="5905087"/>
              <a:ext cx="5294720" cy="9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21" name="Rectangle 120">
              <a:extLst>
                <a:ext uri="{FF2B5EF4-FFF2-40B4-BE49-F238E27FC236}">
                  <a16:creationId xmlns:a16="http://schemas.microsoft.com/office/drawing/2014/main" id="{9A602965-05F5-44A9-A400-3C4B26AD9C00}"/>
                </a:ext>
              </a:extLst>
            </p:cNvPr>
            <p:cNvSpPr>
              <a:spLocks noChangeAspect="1"/>
            </p:cNvSpPr>
            <p:nvPr/>
          </p:nvSpPr>
          <p:spPr>
            <a:xfrm flipV="1">
              <a:off x="332349" y="5199556"/>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22" name="Rectangle: Rounded Corners 121">
              <a:extLst>
                <a:ext uri="{FF2B5EF4-FFF2-40B4-BE49-F238E27FC236}">
                  <a16:creationId xmlns:a16="http://schemas.microsoft.com/office/drawing/2014/main" id="{83CD7086-7806-481E-B204-0E978D53870C}"/>
                </a:ext>
              </a:extLst>
            </p:cNvPr>
            <p:cNvSpPr>
              <a:spLocks noChangeAspect="1"/>
            </p:cNvSpPr>
            <p:nvPr/>
          </p:nvSpPr>
          <p:spPr>
            <a:xfrm flipV="1">
              <a:off x="614838" y="5026392"/>
              <a:ext cx="2218449" cy="1141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23" name="Rectangle 122">
              <a:extLst>
                <a:ext uri="{FF2B5EF4-FFF2-40B4-BE49-F238E27FC236}">
                  <a16:creationId xmlns:a16="http://schemas.microsoft.com/office/drawing/2014/main" id="{C8A08CF5-DC3D-43F2-B977-8313EFCE180F}"/>
                </a:ext>
              </a:extLst>
            </p:cNvPr>
            <p:cNvSpPr>
              <a:spLocks noChangeAspect="1"/>
            </p:cNvSpPr>
            <p:nvPr/>
          </p:nvSpPr>
          <p:spPr>
            <a:xfrm flipV="1">
              <a:off x="5349924" y="5205221"/>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24" name="Rectangle 123">
              <a:extLst>
                <a:ext uri="{FF2B5EF4-FFF2-40B4-BE49-F238E27FC236}">
                  <a16:creationId xmlns:a16="http://schemas.microsoft.com/office/drawing/2014/main" id="{C351521E-F574-49AD-BFF7-881A0E59CFBE}"/>
                </a:ext>
              </a:extLst>
            </p:cNvPr>
            <p:cNvSpPr>
              <a:spLocks noChangeAspect="1"/>
            </p:cNvSpPr>
            <p:nvPr/>
          </p:nvSpPr>
          <p:spPr>
            <a:xfrm flipV="1">
              <a:off x="5355269" y="5910753"/>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25" name="Rectangle: Rounded Corners 124">
              <a:extLst>
                <a:ext uri="{FF2B5EF4-FFF2-40B4-BE49-F238E27FC236}">
                  <a16:creationId xmlns:a16="http://schemas.microsoft.com/office/drawing/2014/main" id="{68DE1090-1F4A-4374-B408-06D0A86B8EA1}"/>
                </a:ext>
              </a:extLst>
            </p:cNvPr>
            <p:cNvSpPr>
              <a:spLocks noChangeAspect="1"/>
            </p:cNvSpPr>
            <p:nvPr/>
          </p:nvSpPr>
          <p:spPr>
            <a:xfrm flipV="1">
              <a:off x="5632415" y="5026392"/>
              <a:ext cx="2218449" cy="1141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26" name="Rectangle 125">
              <a:extLst>
                <a:ext uri="{FF2B5EF4-FFF2-40B4-BE49-F238E27FC236}">
                  <a16:creationId xmlns:a16="http://schemas.microsoft.com/office/drawing/2014/main" id="{8F219991-499D-48F0-8EE2-5A155F21164C}"/>
                </a:ext>
              </a:extLst>
            </p:cNvPr>
            <p:cNvSpPr>
              <a:spLocks noChangeAspect="1"/>
            </p:cNvSpPr>
            <p:nvPr/>
          </p:nvSpPr>
          <p:spPr>
            <a:xfrm>
              <a:off x="332349" y="4490840"/>
              <a:ext cx="7775645"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27" name="Rectangle 126">
              <a:extLst>
                <a:ext uri="{FF2B5EF4-FFF2-40B4-BE49-F238E27FC236}">
                  <a16:creationId xmlns:a16="http://schemas.microsoft.com/office/drawing/2014/main" id="{B4585BB9-3736-4FA4-AA6D-A8EA18AFB73B}"/>
                </a:ext>
              </a:extLst>
            </p:cNvPr>
            <p:cNvSpPr>
              <a:spLocks noChangeAspect="1"/>
            </p:cNvSpPr>
            <p:nvPr/>
          </p:nvSpPr>
          <p:spPr>
            <a:xfrm flipV="1">
              <a:off x="2838631" y="5202197"/>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28" name="Rectangle: Rounded Corners 127">
              <a:extLst>
                <a:ext uri="{FF2B5EF4-FFF2-40B4-BE49-F238E27FC236}">
                  <a16:creationId xmlns:a16="http://schemas.microsoft.com/office/drawing/2014/main" id="{A9DF3259-1996-4529-BF48-447F6531667A}"/>
                </a:ext>
              </a:extLst>
            </p:cNvPr>
            <p:cNvSpPr>
              <a:spLocks noChangeAspect="1"/>
            </p:cNvSpPr>
            <p:nvPr/>
          </p:nvSpPr>
          <p:spPr>
            <a:xfrm flipV="1">
              <a:off x="3115776" y="4311889"/>
              <a:ext cx="2218449" cy="114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grpSp>
      <p:sp>
        <p:nvSpPr>
          <p:cNvPr id="129" name="Rectangle: Rounded Corners 128">
            <a:extLst>
              <a:ext uri="{FF2B5EF4-FFF2-40B4-BE49-F238E27FC236}">
                <a16:creationId xmlns:a16="http://schemas.microsoft.com/office/drawing/2014/main" id="{8031E9B9-C05D-4BF6-BF38-95DA7C1CF3A9}"/>
              </a:ext>
            </a:extLst>
          </p:cNvPr>
          <p:cNvSpPr>
            <a:spLocks noChangeAspect="1"/>
          </p:cNvSpPr>
          <p:nvPr/>
        </p:nvSpPr>
        <p:spPr>
          <a:xfrm flipV="1">
            <a:off x="3554233" y="1463524"/>
            <a:ext cx="513530" cy="264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grpSp>
        <p:nvGrpSpPr>
          <p:cNvPr id="130" name="Group 129">
            <a:extLst>
              <a:ext uri="{FF2B5EF4-FFF2-40B4-BE49-F238E27FC236}">
                <a16:creationId xmlns:a16="http://schemas.microsoft.com/office/drawing/2014/main" id="{F63C55AF-30BC-4F02-9338-DB4D4CF4D5D7}"/>
              </a:ext>
            </a:extLst>
          </p:cNvPr>
          <p:cNvGrpSpPr>
            <a:grpSpLocks noChangeAspect="1"/>
          </p:cNvGrpSpPr>
          <p:nvPr/>
        </p:nvGrpSpPr>
        <p:grpSpPr>
          <a:xfrm>
            <a:off x="2911619" y="2122189"/>
            <a:ext cx="1799919" cy="264794"/>
            <a:chOff x="332349" y="4311889"/>
            <a:chExt cx="7775645" cy="1141549"/>
          </a:xfrm>
        </p:grpSpPr>
        <p:sp>
          <p:nvSpPr>
            <p:cNvPr id="131" name="Rectangle 130">
              <a:extLst>
                <a:ext uri="{FF2B5EF4-FFF2-40B4-BE49-F238E27FC236}">
                  <a16:creationId xmlns:a16="http://schemas.microsoft.com/office/drawing/2014/main" id="{E87BB1F8-1C4A-41A6-8695-F8F1A1F805B8}"/>
                </a:ext>
              </a:extLst>
            </p:cNvPr>
            <p:cNvSpPr>
              <a:spLocks noChangeAspect="1"/>
            </p:cNvSpPr>
            <p:nvPr/>
          </p:nvSpPr>
          <p:spPr>
            <a:xfrm flipV="1">
              <a:off x="332349" y="5199556"/>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34" name="Rectangle 133">
              <a:extLst>
                <a:ext uri="{FF2B5EF4-FFF2-40B4-BE49-F238E27FC236}">
                  <a16:creationId xmlns:a16="http://schemas.microsoft.com/office/drawing/2014/main" id="{2D551002-773C-4BC5-9E99-C45BFDE5E9F3}"/>
                </a:ext>
              </a:extLst>
            </p:cNvPr>
            <p:cNvSpPr>
              <a:spLocks noChangeAspect="1"/>
            </p:cNvSpPr>
            <p:nvPr/>
          </p:nvSpPr>
          <p:spPr>
            <a:xfrm flipV="1">
              <a:off x="5349924" y="5205221"/>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37" name="Rectangle 136">
              <a:extLst>
                <a:ext uri="{FF2B5EF4-FFF2-40B4-BE49-F238E27FC236}">
                  <a16:creationId xmlns:a16="http://schemas.microsoft.com/office/drawing/2014/main" id="{56C2580A-DC04-4660-91F6-D4EF19D5BDC7}"/>
                </a:ext>
              </a:extLst>
            </p:cNvPr>
            <p:cNvSpPr>
              <a:spLocks noChangeAspect="1"/>
            </p:cNvSpPr>
            <p:nvPr/>
          </p:nvSpPr>
          <p:spPr>
            <a:xfrm>
              <a:off x="332349" y="4490840"/>
              <a:ext cx="7775645"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38" name="Rectangle 137">
              <a:extLst>
                <a:ext uri="{FF2B5EF4-FFF2-40B4-BE49-F238E27FC236}">
                  <a16:creationId xmlns:a16="http://schemas.microsoft.com/office/drawing/2014/main" id="{D9C05817-F828-4906-A82B-9F4B88384BE5}"/>
                </a:ext>
              </a:extLst>
            </p:cNvPr>
            <p:cNvSpPr>
              <a:spLocks noChangeAspect="1"/>
            </p:cNvSpPr>
            <p:nvPr/>
          </p:nvSpPr>
          <p:spPr>
            <a:xfrm flipV="1">
              <a:off x="2838631" y="5202197"/>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39" name="Rectangle: Rounded Corners 138">
              <a:extLst>
                <a:ext uri="{FF2B5EF4-FFF2-40B4-BE49-F238E27FC236}">
                  <a16:creationId xmlns:a16="http://schemas.microsoft.com/office/drawing/2014/main" id="{39093715-72FE-42DC-A158-ADC9FAADC324}"/>
                </a:ext>
              </a:extLst>
            </p:cNvPr>
            <p:cNvSpPr>
              <a:spLocks noChangeAspect="1"/>
            </p:cNvSpPr>
            <p:nvPr/>
          </p:nvSpPr>
          <p:spPr>
            <a:xfrm flipV="1">
              <a:off x="3115776" y="4311889"/>
              <a:ext cx="2218449" cy="114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grpSp>
      <p:grpSp>
        <p:nvGrpSpPr>
          <p:cNvPr id="140" name="Group 139">
            <a:extLst>
              <a:ext uri="{FF2B5EF4-FFF2-40B4-BE49-F238E27FC236}">
                <a16:creationId xmlns:a16="http://schemas.microsoft.com/office/drawing/2014/main" id="{9CFBC813-FC59-43CD-A536-86A5F90F5531}"/>
              </a:ext>
            </a:extLst>
          </p:cNvPr>
          <p:cNvGrpSpPr>
            <a:grpSpLocks noChangeAspect="1"/>
          </p:cNvGrpSpPr>
          <p:nvPr/>
        </p:nvGrpSpPr>
        <p:grpSpPr>
          <a:xfrm>
            <a:off x="2911618" y="1794270"/>
            <a:ext cx="1801157" cy="430532"/>
            <a:chOff x="332349" y="4311889"/>
            <a:chExt cx="7780990" cy="1856054"/>
          </a:xfrm>
        </p:grpSpPr>
        <p:sp>
          <p:nvSpPr>
            <p:cNvPr id="141" name="Rectangle 140">
              <a:extLst>
                <a:ext uri="{FF2B5EF4-FFF2-40B4-BE49-F238E27FC236}">
                  <a16:creationId xmlns:a16="http://schemas.microsoft.com/office/drawing/2014/main" id="{83FFC417-4D1C-42C0-8F1A-B33BBAF175D8}"/>
                </a:ext>
              </a:extLst>
            </p:cNvPr>
            <p:cNvSpPr>
              <a:spLocks noChangeAspect="1"/>
            </p:cNvSpPr>
            <p:nvPr/>
          </p:nvSpPr>
          <p:spPr>
            <a:xfrm flipV="1">
              <a:off x="337694" y="5905087"/>
              <a:ext cx="5294720" cy="9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42" name="Rectangle 141">
              <a:extLst>
                <a:ext uri="{FF2B5EF4-FFF2-40B4-BE49-F238E27FC236}">
                  <a16:creationId xmlns:a16="http://schemas.microsoft.com/office/drawing/2014/main" id="{6524982C-18E3-4664-A8A1-63E2BF268F4E}"/>
                </a:ext>
              </a:extLst>
            </p:cNvPr>
            <p:cNvSpPr>
              <a:spLocks noChangeAspect="1"/>
            </p:cNvSpPr>
            <p:nvPr/>
          </p:nvSpPr>
          <p:spPr>
            <a:xfrm flipV="1">
              <a:off x="332349" y="5199556"/>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43" name="Rectangle: Rounded Corners 142">
              <a:extLst>
                <a:ext uri="{FF2B5EF4-FFF2-40B4-BE49-F238E27FC236}">
                  <a16:creationId xmlns:a16="http://schemas.microsoft.com/office/drawing/2014/main" id="{4418E9F1-B70F-4A60-9C0C-8757DA286FB4}"/>
                </a:ext>
              </a:extLst>
            </p:cNvPr>
            <p:cNvSpPr>
              <a:spLocks noChangeAspect="1"/>
            </p:cNvSpPr>
            <p:nvPr/>
          </p:nvSpPr>
          <p:spPr>
            <a:xfrm flipV="1">
              <a:off x="614838" y="5026392"/>
              <a:ext cx="2218449" cy="1141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44" name="Rectangle 143">
              <a:extLst>
                <a:ext uri="{FF2B5EF4-FFF2-40B4-BE49-F238E27FC236}">
                  <a16:creationId xmlns:a16="http://schemas.microsoft.com/office/drawing/2014/main" id="{F4E371AB-85CB-460E-BFBE-A50AA5B206B7}"/>
                </a:ext>
              </a:extLst>
            </p:cNvPr>
            <p:cNvSpPr>
              <a:spLocks noChangeAspect="1"/>
            </p:cNvSpPr>
            <p:nvPr/>
          </p:nvSpPr>
          <p:spPr>
            <a:xfrm flipV="1">
              <a:off x="5349924" y="5205221"/>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45" name="Rectangle 144">
              <a:extLst>
                <a:ext uri="{FF2B5EF4-FFF2-40B4-BE49-F238E27FC236}">
                  <a16:creationId xmlns:a16="http://schemas.microsoft.com/office/drawing/2014/main" id="{E880CD12-E7A4-40C1-8A14-77C49DC7D805}"/>
                </a:ext>
              </a:extLst>
            </p:cNvPr>
            <p:cNvSpPr>
              <a:spLocks noChangeAspect="1"/>
            </p:cNvSpPr>
            <p:nvPr/>
          </p:nvSpPr>
          <p:spPr>
            <a:xfrm flipV="1">
              <a:off x="5355269" y="5910753"/>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46" name="Rectangle: Rounded Corners 145">
              <a:extLst>
                <a:ext uri="{FF2B5EF4-FFF2-40B4-BE49-F238E27FC236}">
                  <a16:creationId xmlns:a16="http://schemas.microsoft.com/office/drawing/2014/main" id="{112F7B38-57D6-4C8B-B022-27F20CBA57A2}"/>
                </a:ext>
              </a:extLst>
            </p:cNvPr>
            <p:cNvSpPr>
              <a:spLocks noChangeAspect="1"/>
            </p:cNvSpPr>
            <p:nvPr/>
          </p:nvSpPr>
          <p:spPr>
            <a:xfrm flipV="1">
              <a:off x="5632415" y="5026392"/>
              <a:ext cx="2218449" cy="1141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47" name="Rectangle 146">
              <a:extLst>
                <a:ext uri="{FF2B5EF4-FFF2-40B4-BE49-F238E27FC236}">
                  <a16:creationId xmlns:a16="http://schemas.microsoft.com/office/drawing/2014/main" id="{267F4846-57B8-4527-8759-2F50EE091E91}"/>
                </a:ext>
              </a:extLst>
            </p:cNvPr>
            <p:cNvSpPr>
              <a:spLocks noChangeAspect="1"/>
            </p:cNvSpPr>
            <p:nvPr/>
          </p:nvSpPr>
          <p:spPr>
            <a:xfrm>
              <a:off x="332349" y="4490840"/>
              <a:ext cx="7775645"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48" name="Rectangle 147">
              <a:extLst>
                <a:ext uri="{FF2B5EF4-FFF2-40B4-BE49-F238E27FC236}">
                  <a16:creationId xmlns:a16="http://schemas.microsoft.com/office/drawing/2014/main" id="{E1FB4515-48A6-4F6B-8956-774A39BDC634}"/>
                </a:ext>
              </a:extLst>
            </p:cNvPr>
            <p:cNvSpPr>
              <a:spLocks noChangeAspect="1"/>
            </p:cNvSpPr>
            <p:nvPr/>
          </p:nvSpPr>
          <p:spPr>
            <a:xfrm flipV="1">
              <a:off x="2838631" y="5202197"/>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49" name="Rectangle: Rounded Corners 148">
              <a:extLst>
                <a:ext uri="{FF2B5EF4-FFF2-40B4-BE49-F238E27FC236}">
                  <a16:creationId xmlns:a16="http://schemas.microsoft.com/office/drawing/2014/main" id="{18ECEB5C-204D-47F8-BF76-A0A207BB0556}"/>
                </a:ext>
              </a:extLst>
            </p:cNvPr>
            <p:cNvSpPr>
              <a:spLocks noChangeAspect="1"/>
            </p:cNvSpPr>
            <p:nvPr/>
          </p:nvSpPr>
          <p:spPr>
            <a:xfrm flipV="1">
              <a:off x="3115776" y="4311889"/>
              <a:ext cx="2218449" cy="114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grpSp>
      <p:sp>
        <p:nvSpPr>
          <p:cNvPr id="150" name="Rectangle: Rounded Corners 149">
            <a:extLst>
              <a:ext uri="{FF2B5EF4-FFF2-40B4-BE49-F238E27FC236}">
                <a16:creationId xmlns:a16="http://schemas.microsoft.com/office/drawing/2014/main" id="{0CF2C543-D3E5-490C-8486-47537243D36A}"/>
              </a:ext>
            </a:extLst>
          </p:cNvPr>
          <p:cNvSpPr>
            <a:spLocks noChangeAspect="1"/>
          </p:cNvSpPr>
          <p:nvPr/>
        </p:nvSpPr>
        <p:spPr>
          <a:xfrm flipV="1">
            <a:off x="3554233" y="2121350"/>
            <a:ext cx="513530" cy="264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151" name="Rectangle: Rounded Corners 150">
            <a:extLst>
              <a:ext uri="{FF2B5EF4-FFF2-40B4-BE49-F238E27FC236}">
                <a16:creationId xmlns:a16="http://schemas.microsoft.com/office/drawing/2014/main" id="{40D2D5E7-0318-4775-B496-7B22952E8BF7}"/>
              </a:ext>
            </a:extLst>
          </p:cNvPr>
          <p:cNvSpPr>
            <a:spLocks noChangeAspect="1"/>
          </p:cNvSpPr>
          <p:nvPr/>
        </p:nvSpPr>
        <p:spPr>
          <a:xfrm flipV="1">
            <a:off x="2977010" y="1628413"/>
            <a:ext cx="513530" cy="2647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52" name="Rectangle: Rounded Corners 151">
            <a:extLst>
              <a:ext uri="{FF2B5EF4-FFF2-40B4-BE49-F238E27FC236}">
                <a16:creationId xmlns:a16="http://schemas.microsoft.com/office/drawing/2014/main" id="{CAE2775E-C7D8-4FEF-BAD9-3B3B15808332}"/>
              </a:ext>
            </a:extLst>
          </p:cNvPr>
          <p:cNvSpPr>
            <a:spLocks noChangeAspect="1"/>
          </p:cNvSpPr>
          <p:nvPr/>
        </p:nvSpPr>
        <p:spPr>
          <a:xfrm flipV="1">
            <a:off x="4138487" y="1628413"/>
            <a:ext cx="513530" cy="264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grpSp>
        <p:nvGrpSpPr>
          <p:cNvPr id="153" name="Group 152">
            <a:extLst>
              <a:ext uri="{FF2B5EF4-FFF2-40B4-BE49-F238E27FC236}">
                <a16:creationId xmlns:a16="http://schemas.microsoft.com/office/drawing/2014/main" id="{D278C9BB-B73E-4029-B5A0-C852EA007313}"/>
              </a:ext>
            </a:extLst>
          </p:cNvPr>
          <p:cNvGrpSpPr>
            <a:grpSpLocks noChangeAspect="1"/>
          </p:cNvGrpSpPr>
          <p:nvPr/>
        </p:nvGrpSpPr>
        <p:grpSpPr>
          <a:xfrm>
            <a:off x="4073906" y="1463524"/>
            <a:ext cx="1801157" cy="430532"/>
            <a:chOff x="332349" y="4311889"/>
            <a:chExt cx="7780990" cy="1856054"/>
          </a:xfrm>
        </p:grpSpPr>
        <p:sp>
          <p:nvSpPr>
            <p:cNvPr id="154" name="Rectangle 153">
              <a:extLst>
                <a:ext uri="{FF2B5EF4-FFF2-40B4-BE49-F238E27FC236}">
                  <a16:creationId xmlns:a16="http://schemas.microsoft.com/office/drawing/2014/main" id="{62DEC8F1-5889-4643-B053-8983D4BEBA5E}"/>
                </a:ext>
              </a:extLst>
            </p:cNvPr>
            <p:cNvSpPr>
              <a:spLocks noChangeAspect="1"/>
            </p:cNvSpPr>
            <p:nvPr/>
          </p:nvSpPr>
          <p:spPr>
            <a:xfrm flipV="1">
              <a:off x="332349" y="5199556"/>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55" name="Rectangle 154">
              <a:extLst>
                <a:ext uri="{FF2B5EF4-FFF2-40B4-BE49-F238E27FC236}">
                  <a16:creationId xmlns:a16="http://schemas.microsoft.com/office/drawing/2014/main" id="{A95263A4-9A2E-42E9-ADA4-5B57246DDC8F}"/>
                </a:ext>
              </a:extLst>
            </p:cNvPr>
            <p:cNvSpPr>
              <a:spLocks noChangeAspect="1"/>
            </p:cNvSpPr>
            <p:nvPr/>
          </p:nvSpPr>
          <p:spPr>
            <a:xfrm flipV="1">
              <a:off x="337694" y="5905087"/>
              <a:ext cx="5294720" cy="9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56" name="Rectangle: Rounded Corners 155">
              <a:extLst>
                <a:ext uri="{FF2B5EF4-FFF2-40B4-BE49-F238E27FC236}">
                  <a16:creationId xmlns:a16="http://schemas.microsoft.com/office/drawing/2014/main" id="{9239F396-85B5-46A7-A2D0-6DFFFDE9F041}"/>
                </a:ext>
              </a:extLst>
            </p:cNvPr>
            <p:cNvSpPr>
              <a:spLocks noChangeAspect="1"/>
            </p:cNvSpPr>
            <p:nvPr/>
          </p:nvSpPr>
          <p:spPr>
            <a:xfrm flipV="1">
              <a:off x="614838" y="5026392"/>
              <a:ext cx="2218449" cy="1141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57" name="Rectangle 156">
              <a:extLst>
                <a:ext uri="{FF2B5EF4-FFF2-40B4-BE49-F238E27FC236}">
                  <a16:creationId xmlns:a16="http://schemas.microsoft.com/office/drawing/2014/main" id="{41F2C9AE-4D79-40F2-8EFB-DBEB5890F90E}"/>
                </a:ext>
              </a:extLst>
            </p:cNvPr>
            <p:cNvSpPr>
              <a:spLocks noChangeAspect="1"/>
            </p:cNvSpPr>
            <p:nvPr/>
          </p:nvSpPr>
          <p:spPr>
            <a:xfrm flipV="1">
              <a:off x="5349924" y="5205221"/>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58" name="Rectangle 157">
              <a:extLst>
                <a:ext uri="{FF2B5EF4-FFF2-40B4-BE49-F238E27FC236}">
                  <a16:creationId xmlns:a16="http://schemas.microsoft.com/office/drawing/2014/main" id="{CDB5E605-8CA8-49C1-A305-6630ED65C80B}"/>
                </a:ext>
              </a:extLst>
            </p:cNvPr>
            <p:cNvSpPr>
              <a:spLocks noChangeAspect="1"/>
            </p:cNvSpPr>
            <p:nvPr/>
          </p:nvSpPr>
          <p:spPr>
            <a:xfrm flipV="1">
              <a:off x="5355269" y="5910753"/>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60" name="Rectangle 159">
              <a:extLst>
                <a:ext uri="{FF2B5EF4-FFF2-40B4-BE49-F238E27FC236}">
                  <a16:creationId xmlns:a16="http://schemas.microsoft.com/office/drawing/2014/main" id="{89440C0F-3F94-42E7-9F94-5B902A90F4D2}"/>
                </a:ext>
              </a:extLst>
            </p:cNvPr>
            <p:cNvSpPr>
              <a:spLocks noChangeAspect="1"/>
            </p:cNvSpPr>
            <p:nvPr/>
          </p:nvSpPr>
          <p:spPr>
            <a:xfrm>
              <a:off x="332349" y="4490840"/>
              <a:ext cx="7775645"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61" name="Rectangle 160">
              <a:extLst>
                <a:ext uri="{FF2B5EF4-FFF2-40B4-BE49-F238E27FC236}">
                  <a16:creationId xmlns:a16="http://schemas.microsoft.com/office/drawing/2014/main" id="{066D6248-658A-40CE-A749-C9452521FEA4}"/>
                </a:ext>
              </a:extLst>
            </p:cNvPr>
            <p:cNvSpPr>
              <a:spLocks noChangeAspect="1"/>
            </p:cNvSpPr>
            <p:nvPr/>
          </p:nvSpPr>
          <p:spPr>
            <a:xfrm flipV="1">
              <a:off x="2838631" y="5202197"/>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62" name="Rectangle: Rounded Corners 161">
              <a:extLst>
                <a:ext uri="{FF2B5EF4-FFF2-40B4-BE49-F238E27FC236}">
                  <a16:creationId xmlns:a16="http://schemas.microsoft.com/office/drawing/2014/main" id="{53241F2B-3D7F-4164-ADB0-13655FACFCFF}"/>
                </a:ext>
              </a:extLst>
            </p:cNvPr>
            <p:cNvSpPr>
              <a:spLocks noChangeAspect="1"/>
            </p:cNvSpPr>
            <p:nvPr/>
          </p:nvSpPr>
          <p:spPr>
            <a:xfrm flipV="1">
              <a:off x="3115776" y="4311889"/>
              <a:ext cx="2218449" cy="114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grpSp>
      <p:grpSp>
        <p:nvGrpSpPr>
          <p:cNvPr id="163" name="Group 162">
            <a:extLst>
              <a:ext uri="{FF2B5EF4-FFF2-40B4-BE49-F238E27FC236}">
                <a16:creationId xmlns:a16="http://schemas.microsoft.com/office/drawing/2014/main" id="{BEC85654-86C3-4FB3-83A9-5D07CFA1E47B}"/>
              </a:ext>
            </a:extLst>
          </p:cNvPr>
          <p:cNvGrpSpPr>
            <a:grpSpLocks noChangeAspect="1"/>
          </p:cNvGrpSpPr>
          <p:nvPr/>
        </p:nvGrpSpPr>
        <p:grpSpPr>
          <a:xfrm>
            <a:off x="4073906" y="1135605"/>
            <a:ext cx="1801157" cy="430532"/>
            <a:chOff x="332349" y="4311889"/>
            <a:chExt cx="7780990" cy="1856054"/>
          </a:xfrm>
        </p:grpSpPr>
        <p:sp>
          <p:nvSpPr>
            <p:cNvPr id="164" name="Rectangle 163">
              <a:extLst>
                <a:ext uri="{FF2B5EF4-FFF2-40B4-BE49-F238E27FC236}">
                  <a16:creationId xmlns:a16="http://schemas.microsoft.com/office/drawing/2014/main" id="{0DA12126-F679-419A-979A-4BA5EA266905}"/>
                </a:ext>
              </a:extLst>
            </p:cNvPr>
            <p:cNvSpPr>
              <a:spLocks noChangeAspect="1"/>
            </p:cNvSpPr>
            <p:nvPr/>
          </p:nvSpPr>
          <p:spPr>
            <a:xfrm flipV="1">
              <a:off x="337694" y="5905087"/>
              <a:ext cx="5294720" cy="9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65" name="Rectangle 164">
              <a:extLst>
                <a:ext uri="{FF2B5EF4-FFF2-40B4-BE49-F238E27FC236}">
                  <a16:creationId xmlns:a16="http://schemas.microsoft.com/office/drawing/2014/main" id="{C5EFED06-CE61-4A76-9D79-865B8E23C3D9}"/>
                </a:ext>
              </a:extLst>
            </p:cNvPr>
            <p:cNvSpPr>
              <a:spLocks noChangeAspect="1"/>
            </p:cNvSpPr>
            <p:nvPr/>
          </p:nvSpPr>
          <p:spPr>
            <a:xfrm flipV="1">
              <a:off x="332349" y="5199556"/>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66" name="Rectangle: Rounded Corners 165">
              <a:extLst>
                <a:ext uri="{FF2B5EF4-FFF2-40B4-BE49-F238E27FC236}">
                  <a16:creationId xmlns:a16="http://schemas.microsoft.com/office/drawing/2014/main" id="{7B1CB0D8-6D53-4D72-A56C-C06CD4139DEB}"/>
                </a:ext>
              </a:extLst>
            </p:cNvPr>
            <p:cNvSpPr>
              <a:spLocks noChangeAspect="1"/>
            </p:cNvSpPr>
            <p:nvPr/>
          </p:nvSpPr>
          <p:spPr>
            <a:xfrm flipV="1">
              <a:off x="614838" y="5026392"/>
              <a:ext cx="2218449" cy="1141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67" name="Rectangle 166">
              <a:extLst>
                <a:ext uri="{FF2B5EF4-FFF2-40B4-BE49-F238E27FC236}">
                  <a16:creationId xmlns:a16="http://schemas.microsoft.com/office/drawing/2014/main" id="{8E6F685A-429E-4675-9363-BA2EB092C092}"/>
                </a:ext>
              </a:extLst>
            </p:cNvPr>
            <p:cNvSpPr>
              <a:spLocks noChangeAspect="1"/>
            </p:cNvSpPr>
            <p:nvPr/>
          </p:nvSpPr>
          <p:spPr>
            <a:xfrm flipV="1">
              <a:off x="5349924" y="5205221"/>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68" name="Rectangle 167">
              <a:extLst>
                <a:ext uri="{FF2B5EF4-FFF2-40B4-BE49-F238E27FC236}">
                  <a16:creationId xmlns:a16="http://schemas.microsoft.com/office/drawing/2014/main" id="{9E1F8030-86F3-42C3-A264-2522BF6FC1D4}"/>
                </a:ext>
              </a:extLst>
            </p:cNvPr>
            <p:cNvSpPr>
              <a:spLocks noChangeAspect="1"/>
            </p:cNvSpPr>
            <p:nvPr/>
          </p:nvSpPr>
          <p:spPr>
            <a:xfrm flipV="1">
              <a:off x="5355269" y="5910753"/>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70" name="Rectangle 169">
              <a:extLst>
                <a:ext uri="{FF2B5EF4-FFF2-40B4-BE49-F238E27FC236}">
                  <a16:creationId xmlns:a16="http://schemas.microsoft.com/office/drawing/2014/main" id="{5CD0C4E0-23D6-49F7-A3E7-E27A30C43B2C}"/>
                </a:ext>
              </a:extLst>
            </p:cNvPr>
            <p:cNvSpPr>
              <a:spLocks noChangeAspect="1"/>
            </p:cNvSpPr>
            <p:nvPr/>
          </p:nvSpPr>
          <p:spPr>
            <a:xfrm>
              <a:off x="332349" y="4490840"/>
              <a:ext cx="7775645"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71" name="Rectangle 170">
              <a:extLst>
                <a:ext uri="{FF2B5EF4-FFF2-40B4-BE49-F238E27FC236}">
                  <a16:creationId xmlns:a16="http://schemas.microsoft.com/office/drawing/2014/main" id="{A93840C8-C50A-4F5C-B065-1D5DD63CB9A0}"/>
                </a:ext>
              </a:extLst>
            </p:cNvPr>
            <p:cNvSpPr>
              <a:spLocks noChangeAspect="1"/>
            </p:cNvSpPr>
            <p:nvPr/>
          </p:nvSpPr>
          <p:spPr>
            <a:xfrm flipV="1">
              <a:off x="2838631" y="5202197"/>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72" name="Rectangle: Rounded Corners 171">
              <a:extLst>
                <a:ext uri="{FF2B5EF4-FFF2-40B4-BE49-F238E27FC236}">
                  <a16:creationId xmlns:a16="http://schemas.microsoft.com/office/drawing/2014/main" id="{54BC4C49-225D-49D8-AFC1-FE14DAEA47FC}"/>
                </a:ext>
              </a:extLst>
            </p:cNvPr>
            <p:cNvSpPr>
              <a:spLocks noChangeAspect="1"/>
            </p:cNvSpPr>
            <p:nvPr/>
          </p:nvSpPr>
          <p:spPr>
            <a:xfrm flipV="1">
              <a:off x="3115776" y="4311889"/>
              <a:ext cx="2218449" cy="114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grpSp>
      <p:sp>
        <p:nvSpPr>
          <p:cNvPr id="173" name="Rectangle: Rounded Corners 172">
            <a:extLst>
              <a:ext uri="{FF2B5EF4-FFF2-40B4-BE49-F238E27FC236}">
                <a16:creationId xmlns:a16="http://schemas.microsoft.com/office/drawing/2014/main" id="{1DC9C0C0-E7C7-4E79-8959-8288AD0DA4E4}"/>
              </a:ext>
            </a:extLst>
          </p:cNvPr>
          <p:cNvSpPr>
            <a:spLocks noChangeAspect="1"/>
          </p:cNvSpPr>
          <p:nvPr/>
        </p:nvSpPr>
        <p:spPr>
          <a:xfrm flipV="1">
            <a:off x="4716520" y="1462685"/>
            <a:ext cx="513530" cy="264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grpSp>
        <p:nvGrpSpPr>
          <p:cNvPr id="174" name="Group 173">
            <a:extLst>
              <a:ext uri="{FF2B5EF4-FFF2-40B4-BE49-F238E27FC236}">
                <a16:creationId xmlns:a16="http://schemas.microsoft.com/office/drawing/2014/main" id="{D48C767E-EC7F-41D6-8BB0-CCC7DF984960}"/>
              </a:ext>
            </a:extLst>
          </p:cNvPr>
          <p:cNvGrpSpPr>
            <a:grpSpLocks noChangeAspect="1"/>
          </p:cNvGrpSpPr>
          <p:nvPr/>
        </p:nvGrpSpPr>
        <p:grpSpPr>
          <a:xfrm>
            <a:off x="4073906" y="2121349"/>
            <a:ext cx="1799919" cy="264794"/>
            <a:chOff x="332349" y="4311889"/>
            <a:chExt cx="7775645" cy="1141549"/>
          </a:xfrm>
        </p:grpSpPr>
        <p:sp>
          <p:nvSpPr>
            <p:cNvPr id="175" name="Rectangle 174">
              <a:extLst>
                <a:ext uri="{FF2B5EF4-FFF2-40B4-BE49-F238E27FC236}">
                  <a16:creationId xmlns:a16="http://schemas.microsoft.com/office/drawing/2014/main" id="{28C7A192-ADF9-4F16-B5CD-7A9D52EC8378}"/>
                </a:ext>
              </a:extLst>
            </p:cNvPr>
            <p:cNvSpPr>
              <a:spLocks noChangeAspect="1"/>
            </p:cNvSpPr>
            <p:nvPr/>
          </p:nvSpPr>
          <p:spPr>
            <a:xfrm flipV="1">
              <a:off x="332349" y="5199556"/>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78" name="Rectangle 177">
              <a:extLst>
                <a:ext uri="{FF2B5EF4-FFF2-40B4-BE49-F238E27FC236}">
                  <a16:creationId xmlns:a16="http://schemas.microsoft.com/office/drawing/2014/main" id="{8E68EF42-70FB-43AA-8E5E-470AB7E89F5D}"/>
                </a:ext>
              </a:extLst>
            </p:cNvPr>
            <p:cNvSpPr>
              <a:spLocks noChangeAspect="1"/>
            </p:cNvSpPr>
            <p:nvPr/>
          </p:nvSpPr>
          <p:spPr>
            <a:xfrm flipV="1">
              <a:off x="5349924" y="5205221"/>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81" name="Rectangle 180">
              <a:extLst>
                <a:ext uri="{FF2B5EF4-FFF2-40B4-BE49-F238E27FC236}">
                  <a16:creationId xmlns:a16="http://schemas.microsoft.com/office/drawing/2014/main" id="{D57B8D13-0E3F-4411-88F9-EB4DED43F101}"/>
                </a:ext>
              </a:extLst>
            </p:cNvPr>
            <p:cNvSpPr>
              <a:spLocks noChangeAspect="1"/>
            </p:cNvSpPr>
            <p:nvPr/>
          </p:nvSpPr>
          <p:spPr>
            <a:xfrm>
              <a:off x="332349" y="4490840"/>
              <a:ext cx="7775645"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82" name="Rectangle 181">
              <a:extLst>
                <a:ext uri="{FF2B5EF4-FFF2-40B4-BE49-F238E27FC236}">
                  <a16:creationId xmlns:a16="http://schemas.microsoft.com/office/drawing/2014/main" id="{185E7937-C93B-4605-993B-E7432DAFBA34}"/>
                </a:ext>
              </a:extLst>
            </p:cNvPr>
            <p:cNvSpPr>
              <a:spLocks noChangeAspect="1"/>
            </p:cNvSpPr>
            <p:nvPr/>
          </p:nvSpPr>
          <p:spPr>
            <a:xfrm flipV="1">
              <a:off x="2838631" y="5202197"/>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83" name="Rectangle: Rounded Corners 182">
              <a:extLst>
                <a:ext uri="{FF2B5EF4-FFF2-40B4-BE49-F238E27FC236}">
                  <a16:creationId xmlns:a16="http://schemas.microsoft.com/office/drawing/2014/main" id="{F81DC93C-C4DB-42DF-B022-45E67A5A819D}"/>
                </a:ext>
              </a:extLst>
            </p:cNvPr>
            <p:cNvSpPr>
              <a:spLocks noChangeAspect="1"/>
            </p:cNvSpPr>
            <p:nvPr/>
          </p:nvSpPr>
          <p:spPr>
            <a:xfrm flipV="1">
              <a:off x="3115776" y="4311889"/>
              <a:ext cx="2218449" cy="114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grpSp>
      <p:grpSp>
        <p:nvGrpSpPr>
          <p:cNvPr id="184" name="Group 183">
            <a:extLst>
              <a:ext uri="{FF2B5EF4-FFF2-40B4-BE49-F238E27FC236}">
                <a16:creationId xmlns:a16="http://schemas.microsoft.com/office/drawing/2014/main" id="{2EB14606-8774-431B-B5CD-EC22AAC8F00B}"/>
              </a:ext>
            </a:extLst>
          </p:cNvPr>
          <p:cNvGrpSpPr>
            <a:grpSpLocks noChangeAspect="1"/>
          </p:cNvGrpSpPr>
          <p:nvPr/>
        </p:nvGrpSpPr>
        <p:grpSpPr>
          <a:xfrm>
            <a:off x="4073906" y="1793431"/>
            <a:ext cx="1801157" cy="430532"/>
            <a:chOff x="332349" y="4311889"/>
            <a:chExt cx="7780990" cy="1856054"/>
          </a:xfrm>
        </p:grpSpPr>
        <p:sp>
          <p:nvSpPr>
            <p:cNvPr id="185" name="Rectangle 184">
              <a:extLst>
                <a:ext uri="{FF2B5EF4-FFF2-40B4-BE49-F238E27FC236}">
                  <a16:creationId xmlns:a16="http://schemas.microsoft.com/office/drawing/2014/main" id="{68C1654B-A734-48C1-9D8A-EB608C026122}"/>
                </a:ext>
              </a:extLst>
            </p:cNvPr>
            <p:cNvSpPr>
              <a:spLocks noChangeAspect="1"/>
            </p:cNvSpPr>
            <p:nvPr/>
          </p:nvSpPr>
          <p:spPr>
            <a:xfrm flipV="1">
              <a:off x="337694" y="5905087"/>
              <a:ext cx="5294720" cy="9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86" name="Rectangle 185">
              <a:extLst>
                <a:ext uri="{FF2B5EF4-FFF2-40B4-BE49-F238E27FC236}">
                  <a16:creationId xmlns:a16="http://schemas.microsoft.com/office/drawing/2014/main" id="{40643676-6A00-4EDC-8EB1-EFAE33A279B3}"/>
                </a:ext>
              </a:extLst>
            </p:cNvPr>
            <p:cNvSpPr>
              <a:spLocks noChangeAspect="1"/>
            </p:cNvSpPr>
            <p:nvPr/>
          </p:nvSpPr>
          <p:spPr>
            <a:xfrm flipV="1">
              <a:off x="332349" y="5199556"/>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87" name="Rectangle: Rounded Corners 186">
              <a:extLst>
                <a:ext uri="{FF2B5EF4-FFF2-40B4-BE49-F238E27FC236}">
                  <a16:creationId xmlns:a16="http://schemas.microsoft.com/office/drawing/2014/main" id="{7B7CD6D2-B43D-47AE-AC07-141A05DFFBD4}"/>
                </a:ext>
              </a:extLst>
            </p:cNvPr>
            <p:cNvSpPr>
              <a:spLocks noChangeAspect="1"/>
            </p:cNvSpPr>
            <p:nvPr/>
          </p:nvSpPr>
          <p:spPr>
            <a:xfrm flipV="1">
              <a:off x="614838" y="5026392"/>
              <a:ext cx="2218449" cy="1141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88" name="Rectangle 187">
              <a:extLst>
                <a:ext uri="{FF2B5EF4-FFF2-40B4-BE49-F238E27FC236}">
                  <a16:creationId xmlns:a16="http://schemas.microsoft.com/office/drawing/2014/main" id="{CF62EDD0-912C-4049-B752-AE66E8B7CCD4}"/>
                </a:ext>
              </a:extLst>
            </p:cNvPr>
            <p:cNvSpPr>
              <a:spLocks noChangeAspect="1"/>
            </p:cNvSpPr>
            <p:nvPr/>
          </p:nvSpPr>
          <p:spPr>
            <a:xfrm flipV="1">
              <a:off x="5349924" y="5205221"/>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89" name="Rectangle 188">
              <a:extLst>
                <a:ext uri="{FF2B5EF4-FFF2-40B4-BE49-F238E27FC236}">
                  <a16:creationId xmlns:a16="http://schemas.microsoft.com/office/drawing/2014/main" id="{52CFE74A-E218-41A2-B51D-139E5EB69803}"/>
                </a:ext>
              </a:extLst>
            </p:cNvPr>
            <p:cNvSpPr>
              <a:spLocks noChangeAspect="1"/>
            </p:cNvSpPr>
            <p:nvPr/>
          </p:nvSpPr>
          <p:spPr>
            <a:xfrm flipV="1">
              <a:off x="5355269" y="5910753"/>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91" name="Rectangle 190">
              <a:extLst>
                <a:ext uri="{FF2B5EF4-FFF2-40B4-BE49-F238E27FC236}">
                  <a16:creationId xmlns:a16="http://schemas.microsoft.com/office/drawing/2014/main" id="{4457ED42-DE6F-4981-AA83-0D531DC15F4F}"/>
                </a:ext>
              </a:extLst>
            </p:cNvPr>
            <p:cNvSpPr>
              <a:spLocks noChangeAspect="1"/>
            </p:cNvSpPr>
            <p:nvPr/>
          </p:nvSpPr>
          <p:spPr>
            <a:xfrm>
              <a:off x="332349" y="4490840"/>
              <a:ext cx="7775645"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92" name="Rectangle 191">
              <a:extLst>
                <a:ext uri="{FF2B5EF4-FFF2-40B4-BE49-F238E27FC236}">
                  <a16:creationId xmlns:a16="http://schemas.microsoft.com/office/drawing/2014/main" id="{E9E1E5D4-D6F6-4B41-835C-DAC108BEC67D}"/>
                </a:ext>
              </a:extLst>
            </p:cNvPr>
            <p:cNvSpPr>
              <a:spLocks noChangeAspect="1"/>
            </p:cNvSpPr>
            <p:nvPr/>
          </p:nvSpPr>
          <p:spPr>
            <a:xfrm flipV="1">
              <a:off x="2838631" y="5202197"/>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93" name="Rectangle: Rounded Corners 192">
              <a:extLst>
                <a:ext uri="{FF2B5EF4-FFF2-40B4-BE49-F238E27FC236}">
                  <a16:creationId xmlns:a16="http://schemas.microsoft.com/office/drawing/2014/main" id="{4D0F9A33-16AB-467C-932F-6B21A3D6D323}"/>
                </a:ext>
              </a:extLst>
            </p:cNvPr>
            <p:cNvSpPr>
              <a:spLocks noChangeAspect="1"/>
            </p:cNvSpPr>
            <p:nvPr/>
          </p:nvSpPr>
          <p:spPr>
            <a:xfrm flipV="1">
              <a:off x="3115776" y="4311889"/>
              <a:ext cx="2218449" cy="114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grpSp>
      <p:sp>
        <p:nvSpPr>
          <p:cNvPr id="194" name="Rectangle: Rounded Corners 193">
            <a:extLst>
              <a:ext uri="{FF2B5EF4-FFF2-40B4-BE49-F238E27FC236}">
                <a16:creationId xmlns:a16="http://schemas.microsoft.com/office/drawing/2014/main" id="{206FAA0C-67A2-4C9C-939E-531154AF45C2}"/>
              </a:ext>
            </a:extLst>
          </p:cNvPr>
          <p:cNvSpPr>
            <a:spLocks noChangeAspect="1"/>
          </p:cNvSpPr>
          <p:nvPr/>
        </p:nvSpPr>
        <p:spPr>
          <a:xfrm flipV="1">
            <a:off x="4716520" y="2120511"/>
            <a:ext cx="513530" cy="264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195" name="Rectangle: Rounded Corners 194">
            <a:extLst>
              <a:ext uri="{FF2B5EF4-FFF2-40B4-BE49-F238E27FC236}">
                <a16:creationId xmlns:a16="http://schemas.microsoft.com/office/drawing/2014/main" id="{651D2901-70F7-4358-B57B-DBF137C84765}"/>
              </a:ext>
            </a:extLst>
          </p:cNvPr>
          <p:cNvSpPr>
            <a:spLocks noChangeAspect="1"/>
          </p:cNvSpPr>
          <p:nvPr/>
        </p:nvSpPr>
        <p:spPr>
          <a:xfrm flipV="1">
            <a:off x="4139298" y="1627574"/>
            <a:ext cx="513530" cy="2647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97" name="Rectangle 196">
            <a:extLst>
              <a:ext uri="{FF2B5EF4-FFF2-40B4-BE49-F238E27FC236}">
                <a16:creationId xmlns:a16="http://schemas.microsoft.com/office/drawing/2014/main" id="{0AB6B099-402B-4743-AB92-39C02228B9A8}"/>
              </a:ext>
            </a:extLst>
          </p:cNvPr>
          <p:cNvSpPr/>
          <p:nvPr/>
        </p:nvSpPr>
        <p:spPr>
          <a:xfrm>
            <a:off x="5300774" y="1135605"/>
            <a:ext cx="635507" cy="124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cxnSp>
        <p:nvCxnSpPr>
          <p:cNvPr id="199" name="Straight Arrow Connector 198">
            <a:extLst>
              <a:ext uri="{FF2B5EF4-FFF2-40B4-BE49-F238E27FC236}">
                <a16:creationId xmlns:a16="http://schemas.microsoft.com/office/drawing/2014/main" id="{4A442293-E3D7-4A7D-A5BC-9DA7C1E7819F}"/>
              </a:ext>
            </a:extLst>
          </p:cNvPr>
          <p:cNvCxnSpPr>
            <a:cxnSpLocks/>
          </p:cNvCxnSpPr>
          <p:nvPr/>
        </p:nvCxnSpPr>
        <p:spPr>
          <a:xfrm>
            <a:off x="582509" y="2899410"/>
            <a:ext cx="626471" cy="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D240516B-29F8-4CCB-A170-AE743F88F233}"/>
                  </a:ext>
                </a:extLst>
              </p:cNvPr>
              <p:cNvSpPr txBox="1"/>
              <p:nvPr/>
            </p:nvSpPr>
            <p:spPr>
              <a:xfrm>
                <a:off x="582510" y="3232474"/>
                <a:ext cx="1619012" cy="898259"/>
              </a:xfrm>
              <a:prstGeom prst="rect">
                <a:avLst/>
              </a:prstGeom>
              <a:noFill/>
            </p:spPr>
            <p:txBody>
              <a:bodyPr wrap="square" rtlCol="0">
                <a:spAutoFit/>
              </a:bodyPr>
              <a:lstStyle/>
              <a:p>
                <a:pPr defTabSz="685800"/>
                <a:r>
                  <a:rPr lang="en-US" sz="1350" dirty="0">
                    <a:solidFill>
                      <a:prstClr val="black"/>
                    </a:solidFill>
                    <a:latin typeface="Calibri" panose="020F0502020204030204"/>
                  </a:rPr>
                  <a:t>In lithium </a:t>
                </a:r>
                <a:r>
                  <a:rPr lang="en-US" sz="1350" dirty="0" err="1">
                    <a:solidFill>
                      <a:prstClr val="black"/>
                    </a:solidFill>
                    <a:latin typeface="Calibri" panose="020F0502020204030204"/>
                  </a:rPr>
                  <a:t>niobate</a:t>
                </a:r>
                <a:r>
                  <a:rPr lang="en-US" sz="1350" dirty="0">
                    <a:solidFill>
                      <a:prstClr val="black"/>
                    </a:solidFill>
                    <a:latin typeface="Calibri" panose="020F0502020204030204"/>
                  </a:rPr>
                  <a:t>,</a:t>
                </a:r>
              </a:p>
              <a:p>
                <a:pPr defTabSz="685800"/>
                <a:endParaRPr lang="en-US" sz="1350" dirty="0">
                  <a:solidFill>
                    <a:prstClr val="black"/>
                  </a:solidFill>
                  <a:latin typeface="Calibri" panose="020F0502020204030204"/>
                </a:endParaRPr>
              </a:p>
              <a:p>
                <a:pPr defTabSz="685800"/>
                <a14:m>
                  <m:oMathPara xmlns:m="http://schemas.openxmlformats.org/officeDocument/2006/math">
                    <m:oMathParaPr>
                      <m:jc m:val="centerGroup"/>
                    </m:oMathParaPr>
                    <m:oMath xmlns:m="http://schemas.openxmlformats.org/officeDocument/2006/math">
                      <m:r>
                        <m:rPr>
                          <m:nor/>
                        </m:rPr>
                        <a:rPr lang="en-US" sz="1350" dirty="0">
                          <a:solidFill>
                            <a:prstClr val="black"/>
                          </a:solidFill>
                          <a:latin typeface="Calibri" panose="020F0502020204030204"/>
                          <a:sym typeface="Symbol" panose="05050102010706020507" pitchFamily="18" charset="2"/>
                        </a:rPr>
                        <m:t></m:t>
                      </m:r>
                      <m:r>
                        <a:rPr lang="en-US" sz="1350" i="1" dirty="0">
                          <a:solidFill>
                            <a:prstClr val="black"/>
                          </a:solidFill>
                          <a:latin typeface="Cambria Math" panose="02040503050406030204" pitchFamily="18" charset="0"/>
                          <a:sym typeface="Symbol" panose="05050102010706020507" pitchFamily="18" charset="2"/>
                        </a:rPr>
                        <m:t>𝑡</m:t>
                      </m:r>
                      <m:r>
                        <a:rPr lang="en-US" sz="1350" i="1" dirty="0">
                          <a:solidFill>
                            <a:prstClr val="black"/>
                          </a:solidFill>
                          <a:latin typeface="Cambria Math" panose="02040503050406030204" pitchFamily="18" charset="0"/>
                          <a:sym typeface="Symbol" panose="05050102010706020507" pitchFamily="18" charset="2"/>
                        </a:rPr>
                        <m:t> ~ </m:t>
                      </m:r>
                      <m:f>
                        <m:fPr>
                          <m:ctrlPr>
                            <a:rPr lang="en-US" sz="1350" i="1" dirty="0">
                              <a:solidFill>
                                <a:prstClr val="black"/>
                              </a:solidFill>
                              <a:latin typeface="Cambria Math" panose="02040503050406030204" pitchFamily="18" charset="0"/>
                              <a:ea typeface="Cambria Math" panose="02040503050406030204" pitchFamily="18" charset="0"/>
                              <a:sym typeface="Symbol" panose="05050102010706020507" pitchFamily="18" charset="2"/>
                            </a:rPr>
                          </m:ctrlPr>
                        </m:fPr>
                        <m:num>
                          <m:r>
                            <a:rPr lang="en-US" sz="1350" i="1" dirty="0">
                              <a:solidFill>
                                <a:prstClr val="black"/>
                              </a:solidFill>
                              <a:latin typeface="Cambria Math" panose="02040503050406030204" pitchFamily="18" charset="0"/>
                              <a:ea typeface="Cambria Math" panose="02040503050406030204" pitchFamily="18" charset="0"/>
                              <a:sym typeface="Symbol" panose="05050102010706020507" pitchFamily="18" charset="2"/>
                            </a:rPr>
                            <m:t>∆</m:t>
                          </m:r>
                          <m:r>
                            <a:rPr lang="en-US" sz="1350" i="1" dirty="0">
                              <a:solidFill>
                                <a:prstClr val="black"/>
                              </a:solidFill>
                              <a:latin typeface="Cambria Math" panose="02040503050406030204" pitchFamily="18" charset="0"/>
                              <a:ea typeface="Cambria Math" panose="02040503050406030204" pitchFamily="18" charset="0"/>
                              <a:sym typeface="Symbol" panose="05050102010706020507" pitchFamily="18" charset="2"/>
                            </a:rPr>
                            <m:t>𝐿</m:t>
                          </m:r>
                          <m:r>
                            <a:rPr lang="en-US" sz="1350" i="1" dirty="0">
                              <a:solidFill>
                                <a:prstClr val="black"/>
                              </a:solidFill>
                              <a:latin typeface="Cambria Math" panose="02040503050406030204" pitchFamily="18" charset="0"/>
                              <a:ea typeface="Cambria Math" panose="02040503050406030204" pitchFamily="18" charset="0"/>
                              <a:sym typeface="Symbol" panose="05050102010706020507" pitchFamily="18" charset="2"/>
                            </a:rPr>
                            <m:t>∙</m:t>
                          </m:r>
                          <m:r>
                            <a:rPr lang="en-US" sz="1350" i="1" dirty="0">
                              <a:solidFill>
                                <a:prstClr val="black"/>
                              </a:solidFill>
                              <a:latin typeface="Cambria Math" panose="02040503050406030204" pitchFamily="18" charset="0"/>
                              <a:ea typeface="Cambria Math" panose="02040503050406030204" pitchFamily="18" charset="0"/>
                              <a:sym typeface="Symbol" panose="05050102010706020507" pitchFamily="18" charset="2"/>
                            </a:rPr>
                            <m:t>𝑛</m:t>
                          </m:r>
                        </m:num>
                        <m:den>
                          <m:r>
                            <a:rPr lang="en-US" sz="1350" i="1" dirty="0">
                              <a:solidFill>
                                <a:prstClr val="black"/>
                              </a:solidFill>
                              <a:latin typeface="Cambria Math" panose="02040503050406030204" pitchFamily="18" charset="0"/>
                              <a:ea typeface="Cambria Math" panose="02040503050406030204" pitchFamily="18" charset="0"/>
                              <a:sym typeface="Symbol" panose="05050102010706020507" pitchFamily="18" charset="2"/>
                            </a:rPr>
                            <m:t>𝑐</m:t>
                          </m:r>
                        </m:den>
                      </m:f>
                      <m:r>
                        <a:rPr lang="en-US" sz="1350" i="1" dirty="0">
                          <a:solidFill>
                            <a:prstClr val="black"/>
                          </a:solidFill>
                          <a:latin typeface="Cambria Math" panose="02040503050406030204" pitchFamily="18" charset="0"/>
                          <a:ea typeface="Cambria Math" panose="02040503050406030204" pitchFamily="18" charset="0"/>
                          <a:sym typeface="Symbol" panose="05050102010706020507" pitchFamily="18" charset="2"/>
                        </a:rPr>
                        <m:t>~ 8 </m:t>
                      </m:r>
                      <m:r>
                        <m:rPr>
                          <m:sty m:val="p"/>
                        </m:rPr>
                        <a:rPr lang="en-US" sz="1350" dirty="0">
                          <a:solidFill>
                            <a:prstClr val="black"/>
                          </a:solidFill>
                          <a:latin typeface="Cambria Math" panose="02040503050406030204" pitchFamily="18" charset="0"/>
                          <a:ea typeface="Cambria Math" panose="02040503050406030204" pitchFamily="18" charset="0"/>
                          <a:sym typeface="Symbol" panose="05050102010706020507" pitchFamily="18" charset="2"/>
                        </a:rPr>
                        <m:t>ps</m:t>
                      </m:r>
                    </m:oMath>
                  </m:oMathPara>
                </a14:m>
                <a:endParaRPr lang="en-SG" sz="1350" dirty="0">
                  <a:solidFill>
                    <a:prstClr val="black"/>
                  </a:solidFill>
                  <a:latin typeface="Calibri" panose="020F0502020204030204"/>
                </a:endParaRPr>
              </a:p>
            </p:txBody>
          </p:sp>
        </mc:Choice>
        <mc:Fallback xmlns="">
          <p:sp>
            <p:nvSpPr>
              <p:cNvPr id="202" name="TextBox 201">
                <a:extLst>
                  <a:ext uri="{FF2B5EF4-FFF2-40B4-BE49-F238E27FC236}">
                    <a16:creationId xmlns:a16="http://schemas.microsoft.com/office/drawing/2014/main" id="{D240516B-29F8-4CCB-A170-AE743F88F233}"/>
                  </a:ext>
                </a:extLst>
              </p:cNvPr>
              <p:cNvSpPr txBox="1">
                <a:spLocks noRot="1" noChangeAspect="1" noMove="1" noResize="1" noEditPoints="1" noAdjustHandles="1" noChangeArrowheads="1" noChangeShapeType="1" noTextEdit="1"/>
              </p:cNvSpPr>
              <p:nvPr/>
            </p:nvSpPr>
            <p:spPr>
              <a:xfrm>
                <a:off x="582510" y="3232474"/>
                <a:ext cx="1619012" cy="898259"/>
              </a:xfrm>
              <a:prstGeom prst="rect">
                <a:avLst/>
              </a:prstGeom>
              <a:blipFill>
                <a:blip r:embed="rId2"/>
                <a:stretch>
                  <a:fillRect l="-1132" t="-676"/>
                </a:stretch>
              </a:blipFill>
            </p:spPr>
            <p:txBody>
              <a:bodyPr/>
              <a:lstStyle/>
              <a:p>
                <a:r>
                  <a:rPr lang="en-SG">
                    <a:noFill/>
                  </a:rPr>
                  <a:t> </a:t>
                </a:r>
              </a:p>
            </p:txBody>
          </p:sp>
        </mc:Fallback>
      </mc:AlternateContent>
      <p:cxnSp>
        <p:nvCxnSpPr>
          <p:cNvPr id="204" name="Straight Connector 203">
            <a:extLst>
              <a:ext uri="{FF2B5EF4-FFF2-40B4-BE49-F238E27FC236}">
                <a16:creationId xmlns:a16="http://schemas.microsoft.com/office/drawing/2014/main" id="{2A02AA8F-5CA3-412A-8183-574EFB463C2C}"/>
              </a:ext>
            </a:extLst>
          </p:cNvPr>
          <p:cNvCxnSpPr/>
          <p:nvPr/>
        </p:nvCxnSpPr>
        <p:spPr>
          <a:xfrm flipH="1">
            <a:off x="582509" y="1024017"/>
            <a:ext cx="8279" cy="1955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A246CBCE-EE7D-45E4-A506-ED074036745F}"/>
              </a:ext>
            </a:extLst>
          </p:cNvPr>
          <p:cNvCxnSpPr/>
          <p:nvPr/>
        </p:nvCxnSpPr>
        <p:spPr>
          <a:xfrm flipH="1">
            <a:off x="1200701" y="1021633"/>
            <a:ext cx="8279" cy="1955403"/>
          </a:xfrm>
          <a:prstGeom prst="line">
            <a:avLst/>
          </a:prstGeom>
        </p:spPr>
        <p:style>
          <a:lnRef idx="1">
            <a:schemeClr val="accent1"/>
          </a:lnRef>
          <a:fillRef idx="0">
            <a:schemeClr val="accent1"/>
          </a:fillRef>
          <a:effectRef idx="0">
            <a:schemeClr val="accent1"/>
          </a:effectRef>
          <a:fontRef idx="minor">
            <a:schemeClr val="tx1"/>
          </a:fontRef>
        </p:style>
      </p:cxnSp>
      <p:grpSp>
        <p:nvGrpSpPr>
          <p:cNvPr id="208" name="Group 207">
            <a:extLst>
              <a:ext uri="{FF2B5EF4-FFF2-40B4-BE49-F238E27FC236}">
                <a16:creationId xmlns:a16="http://schemas.microsoft.com/office/drawing/2014/main" id="{2ECA08D4-9793-4628-B75C-240A264B6AC2}"/>
              </a:ext>
            </a:extLst>
          </p:cNvPr>
          <p:cNvGrpSpPr/>
          <p:nvPr/>
        </p:nvGrpSpPr>
        <p:grpSpPr>
          <a:xfrm>
            <a:off x="590788" y="1135606"/>
            <a:ext cx="5284275" cy="1420022"/>
            <a:chOff x="787717" y="1514140"/>
            <a:chExt cx="7045700" cy="1893363"/>
          </a:xfrm>
        </p:grpSpPr>
        <p:grpSp>
          <p:nvGrpSpPr>
            <p:cNvPr id="209" name="Group 208">
              <a:extLst>
                <a:ext uri="{FF2B5EF4-FFF2-40B4-BE49-F238E27FC236}">
                  <a16:creationId xmlns:a16="http://schemas.microsoft.com/office/drawing/2014/main" id="{8D061700-32E6-4BA1-ABE0-A7E9033CB1C6}"/>
                </a:ext>
              </a:extLst>
            </p:cNvPr>
            <p:cNvGrpSpPr>
              <a:grpSpLocks noChangeAspect="1"/>
            </p:cNvGrpSpPr>
            <p:nvPr/>
          </p:nvGrpSpPr>
          <p:grpSpPr>
            <a:xfrm>
              <a:off x="787717" y="1953603"/>
              <a:ext cx="2401542" cy="574042"/>
              <a:chOff x="332349" y="4311889"/>
              <a:chExt cx="7780990" cy="1856054"/>
            </a:xfrm>
          </p:grpSpPr>
          <p:sp>
            <p:nvSpPr>
              <p:cNvPr id="368" name="Rectangle 367">
                <a:extLst>
                  <a:ext uri="{FF2B5EF4-FFF2-40B4-BE49-F238E27FC236}">
                    <a16:creationId xmlns:a16="http://schemas.microsoft.com/office/drawing/2014/main" id="{BD0D45F1-FBC3-4D74-BD1E-9DE81F46D8E0}"/>
                  </a:ext>
                </a:extLst>
              </p:cNvPr>
              <p:cNvSpPr>
                <a:spLocks noChangeAspect="1"/>
              </p:cNvSpPr>
              <p:nvPr/>
            </p:nvSpPr>
            <p:spPr>
              <a:xfrm flipV="1">
                <a:off x="332349" y="5199556"/>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69" name="Rectangle 368">
                <a:extLst>
                  <a:ext uri="{FF2B5EF4-FFF2-40B4-BE49-F238E27FC236}">
                    <a16:creationId xmlns:a16="http://schemas.microsoft.com/office/drawing/2014/main" id="{387A0D89-A8DB-4814-9754-28D801C759CC}"/>
                  </a:ext>
                </a:extLst>
              </p:cNvPr>
              <p:cNvSpPr>
                <a:spLocks noChangeAspect="1"/>
              </p:cNvSpPr>
              <p:nvPr/>
            </p:nvSpPr>
            <p:spPr>
              <a:xfrm flipV="1">
                <a:off x="337694" y="5905087"/>
                <a:ext cx="5294720" cy="9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70" name="Rectangle: Rounded Corners 369">
                <a:extLst>
                  <a:ext uri="{FF2B5EF4-FFF2-40B4-BE49-F238E27FC236}">
                    <a16:creationId xmlns:a16="http://schemas.microsoft.com/office/drawing/2014/main" id="{6270D9B3-61A7-4F10-9C11-3B73F9B28228}"/>
                  </a:ext>
                </a:extLst>
              </p:cNvPr>
              <p:cNvSpPr>
                <a:spLocks noChangeAspect="1"/>
              </p:cNvSpPr>
              <p:nvPr/>
            </p:nvSpPr>
            <p:spPr>
              <a:xfrm flipV="1">
                <a:off x="614838" y="5026392"/>
                <a:ext cx="2218449" cy="1141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71" name="Rectangle 370">
                <a:extLst>
                  <a:ext uri="{FF2B5EF4-FFF2-40B4-BE49-F238E27FC236}">
                    <a16:creationId xmlns:a16="http://schemas.microsoft.com/office/drawing/2014/main" id="{C45E2CD7-CE32-462D-B952-994CB76A0F78}"/>
                  </a:ext>
                </a:extLst>
              </p:cNvPr>
              <p:cNvSpPr>
                <a:spLocks noChangeAspect="1"/>
              </p:cNvSpPr>
              <p:nvPr/>
            </p:nvSpPr>
            <p:spPr>
              <a:xfrm flipV="1">
                <a:off x="5349924" y="5205221"/>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72" name="Rectangle 371">
                <a:extLst>
                  <a:ext uri="{FF2B5EF4-FFF2-40B4-BE49-F238E27FC236}">
                    <a16:creationId xmlns:a16="http://schemas.microsoft.com/office/drawing/2014/main" id="{CC6EDCBF-EEBE-4B60-9F7B-45669AB73821}"/>
                  </a:ext>
                </a:extLst>
              </p:cNvPr>
              <p:cNvSpPr>
                <a:spLocks noChangeAspect="1"/>
              </p:cNvSpPr>
              <p:nvPr/>
            </p:nvSpPr>
            <p:spPr>
              <a:xfrm flipV="1">
                <a:off x="5355269" y="5910753"/>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73" name="Rectangle: Rounded Corners 372">
                <a:extLst>
                  <a:ext uri="{FF2B5EF4-FFF2-40B4-BE49-F238E27FC236}">
                    <a16:creationId xmlns:a16="http://schemas.microsoft.com/office/drawing/2014/main" id="{47EA22A2-BFFE-42F3-B08C-428EBFC198F1}"/>
                  </a:ext>
                </a:extLst>
              </p:cNvPr>
              <p:cNvSpPr>
                <a:spLocks noChangeAspect="1"/>
              </p:cNvSpPr>
              <p:nvPr/>
            </p:nvSpPr>
            <p:spPr>
              <a:xfrm flipV="1">
                <a:off x="5632415" y="5026392"/>
                <a:ext cx="2218449" cy="1141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374" name="Rectangle 373">
                <a:extLst>
                  <a:ext uri="{FF2B5EF4-FFF2-40B4-BE49-F238E27FC236}">
                    <a16:creationId xmlns:a16="http://schemas.microsoft.com/office/drawing/2014/main" id="{040F24C0-98E5-4E4D-9A53-A99E178952ED}"/>
                  </a:ext>
                </a:extLst>
              </p:cNvPr>
              <p:cNvSpPr>
                <a:spLocks noChangeAspect="1"/>
              </p:cNvSpPr>
              <p:nvPr/>
            </p:nvSpPr>
            <p:spPr>
              <a:xfrm>
                <a:off x="332349" y="4490840"/>
                <a:ext cx="7775645"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75" name="Rectangle 374">
                <a:extLst>
                  <a:ext uri="{FF2B5EF4-FFF2-40B4-BE49-F238E27FC236}">
                    <a16:creationId xmlns:a16="http://schemas.microsoft.com/office/drawing/2014/main" id="{8DA6A13A-42DB-4FE3-BB44-7C996E6A12D8}"/>
                  </a:ext>
                </a:extLst>
              </p:cNvPr>
              <p:cNvSpPr>
                <a:spLocks noChangeAspect="1"/>
              </p:cNvSpPr>
              <p:nvPr/>
            </p:nvSpPr>
            <p:spPr>
              <a:xfrm flipV="1">
                <a:off x="2838631" y="5202197"/>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76" name="Rectangle: Rounded Corners 375">
                <a:extLst>
                  <a:ext uri="{FF2B5EF4-FFF2-40B4-BE49-F238E27FC236}">
                    <a16:creationId xmlns:a16="http://schemas.microsoft.com/office/drawing/2014/main" id="{1C32F544-AAA4-4940-B7B3-0A491BF93A92}"/>
                  </a:ext>
                </a:extLst>
              </p:cNvPr>
              <p:cNvSpPr>
                <a:spLocks noChangeAspect="1"/>
              </p:cNvSpPr>
              <p:nvPr/>
            </p:nvSpPr>
            <p:spPr>
              <a:xfrm flipV="1">
                <a:off x="3115776" y="4311889"/>
                <a:ext cx="2218449" cy="114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grpSp>
        <p:grpSp>
          <p:nvGrpSpPr>
            <p:cNvPr id="210" name="Group 209">
              <a:extLst>
                <a:ext uri="{FF2B5EF4-FFF2-40B4-BE49-F238E27FC236}">
                  <a16:creationId xmlns:a16="http://schemas.microsoft.com/office/drawing/2014/main" id="{42CB518D-24C4-4375-A750-77CB58FC1199}"/>
                </a:ext>
              </a:extLst>
            </p:cNvPr>
            <p:cNvGrpSpPr>
              <a:grpSpLocks noChangeAspect="1"/>
            </p:cNvGrpSpPr>
            <p:nvPr/>
          </p:nvGrpSpPr>
          <p:grpSpPr>
            <a:xfrm>
              <a:off x="787717" y="1516378"/>
              <a:ext cx="2401542" cy="574042"/>
              <a:chOff x="332349" y="4311889"/>
              <a:chExt cx="7780990" cy="1856054"/>
            </a:xfrm>
          </p:grpSpPr>
          <p:sp>
            <p:nvSpPr>
              <p:cNvPr id="359" name="Rectangle 358">
                <a:extLst>
                  <a:ext uri="{FF2B5EF4-FFF2-40B4-BE49-F238E27FC236}">
                    <a16:creationId xmlns:a16="http://schemas.microsoft.com/office/drawing/2014/main" id="{65BED83D-ED08-4F59-A3BC-B28200555CC5}"/>
                  </a:ext>
                </a:extLst>
              </p:cNvPr>
              <p:cNvSpPr>
                <a:spLocks noChangeAspect="1"/>
              </p:cNvSpPr>
              <p:nvPr/>
            </p:nvSpPr>
            <p:spPr>
              <a:xfrm flipV="1">
                <a:off x="337694" y="5905087"/>
                <a:ext cx="5294720" cy="9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60" name="Rectangle 359">
                <a:extLst>
                  <a:ext uri="{FF2B5EF4-FFF2-40B4-BE49-F238E27FC236}">
                    <a16:creationId xmlns:a16="http://schemas.microsoft.com/office/drawing/2014/main" id="{EE0A6618-1CC0-4E77-93B3-070CA53672EC}"/>
                  </a:ext>
                </a:extLst>
              </p:cNvPr>
              <p:cNvSpPr>
                <a:spLocks noChangeAspect="1"/>
              </p:cNvSpPr>
              <p:nvPr/>
            </p:nvSpPr>
            <p:spPr>
              <a:xfrm flipV="1">
                <a:off x="332349" y="5199556"/>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61" name="Rectangle: Rounded Corners 360">
                <a:extLst>
                  <a:ext uri="{FF2B5EF4-FFF2-40B4-BE49-F238E27FC236}">
                    <a16:creationId xmlns:a16="http://schemas.microsoft.com/office/drawing/2014/main" id="{E31B64BA-2385-4E95-9754-8ED972019353}"/>
                  </a:ext>
                </a:extLst>
              </p:cNvPr>
              <p:cNvSpPr>
                <a:spLocks noChangeAspect="1"/>
              </p:cNvSpPr>
              <p:nvPr/>
            </p:nvSpPr>
            <p:spPr>
              <a:xfrm flipV="1">
                <a:off x="614838" y="5026392"/>
                <a:ext cx="2218449" cy="1141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62" name="Rectangle 361">
                <a:extLst>
                  <a:ext uri="{FF2B5EF4-FFF2-40B4-BE49-F238E27FC236}">
                    <a16:creationId xmlns:a16="http://schemas.microsoft.com/office/drawing/2014/main" id="{586892A1-2783-4934-8CCB-4E6FE9F4270C}"/>
                  </a:ext>
                </a:extLst>
              </p:cNvPr>
              <p:cNvSpPr>
                <a:spLocks noChangeAspect="1"/>
              </p:cNvSpPr>
              <p:nvPr/>
            </p:nvSpPr>
            <p:spPr>
              <a:xfrm flipV="1">
                <a:off x="5349924" y="5205221"/>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63" name="Rectangle 362">
                <a:extLst>
                  <a:ext uri="{FF2B5EF4-FFF2-40B4-BE49-F238E27FC236}">
                    <a16:creationId xmlns:a16="http://schemas.microsoft.com/office/drawing/2014/main" id="{1062394D-2F27-4690-A997-1EB3BC8DCB22}"/>
                  </a:ext>
                </a:extLst>
              </p:cNvPr>
              <p:cNvSpPr>
                <a:spLocks noChangeAspect="1"/>
              </p:cNvSpPr>
              <p:nvPr/>
            </p:nvSpPr>
            <p:spPr>
              <a:xfrm flipV="1">
                <a:off x="5355269" y="5910753"/>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64" name="Rectangle: Rounded Corners 363">
                <a:extLst>
                  <a:ext uri="{FF2B5EF4-FFF2-40B4-BE49-F238E27FC236}">
                    <a16:creationId xmlns:a16="http://schemas.microsoft.com/office/drawing/2014/main" id="{4DBC23C2-DD5B-4B9C-92CD-4646DD8FE82E}"/>
                  </a:ext>
                </a:extLst>
              </p:cNvPr>
              <p:cNvSpPr>
                <a:spLocks noChangeAspect="1"/>
              </p:cNvSpPr>
              <p:nvPr/>
            </p:nvSpPr>
            <p:spPr>
              <a:xfrm flipV="1">
                <a:off x="5632415" y="5026392"/>
                <a:ext cx="2218449" cy="1141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65" name="Rectangle 364">
                <a:extLst>
                  <a:ext uri="{FF2B5EF4-FFF2-40B4-BE49-F238E27FC236}">
                    <a16:creationId xmlns:a16="http://schemas.microsoft.com/office/drawing/2014/main" id="{328DD1E6-1E21-48EB-BAFC-26BF66540FB0}"/>
                  </a:ext>
                </a:extLst>
              </p:cNvPr>
              <p:cNvSpPr>
                <a:spLocks noChangeAspect="1"/>
              </p:cNvSpPr>
              <p:nvPr/>
            </p:nvSpPr>
            <p:spPr>
              <a:xfrm>
                <a:off x="332349" y="4490840"/>
                <a:ext cx="7775645"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66" name="Rectangle 365">
                <a:extLst>
                  <a:ext uri="{FF2B5EF4-FFF2-40B4-BE49-F238E27FC236}">
                    <a16:creationId xmlns:a16="http://schemas.microsoft.com/office/drawing/2014/main" id="{C1909C60-EB5D-4B9F-92BC-64C6B6FB21A8}"/>
                  </a:ext>
                </a:extLst>
              </p:cNvPr>
              <p:cNvSpPr>
                <a:spLocks noChangeAspect="1"/>
              </p:cNvSpPr>
              <p:nvPr/>
            </p:nvSpPr>
            <p:spPr>
              <a:xfrm flipV="1">
                <a:off x="2838631" y="5202197"/>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67" name="Rectangle: Rounded Corners 366">
                <a:extLst>
                  <a:ext uri="{FF2B5EF4-FFF2-40B4-BE49-F238E27FC236}">
                    <a16:creationId xmlns:a16="http://schemas.microsoft.com/office/drawing/2014/main" id="{176DFF37-334C-4F17-9524-18F9C10A623C}"/>
                  </a:ext>
                </a:extLst>
              </p:cNvPr>
              <p:cNvSpPr>
                <a:spLocks noChangeAspect="1"/>
              </p:cNvSpPr>
              <p:nvPr/>
            </p:nvSpPr>
            <p:spPr>
              <a:xfrm flipV="1">
                <a:off x="3115776" y="4311889"/>
                <a:ext cx="2218449" cy="114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grpSp>
        <p:sp>
          <p:nvSpPr>
            <p:cNvPr id="211" name="Rectangle: Rounded Corners 210">
              <a:extLst>
                <a:ext uri="{FF2B5EF4-FFF2-40B4-BE49-F238E27FC236}">
                  <a16:creationId xmlns:a16="http://schemas.microsoft.com/office/drawing/2014/main" id="{C9B7A5BF-6ECA-433F-855B-DC2A9BE0617A}"/>
                </a:ext>
              </a:extLst>
            </p:cNvPr>
            <p:cNvSpPr>
              <a:spLocks noChangeAspect="1"/>
            </p:cNvSpPr>
            <p:nvPr/>
          </p:nvSpPr>
          <p:spPr>
            <a:xfrm flipV="1">
              <a:off x="1644535" y="1952484"/>
              <a:ext cx="684707" cy="353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212" name="Rectangle 211">
              <a:extLst>
                <a:ext uri="{FF2B5EF4-FFF2-40B4-BE49-F238E27FC236}">
                  <a16:creationId xmlns:a16="http://schemas.microsoft.com/office/drawing/2014/main" id="{E73225CF-27EC-4137-8DDD-9F75B76C1852}"/>
                </a:ext>
              </a:extLst>
            </p:cNvPr>
            <p:cNvSpPr>
              <a:spLocks noChangeAspect="1"/>
            </p:cNvSpPr>
            <p:nvPr/>
          </p:nvSpPr>
          <p:spPr>
            <a:xfrm flipV="1">
              <a:off x="787717" y="3105242"/>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13" name="Rectangle 212">
              <a:extLst>
                <a:ext uri="{FF2B5EF4-FFF2-40B4-BE49-F238E27FC236}">
                  <a16:creationId xmlns:a16="http://schemas.microsoft.com/office/drawing/2014/main" id="{DF747398-5F56-474F-9567-4C935B63498A}"/>
                </a:ext>
              </a:extLst>
            </p:cNvPr>
            <p:cNvSpPr>
              <a:spLocks noChangeAspect="1"/>
            </p:cNvSpPr>
            <p:nvPr/>
          </p:nvSpPr>
          <p:spPr>
            <a:xfrm flipV="1">
              <a:off x="789367" y="3323450"/>
              <a:ext cx="1634174" cy="2861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14" name="Rectangle: Rounded Corners 213">
              <a:extLst>
                <a:ext uri="{FF2B5EF4-FFF2-40B4-BE49-F238E27FC236}">
                  <a16:creationId xmlns:a16="http://schemas.microsoft.com/office/drawing/2014/main" id="{484ECEEE-4731-4F69-991D-23F97921D207}"/>
                </a:ext>
              </a:extLst>
            </p:cNvPr>
            <p:cNvSpPr>
              <a:spLocks noChangeAspect="1"/>
            </p:cNvSpPr>
            <p:nvPr/>
          </p:nvSpPr>
          <p:spPr>
            <a:xfrm flipV="1">
              <a:off x="874905" y="3051686"/>
              <a:ext cx="684707" cy="35306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15" name="Rectangle 214">
              <a:extLst>
                <a:ext uri="{FF2B5EF4-FFF2-40B4-BE49-F238E27FC236}">
                  <a16:creationId xmlns:a16="http://schemas.microsoft.com/office/drawing/2014/main" id="{D594DD2B-2017-4C81-8F67-1BD5DD5C6253}"/>
                </a:ext>
              </a:extLst>
            </p:cNvPr>
            <p:cNvSpPr>
              <a:spLocks noChangeAspect="1"/>
            </p:cNvSpPr>
            <p:nvPr/>
          </p:nvSpPr>
          <p:spPr>
            <a:xfrm flipV="1">
              <a:off x="2336352" y="3106995"/>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16" name="Rectangle 215">
              <a:extLst>
                <a:ext uri="{FF2B5EF4-FFF2-40B4-BE49-F238E27FC236}">
                  <a16:creationId xmlns:a16="http://schemas.microsoft.com/office/drawing/2014/main" id="{D13139CC-BC32-4DAF-B105-9BB7157944E3}"/>
                </a:ext>
              </a:extLst>
            </p:cNvPr>
            <p:cNvSpPr>
              <a:spLocks noChangeAspect="1"/>
            </p:cNvSpPr>
            <p:nvPr/>
          </p:nvSpPr>
          <p:spPr>
            <a:xfrm flipV="1">
              <a:off x="2338002" y="3325202"/>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17" name="Rectangle: Rounded Corners 216">
              <a:extLst>
                <a:ext uri="{FF2B5EF4-FFF2-40B4-BE49-F238E27FC236}">
                  <a16:creationId xmlns:a16="http://schemas.microsoft.com/office/drawing/2014/main" id="{12409274-D922-4081-BC61-0B093A2A336A}"/>
                </a:ext>
              </a:extLst>
            </p:cNvPr>
            <p:cNvSpPr>
              <a:spLocks noChangeAspect="1"/>
            </p:cNvSpPr>
            <p:nvPr/>
          </p:nvSpPr>
          <p:spPr>
            <a:xfrm flipV="1">
              <a:off x="2423541" y="3051686"/>
              <a:ext cx="684707" cy="353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18" name="Rectangle 217">
              <a:extLst>
                <a:ext uri="{FF2B5EF4-FFF2-40B4-BE49-F238E27FC236}">
                  <a16:creationId xmlns:a16="http://schemas.microsoft.com/office/drawing/2014/main" id="{567C4E11-FCC9-4291-9A9A-DD43E6453316}"/>
                </a:ext>
              </a:extLst>
            </p:cNvPr>
            <p:cNvSpPr>
              <a:spLocks noChangeAspect="1"/>
            </p:cNvSpPr>
            <p:nvPr/>
          </p:nvSpPr>
          <p:spPr>
            <a:xfrm>
              <a:off x="787717" y="2886050"/>
              <a:ext cx="2399892"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19" name="Rectangle 218">
              <a:extLst>
                <a:ext uri="{FF2B5EF4-FFF2-40B4-BE49-F238E27FC236}">
                  <a16:creationId xmlns:a16="http://schemas.microsoft.com/office/drawing/2014/main" id="{CF708920-8A80-4A30-B7E5-53115C2084FE}"/>
                </a:ext>
              </a:extLst>
            </p:cNvPr>
            <p:cNvSpPr>
              <a:spLocks noChangeAspect="1"/>
            </p:cNvSpPr>
            <p:nvPr/>
          </p:nvSpPr>
          <p:spPr>
            <a:xfrm flipV="1">
              <a:off x="1561261" y="3106059"/>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20" name="Rectangle: Rounded Corners 219">
              <a:extLst>
                <a:ext uri="{FF2B5EF4-FFF2-40B4-BE49-F238E27FC236}">
                  <a16:creationId xmlns:a16="http://schemas.microsoft.com/office/drawing/2014/main" id="{B1832635-3C2E-4016-97E4-C9C8230FD2EA}"/>
                </a:ext>
              </a:extLst>
            </p:cNvPr>
            <p:cNvSpPr>
              <a:spLocks noChangeAspect="1"/>
            </p:cNvSpPr>
            <p:nvPr/>
          </p:nvSpPr>
          <p:spPr>
            <a:xfrm flipV="1">
              <a:off x="1646800" y="2830704"/>
              <a:ext cx="684707" cy="353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221" name="Rectangle 220">
              <a:extLst>
                <a:ext uri="{FF2B5EF4-FFF2-40B4-BE49-F238E27FC236}">
                  <a16:creationId xmlns:a16="http://schemas.microsoft.com/office/drawing/2014/main" id="{C52D4D79-4F1F-4337-B225-0328E0EA9F28}"/>
                </a:ext>
              </a:extLst>
            </p:cNvPr>
            <p:cNvSpPr>
              <a:spLocks noChangeAspect="1"/>
            </p:cNvSpPr>
            <p:nvPr/>
          </p:nvSpPr>
          <p:spPr>
            <a:xfrm flipV="1">
              <a:off x="789367" y="2886225"/>
              <a:ext cx="1634174" cy="28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22" name="Rectangle 221">
              <a:extLst>
                <a:ext uri="{FF2B5EF4-FFF2-40B4-BE49-F238E27FC236}">
                  <a16:creationId xmlns:a16="http://schemas.microsoft.com/office/drawing/2014/main" id="{7E35BFE9-9456-4204-9D7E-258808132BB5}"/>
                </a:ext>
              </a:extLst>
            </p:cNvPr>
            <p:cNvSpPr>
              <a:spLocks noChangeAspect="1"/>
            </p:cNvSpPr>
            <p:nvPr/>
          </p:nvSpPr>
          <p:spPr>
            <a:xfrm flipV="1">
              <a:off x="787717" y="2668017"/>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23" name="Rectangle: Rounded Corners 222">
              <a:extLst>
                <a:ext uri="{FF2B5EF4-FFF2-40B4-BE49-F238E27FC236}">
                  <a16:creationId xmlns:a16="http://schemas.microsoft.com/office/drawing/2014/main" id="{E80FB44D-3748-4144-8BA2-46AE2E058C76}"/>
                </a:ext>
              </a:extLst>
            </p:cNvPr>
            <p:cNvSpPr>
              <a:spLocks noChangeAspect="1"/>
            </p:cNvSpPr>
            <p:nvPr/>
          </p:nvSpPr>
          <p:spPr>
            <a:xfrm flipV="1">
              <a:off x="874905" y="2614461"/>
              <a:ext cx="684707" cy="353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24" name="Rectangle 223">
              <a:extLst>
                <a:ext uri="{FF2B5EF4-FFF2-40B4-BE49-F238E27FC236}">
                  <a16:creationId xmlns:a16="http://schemas.microsoft.com/office/drawing/2014/main" id="{4084717B-61FC-4FB7-8AC7-E3DE580B2BCF}"/>
                </a:ext>
              </a:extLst>
            </p:cNvPr>
            <p:cNvSpPr>
              <a:spLocks noChangeAspect="1"/>
            </p:cNvSpPr>
            <p:nvPr/>
          </p:nvSpPr>
          <p:spPr>
            <a:xfrm flipV="1">
              <a:off x="2336352" y="2669770"/>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25" name="Rectangle 224">
              <a:extLst>
                <a:ext uri="{FF2B5EF4-FFF2-40B4-BE49-F238E27FC236}">
                  <a16:creationId xmlns:a16="http://schemas.microsoft.com/office/drawing/2014/main" id="{365A45CA-2110-4C3D-B793-F209BE0CA269}"/>
                </a:ext>
              </a:extLst>
            </p:cNvPr>
            <p:cNvSpPr>
              <a:spLocks noChangeAspect="1"/>
            </p:cNvSpPr>
            <p:nvPr/>
          </p:nvSpPr>
          <p:spPr>
            <a:xfrm flipV="1">
              <a:off x="2338002" y="2887977"/>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26" name="Rectangle: Rounded Corners 225">
              <a:extLst>
                <a:ext uri="{FF2B5EF4-FFF2-40B4-BE49-F238E27FC236}">
                  <a16:creationId xmlns:a16="http://schemas.microsoft.com/office/drawing/2014/main" id="{3A64A3EA-D11A-4B48-8239-1D94FF5BF928}"/>
                </a:ext>
              </a:extLst>
            </p:cNvPr>
            <p:cNvSpPr>
              <a:spLocks noChangeAspect="1"/>
            </p:cNvSpPr>
            <p:nvPr/>
          </p:nvSpPr>
          <p:spPr>
            <a:xfrm flipV="1">
              <a:off x="2423541" y="2614461"/>
              <a:ext cx="684707" cy="353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27" name="Rectangle 226">
              <a:extLst>
                <a:ext uri="{FF2B5EF4-FFF2-40B4-BE49-F238E27FC236}">
                  <a16:creationId xmlns:a16="http://schemas.microsoft.com/office/drawing/2014/main" id="{B22153B4-2694-496B-9A8E-0C8AE91B25EB}"/>
                </a:ext>
              </a:extLst>
            </p:cNvPr>
            <p:cNvSpPr>
              <a:spLocks noChangeAspect="1"/>
            </p:cNvSpPr>
            <p:nvPr/>
          </p:nvSpPr>
          <p:spPr>
            <a:xfrm>
              <a:off x="787717" y="2448825"/>
              <a:ext cx="2399892"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28" name="Rectangle 227">
              <a:extLst>
                <a:ext uri="{FF2B5EF4-FFF2-40B4-BE49-F238E27FC236}">
                  <a16:creationId xmlns:a16="http://schemas.microsoft.com/office/drawing/2014/main" id="{2D9AE014-60A9-4050-8070-E7E113EDBAD6}"/>
                </a:ext>
              </a:extLst>
            </p:cNvPr>
            <p:cNvSpPr>
              <a:spLocks noChangeAspect="1"/>
            </p:cNvSpPr>
            <p:nvPr/>
          </p:nvSpPr>
          <p:spPr>
            <a:xfrm flipV="1">
              <a:off x="1561261" y="2668834"/>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29" name="Rectangle: Rounded Corners 228">
              <a:extLst>
                <a:ext uri="{FF2B5EF4-FFF2-40B4-BE49-F238E27FC236}">
                  <a16:creationId xmlns:a16="http://schemas.microsoft.com/office/drawing/2014/main" id="{5B0A7A2A-B9CF-4E95-970D-7A2DD499C603}"/>
                </a:ext>
              </a:extLst>
            </p:cNvPr>
            <p:cNvSpPr>
              <a:spLocks noChangeAspect="1"/>
            </p:cNvSpPr>
            <p:nvPr/>
          </p:nvSpPr>
          <p:spPr>
            <a:xfrm flipV="1">
              <a:off x="1646800" y="2393479"/>
              <a:ext cx="684707" cy="353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30" name="Rectangle: Rounded Corners 229">
              <a:extLst>
                <a:ext uri="{FF2B5EF4-FFF2-40B4-BE49-F238E27FC236}">
                  <a16:creationId xmlns:a16="http://schemas.microsoft.com/office/drawing/2014/main" id="{DF588B21-0976-4AB1-9787-ED91A9177C29}"/>
                </a:ext>
              </a:extLst>
            </p:cNvPr>
            <p:cNvSpPr>
              <a:spLocks noChangeAspect="1"/>
            </p:cNvSpPr>
            <p:nvPr/>
          </p:nvSpPr>
          <p:spPr>
            <a:xfrm flipV="1">
              <a:off x="1644535" y="2829585"/>
              <a:ext cx="684707" cy="353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231" name="Rectangle: Rounded Corners 230">
              <a:extLst>
                <a:ext uri="{FF2B5EF4-FFF2-40B4-BE49-F238E27FC236}">
                  <a16:creationId xmlns:a16="http://schemas.microsoft.com/office/drawing/2014/main" id="{0C272E4A-B417-4C86-8C2D-0FF7BE4FC21A}"/>
                </a:ext>
              </a:extLst>
            </p:cNvPr>
            <p:cNvSpPr>
              <a:spLocks noChangeAspect="1"/>
            </p:cNvSpPr>
            <p:nvPr/>
          </p:nvSpPr>
          <p:spPr>
            <a:xfrm flipV="1">
              <a:off x="874905" y="2172336"/>
              <a:ext cx="684707" cy="353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32" name="Rectangle: Rounded Corners 231">
              <a:extLst>
                <a:ext uri="{FF2B5EF4-FFF2-40B4-BE49-F238E27FC236}">
                  <a16:creationId xmlns:a16="http://schemas.microsoft.com/office/drawing/2014/main" id="{34C8858C-6C32-4F41-B7C7-A086840736E6}"/>
                </a:ext>
              </a:extLst>
            </p:cNvPr>
            <p:cNvSpPr>
              <a:spLocks noChangeAspect="1"/>
            </p:cNvSpPr>
            <p:nvPr/>
          </p:nvSpPr>
          <p:spPr>
            <a:xfrm flipV="1">
              <a:off x="2423541" y="2172336"/>
              <a:ext cx="684707" cy="353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grpSp>
          <p:nvGrpSpPr>
            <p:cNvPr id="233" name="Group 232">
              <a:extLst>
                <a:ext uri="{FF2B5EF4-FFF2-40B4-BE49-F238E27FC236}">
                  <a16:creationId xmlns:a16="http://schemas.microsoft.com/office/drawing/2014/main" id="{F811D97B-202E-44FC-ABF6-82AE1DA2D477}"/>
                </a:ext>
              </a:extLst>
            </p:cNvPr>
            <p:cNvGrpSpPr>
              <a:grpSpLocks noChangeAspect="1"/>
            </p:cNvGrpSpPr>
            <p:nvPr/>
          </p:nvGrpSpPr>
          <p:grpSpPr>
            <a:xfrm>
              <a:off x="2334272" y="1956360"/>
              <a:ext cx="2401542" cy="574042"/>
              <a:chOff x="332349" y="4311889"/>
              <a:chExt cx="7780990" cy="1856054"/>
            </a:xfrm>
          </p:grpSpPr>
          <p:sp>
            <p:nvSpPr>
              <p:cNvPr id="350" name="Rectangle 349">
                <a:extLst>
                  <a:ext uri="{FF2B5EF4-FFF2-40B4-BE49-F238E27FC236}">
                    <a16:creationId xmlns:a16="http://schemas.microsoft.com/office/drawing/2014/main" id="{EDC79AAA-11DA-40A9-A168-2CB8CD4F8625}"/>
                  </a:ext>
                </a:extLst>
              </p:cNvPr>
              <p:cNvSpPr>
                <a:spLocks noChangeAspect="1"/>
              </p:cNvSpPr>
              <p:nvPr/>
            </p:nvSpPr>
            <p:spPr>
              <a:xfrm flipV="1">
                <a:off x="332349" y="5199556"/>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51" name="Rectangle 350">
                <a:extLst>
                  <a:ext uri="{FF2B5EF4-FFF2-40B4-BE49-F238E27FC236}">
                    <a16:creationId xmlns:a16="http://schemas.microsoft.com/office/drawing/2014/main" id="{6F7034BD-B506-4CC5-B52C-47BC6CF2BC97}"/>
                  </a:ext>
                </a:extLst>
              </p:cNvPr>
              <p:cNvSpPr>
                <a:spLocks noChangeAspect="1"/>
              </p:cNvSpPr>
              <p:nvPr/>
            </p:nvSpPr>
            <p:spPr>
              <a:xfrm flipV="1">
                <a:off x="337694" y="5905087"/>
                <a:ext cx="5294720" cy="9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52" name="Rectangle: Rounded Corners 351">
                <a:extLst>
                  <a:ext uri="{FF2B5EF4-FFF2-40B4-BE49-F238E27FC236}">
                    <a16:creationId xmlns:a16="http://schemas.microsoft.com/office/drawing/2014/main" id="{21534002-7C76-473B-AE7F-29CFCB732F9C}"/>
                  </a:ext>
                </a:extLst>
              </p:cNvPr>
              <p:cNvSpPr>
                <a:spLocks noChangeAspect="1"/>
              </p:cNvSpPr>
              <p:nvPr/>
            </p:nvSpPr>
            <p:spPr>
              <a:xfrm flipV="1">
                <a:off x="614838" y="5026392"/>
                <a:ext cx="2218449" cy="1141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53" name="Rectangle 352">
                <a:extLst>
                  <a:ext uri="{FF2B5EF4-FFF2-40B4-BE49-F238E27FC236}">
                    <a16:creationId xmlns:a16="http://schemas.microsoft.com/office/drawing/2014/main" id="{EAB90428-100B-4B1C-B55D-6582BAE2CD21}"/>
                  </a:ext>
                </a:extLst>
              </p:cNvPr>
              <p:cNvSpPr>
                <a:spLocks noChangeAspect="1"/>
              </p:cNvSpPr>
              <p:nvPr/>
            </p:nvSpPr>
            <p:spPr>
              <a:xfrm flipV="1">
                <a:off x="5349924" y="5205221"/>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54" name="Rectangle 353">
                <a:extLst>
                  <a:ext uri="{FF2B5EF4-FFF2-40B4-BE49-F238E27FC236}">
                    <a16:creationId xmlns:a16="http://schemas.microsoft.com/office/drawing/2014/main" id="{71ADD675-7EA3-4ADC-9823-414670BD956B}"/>
                  </a:ext>
                </a:extLst>
              </p:cNvPr>
              <p:cNvSpPr>
                <a:spLocks noChangeAspect="1"/>
              </p:cNvSpPr>
              <p:nvPr/>
            </p:nvSpPr>
            <p:spPr>
              <a:xfrm flipV="1">
                <a:off x="5355269" y="5910753"/>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55" name="Rectangle: Rounded Corners 354">
                <a:extLst>
                  <a:ext uri="{FF2B5EF4-FFF2-40B4-BE49-F238E27FC236}">
                    <a16:creationId xmlns:a16="http://schemas.microsoft.com/office/drawing/2014/main" id="{29B00971-A574-4A38-8EAA-3E9BA093D857}"/>
                  </a:ext>
                </a:extLst>
              </p:cNvPr>
              <p:cNvSpPr>
                <a:spLocks noChangeAspect="1"/>
              </p:cNvSpPr>
              <p:nvPr/>
            </p:nvSpPr>
            <p:spPr>
              <a:xfrm flipV="1">
                <a:off x="5632415" y="5026392"/>
                <a:ext cx="2218449" cy="1141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356" name="Rectangle 355">
                <a:extLst>
                  <a:ext uri="{FF2B5EF4-FFF2-40B4-BE49-F238E27FC236}">
                    <a16:creationId xmlns:a16="http://schemas.microsoft.com/office/drawing/2014/main" id="{98C9E3B3-B29B-4865-AC14-CBD1969F213A}"/>
                  </a:ext>
                </a:extLst>
              </p:cNvPr>
              <p:cNvSpPr>
                <a:spLocks noChangeAspect="1"/>
              </p:cNvSpPr>
              <p:nvPr/>
            </p:nvSpPr>
            <p:spPr>
              <a:xfrm>
                <a:off x="332349" y="4490840"/>
                <a:ext cx="7775645"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57" name="Rectangle 356">
                <a:extLst>
                  <a:ext uri="{FF2B5EF4-FFF2-40B4-BE49-F238E27FC236}">
                    <a16:creationId xmlns:a16="http://schemas.microsoft.com/office/drawing/2014/main" id="{294CBF9C-F724-4354-95F3-B02CC0ABAFC2}"/>
                  </a:ext>
                </a:extLst>
              </p:cNvPr>
              <p:cNvSpPr>
                <a:spLocks noChangeAspect="1"/>
              </p:cNvSpPr>
              <p:nvPr/>
            </p:nvSpPr>
            <p:spPr>
              <a:xfrm flipV="1">
                <a:off x="2838631" y="5202197"/>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58" name="Rectangle: Rounded Corners 357">
                <a:extLst>
                  <a:ext uri="{FF2B5EF4-FFF2-40B4-BE49-F238E27FC236}">
                    <a16:creationId xmlns:a16="http://schemas.microsoft.com/office/drawing/2014/main" id="{1924B96E-A523-423D-91C8-980481424EDE}"/>
                  </a:ext>
                </a:extLst>
              </p:cNvPr>
              <p:cNvSpPr>
                <a:spLocks noChangeAspect="1"/>
              </p:cNvSpPr>
              <p:nvPr/>
            </p:nvSpPr>
            <p:spPr>
              <a:xfrm flipV="1">
                <a:off x="3115776" y="4311889"/>
                <a:ext cx="2218449" cy="114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grpSp>
        <p:grpSp>
          <p:nvGrpSpPr>
            <p:cNvPr id="234" name="Group 233">
              <a:extLst>
                <a:ext uri="{FF2B5EF4-FFF2-40B4-BE49-F238E27FC236}">
                  <a16:creationId xmlns:a16="http://schemas.microsoft.com/office/drawing/2014/main" id="{1F375383-8ED5-4A6B-BF8A-DA026B4A37E8}"/>
                </a:ext>
              </a:extLst>
            </p:cNvPr>
            <p:cNvGrpSpPr>
              <a:grpSpLocks noChangeAspect="1"/>
            </p:cNvGrpSpPr>
            <p:nvPr/>
          </p:nvGrpSpPr>
          <p:grpSpPr>
            <a:xfrm>
              <a:off x="2334272" y="1519135"/>
              <a:ext cx="2401542" cy="574042"/>
              <a:chOff x="332349" y="4311889"/>
              <a:chExt cx="7780990" cy="1856054"/>
            </a:xfrm>
          </p:grpSpPr>
          <p:sp>
            <p:nvSpPr>
              <p:cNvPr id="341" name="Rectangle 340">
                <a:extLst>
                  <a:ext uri="{FF2B5EF4-FFF2-40B4-BE49-F238E27FC236}">
                    <a16:creationId xmlns:a16="http://schemas.microsoft.com/office/drawing/2014/main" id="{AB2F4EF1-8C1E-4472-B9B8-6E714EFE4112}"/>
                  </a:ext>
                </a:extLst>
              </p:cNvPr>
              <p:cNvSpPr>
                <a:spLocks noChangeAspect="1"/>
              </p:cNvSpPr>
              <p:nvPr/>
            </p:nvSpPr>
            <p:spPr>
              <a:xfrm flipV="1">
                <a:off x="337694" y="5905087"/>
                <a:ext cx="5294720" cy="9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42" name="Rectangle 341">
                <a:extLst>
                  <a:ext uri="{FF2B5EF4-FFF2-40B4-BE49-F238E27FC236}">
                    <a16:creationId xmlns:a16="http://schemas.microsoft.com/office/drawing/2014/main" id="{8A1E9DA7-DDC7-49B3-A1B5-69E37CF652C9}"/>
                  </a:ext>
                </a:extLst>
              </p:cNvPr>
              <p:cNvSpPr>
                <a:spLocks noChangeAspect="1"/>
              </p:cNvSpPr>
              <p:nvPr/>
            </p:nvSpPr>
            <p:spPr>
              <a:xfrm flipV="1">
                <a:off x="332349" y="5199556"/>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43" name="Rectangle: Rounded Corners 342">
                <a:extLst>
                  <a:ext uri="{FF2B5EF4-FFF2-40B4-BE49-F238E27FC236}">
                    <a16:creationId xmlns:a16="http://schemas.microsoft.com/office/drawing/2014/main" id="{760BE95D-3F56-4123-A9DA-544EF0135942}"/>
                  </a:ext>
                </a:extLst>
              </p:cNvPr>
              <p:cNvSpPr>
                <a:spLocks noChangeAspect="1"/>
              </p:cNvSpPr>
              <p:nvPr/>
            </p:nvSpPr>
            <p:spPr>
              <a:xfrm flipV="1">
                <a:off x="614838" y="5026392"/>
                <a:ext cx="2218449" cy="1141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44" name="Rectangle 343">
                <a:extLst>
                  <a:ext uri="{FF2B5EF4-FFF2-40B4-BE49-F238E27FC236}">
                    <a16:creationId xmlns:a16="http://schemas.microsoft.com/office/drawing/2014/main" id="{54BD36CB-9FF6-432A-BE58-1EC19312CEB5}"/>
                  </a:ext>
                </a:extLst>
              </p:cNvPr>
              <p:cNvSpPr>
                <a:spLocks noChangeAspect="1"/>
              </p:cNvSpPr>
              <p:nvPr/>
            </p:nvSpPr>
            <p:spPr>
              <a:xfrm flipV="1">
                <a:off x="5349924" y="5205221"/>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45" name="Rectangle 344">
                <a:extLst>
                  <a:ext uri="{FF2B5EF4-FFF2-40B4-BE49-F238E27FC236}">
                    <a16:creationId xmlns:a16="http://schemas.microsoft.com/office/drawing/2014/main" id="{EEC9C377-0936-4873-AE13-45D4A7D784FE}"/>
                  </a:ext>
                </a:extLst>
              </p:cNvPr>
              <p:cNvSpPr>
                <a:spLocks noChangeAspect="1"/>
              </p:cNvSpPr>
              <p:nvPr/>
            </p:nvSpPr>
            <p:spPr>
              <a:xfrm flipV="1">
                <a:off x="5355269" y="5910753"/>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46" name="Rectangle: Rounded Corners 345">
                <a:extLst>
                  <a:ext uri="{FF2B5EF4-FFF2-40B4-BE49-F238E27FC236}">
                    <a16:creationId xmlns:a16="http://schemas.microsoft.com/office/drawing/2014/main" id="{3B2CBA12-9781-4A59-BF63-2BC8E6E28655}"/>
                  </a:ext>
                </a:extLst>
              </p:cNvPr>
              <p:cNvSpPr>
                <a:spLocks noChangeAspect="1"/>
              </p:cNvSpPr>
              <p:nvPr/>
            </p:nvSpPr>
            <p:spPr>
              <a:xfrm flipV="1">
                <a:off x="5632415" y="5026392"/>
                <a:ext cx="2218449" cy="1141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47" name="Rectangle 346">
                <a:extLst>
                  <a:ext uri="{FF2B5EF4-FFF2-40B4-BE49-F238E27FC236}">
                    <a16:creationId xmlns:a16="http://schemas.microsoft.com/office/drawing/2014/main" id="{9AB51D2C-28CC-4639-B576-D48E4FDD5B8E}"/>
                  </a:ext>
                </a:extLst>
              </p:cNvPr>
              <p:cNvSpPr>
                <a:spLocks noChangeAspect="1"/>
              </p:cNvSpPr>
              <p:nvPr/>
            </p:nvSpPr>
            <p:spPr>
              <a:xfrm>
                <a:off x="332349" y="4490840"/>
                <a:ext cx="7775645"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48" name="Rectangle 347">
                <a:extLst>
                  <a:ext uri="{FF2B5EF4-FFF2-40B4-BE49-F238E27FC236}">
                    <a16:creationId xmlns:a16="http://schemas.microsoft.com/office/drawing/2014/main" id="{2AA8A607-711D-406E-9D40-92DA1D0E1F57}"/>
                  </a:ext>
                </a:extLst>
              </p:cNvPr>
              <p:cNvSpPr>
                <a:spLocks noChangeAspect="1"/>
              </p:cNvSpPr>
              <p:nvPr/>
            </p:nvSpPr>
            <p:spPr>
              <a:xfrm flipV="1">
                <a:off x="2838631" y="5202197"/>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49" name="Rectangle: Rounded Corners 348">
                <a:extLst>
                  <a:ext uri="{FF2B5EF4-FFF2-40B4-BE49-F238E27FC236}">
                    <a16:creationId xmlns:a16="http://schemas.microsoft.com/office/drawing/2014/main" id="{7FF1F1F8-5B3C-4269-8F33-7F94DCFE615F}"/>
                  </a:ext>
                </a:extLst>
              </p:cNvPr>
              <p:cNvSpPr>
                <a:spLocks noChangeAspect="1"/>
              </p:cNvSpPr>
              <p:nvPr/>
            </p:nvSpPr>
            <p:spPr>
              <a:xfrm flipV="1">
                <a:off x="3115776" y="4311889"/>
                <a:ext cx="2218449" cy="114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grpSp>
        <p:sp>
          <p:nvSpPr>
            <p:cNvPr id="235" name="Rectangle: Rounded Corners 234">
              <a:extLst>
                <a:ext uri="{FF2B5EF4-FFF2-40B4-BE49-F238E27FC236}">
                  <a16:creationId xmlns:a16="http://schemas.microsoft.com/office/drawing/2014/main" id="{DC4BBFF4-ECD4-4B5A-BC5C-15666196430D}"/>
                </a:ext>
              </a:extLst>
            </p:cNvPr>
            <p:cNvSpPr>
              <a:spLocks noChangeAspect="1"/>
            </p:cNvSpPr>
            <p:nvPr/>
          </p:nvSpPr>
          <p:spPr>
            <a:xfrm flipV="1">
              <a:off x="3191090" y="1955241"/>
              <a:ext cx="684707" cy="353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236" name="Rectangle 235">
              <a:extLst>
                <a:ext uri="{FF2B5EF4-FFF2-40B4-BE49-F238E27FC236}">
                  <a16:creationId xmlns:a16="http://schemas.microsoft.com/office/drawing/2014/main" id="{BB5EDE8C-6E4E-44C9-ACFB-447D5D43DFE6}"/>
                </a:ext>
              </a:extLst>
            </p:cNvPr>
            <p:cNvSpPr>
              <a:spLocks noChangeAspect="1"/>
            </p:cNvSpPr>
            <p:nvPr/>
          </p:nvSpPr>
          <p:spPr>
            <a:xfrm flipV="1">
              <a:off x="2334272" y="3107999"/>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37" name="Rectangle 236">
              <a:extLst>
                <a:ext uri="{FF2B5EF4-FFF2-40B4-BE49-F238E27FC236}">
                  <a16:creationId xmlns:a16="http://schemas.microsoft.com/office/drawing/2014/main" id="{1979A989-B61A-4D41-8572-7CE6FCE312C7}"/>
                </a:ext>
              </a:extLst>
            </p:cNvPr>
            <p:cNvSpPr>
              <a:spLocks noChangeAspect="1"/>
            </p:cNvSpPr>
            <p:nvPr/>
          </p:nvSpPr>
          <p:spPr>
            <a:xfrm flipV="1">
              <a:off x="2335922" y="3326207"/>
              <a:ext cx="1634174" cy="28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38" name="Rectangle: Rounded Corners 237">
              <a:extLst>
                <a:ext uri="{FF2B5EF4-FFF2-40B4-BE49-F238E27FC236}">
                  <a16:creationId xmlns:a16="http://schemas.microsoft.com/office/drawing/2014/main" id="{3CB7C462-F330-44A0-83AE-C945940310EE}"/>
                </a:ext>
              </a:extLst>
            </p:cNvPr>
            <p:cNvSpPr>
              <a:spLocks noChangeAspect="1"/>
            </p:cNvSpPr>
            <p:nvPr/>
          </p:nvSpPr>
          <p:spPr>
            <a:xfrm flipV="1">
              <a:off x="2421460" y="3054443"/>
              <a:ext cx="684707" cy="35306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39" name="Rectangle 238">
              <a:extLst>
                <a:ext uri="{FF2B5EF4-FFF2-40B4-BE49-F238E27FC236}">
                  <a16:creationId xmlns:a16="http://schemas.microsoft.com/office/drawing/2014/main" id="{1B5CCFB5-E4DA-4309-A74F-91C60A718FB7}"/>
                </a:ext>
              </a:extLst>
            </p:cNvPr>
            <p:cNvSpPr>
              <a:spLocks noChangeAspect="1"/>
            </p:cNvSpPr>
            <p:nvPr/>
          </p:nvSpPr>
          <p:spPr>
            <a:xfrm flipV="1">
              <a:off x="3882907" y="3109752"/>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40" name="Rectangle 239">
              <a:extLst>
                <a:ext uri="{FF2B5EF4-FFF2-40B4-BE49-F238E27FC236}">
                  <a16:creationId xmlns:a16="http://schemas.microsoft.com/office/drawing/2014/main" id="{7965CAD6-4289-4C23-A36E-644349872E33}"/>
                </a:ext>
              </a:extLst>
            </p:cNvPr>
            <p:cNvSpPr>
              <a:spLocks noChangeAspect="1"/>
            </p:cNvSpPr>
            <p:nvPr/>
          </p:nvSpPr>
          <p:spPr>
            <a:xfrm flipV="1">
              <a:off x="3884557" y="3327959"/>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41" name="Rectangle: Rounded Corners 240">
              <a:extLst>
                <a:ext uri="{FF2B5EF4-FFF2-40B4-BE49-F238E27FC236}">
                  <a16:creationId xmlns:a16="http://schemas.microsoft.com/office/drawing/2014/main" id="{63967FEA-67A6-4D0C-BF51-4CF4EAAB8862}"/>
                </a:ext>
              </a:extLst>
            </p:cNvPr>
            <p:cNvSpPr>
              <a:spLocks noChangeAspect="1"/>
            </p:cNvSpPr>
            <p:nvPr/>
          </p:nvSpPr>
          <p:spPr>
            <a:xfrm flipV="1">
              <a:off x="3970096" y="3054443"/>
              <a:ext cx="684707" cy="353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42" name="Rectangle 241">
              <a:extLst>
                <a:ext uri="{FF2B5EF4-FFF2-40B4-BE49-F238E27FC236}">
                  <a16:creationId xmlns:a16="http://schemas.microsoft.com/office/drawing/2014/main" id="{F7D29BF9-9A10-427A-906F-B92B76962438}"/>
                </a:ext>
              </a:extLst>
            </p:cNvPr>
            <p:cNvSpPr>
              <a:spLocks noChangeAspect="1"/>
            </p:cNvSpPr>
            <p:nvPr/>
          </p:nvSpPr>
          <p:spPr>
            <a:xfrm>
              <a:off x="2334272" y="2888807"/>
              <a:ext cx="2399892"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43" name="Rectangle 242">
              <a:extLst>
                <a:ext uri="{FF2B5EF4-FFF2-40B4-BE49-F238E27FC236}">
                  <a16:creationId xmlns:a16="http://schemas.microsoft.com/office/drawing/2014/main" id="{743542DE-1D22-4FA1-9EF9-E44F9C368A04}"/>
                </a:ext>
              </a:extLst>
            </p:cNvPr>
            <p:cNvSpPr>
              <a:spLocks noChangeAspect="1"/>
            </p:cNvSpPr>
            <p:nvPr/>
          </p:nvSpPr>
          <p:spPr>
            <a:xfrm flipV="1">
              <a:off x="3107816" y="3108816"/>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44" name="Rectangle: Rounded Corners 243">
              <a:extLst>
                <a:ext uri="{FF2B5EF4-FFF2-40B4-BE49-F238E27FC236}">
                  <a16:creationId xmlns:a16="http://schemas.microsoft.com/office/drawing/2014/main" id="{A6217534-18DA-4A60-95A6-4A33F3E6F4AE}"/>
                </a:ext>
              </a:extLst>
            </p:cNvPr>
            <p:cNvSpPr>
              <a:spLocks noChangeAspect="1"/>
            </p:cNvSpPr>
            <p:nvPr/>
          </p:nvSpPr>
          <p:spPr>
            <a:xfrm flipV="1">
              <a:off x="3193355" y="2833461"/>
              <a:ext cx="684707" cy="353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grpSp>
          <p:nvGrpSpPr>
            <p:cNvPr id="245" name="Group 244">
              <a:extLst>
                <a:ext uri="{FF2B5EF4-FFF2-40B4-BE49-F238E27FC236}">
                  <a16:creationId xmlns:a16="http://schemas.microsoft.com/office/drawing/2014/main" id="{1EC8F3BA-406A-4D84-950A-D64B5E6C73CC}"/>
                </a:ext>
              </a:extLst>
            </p:cNvPr>
            <p:cNvGrpSpPr>
              <a:grpSpLocks noChangeAspect="1"/>
            </p:cNvGrpSpPr>
            <p:nvPr/>
          </p:nvGrpSpPr>
          <p:grpSpPr>
            <a:xfrm>
              <a:off x="2334272" y="2396236"/>
              <a:ext cx="2401542" cy="574042"/>
              <a:chOff x="332349" y="4311889"/>
              <a:chExt cx="7780990" cy="1856054"/>
            </a:xfrm>
          </p:grpSpPr>
          <p:sp>
            <p:nvSpPr>
              <p:cNvPr id="332" name="Rectangle 331">
                <a:extLst>
                  <a:ext uri="{FF2B5EF4-FFF2-40B4-BE49-F238E27FC236}">
                    <a16:creationId xmlns:a16="http://schemas.microsoft.com/office/drawing/2014/main" id="{2DD3EA21-C199-4CBD-8781-F34434EC2E1B}"/>
                  </a:ext>
                </a:extLst>
              </p:cNvPr>
              <p:cNvSpPr>
                <a:spLocks noChangeAspect="1"/>
              </p:cNvSpPr>
              <p:nvPr/>
            </p:nvSpPr>
            <p:spPr>
              <a:xfrm flipV="1">
                <a:off x="337694" y="5905087"/>
                <a:ext cx="5294720" cy="9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33" name="Rectangle 332">
                <a:extLst>
                  <a:ext uri="{FF2B5EF4-FFF2-40B4-BE49-F238E27FC236}">
                    <a16:creationId xmlns:a16="http://schemas.microsoft.com/office/drawing/2014/main" id="{B9AF7AD3-9983-4D50-AEDB-7868754059B6}"/>
                  </a:ext>
                </a:extLst>
              </p:cNvPr>
              <p:cNvSpPr>
                <a:spLocks noChangeAspect="1"/>
              </p:cNvSpPr>
              <p:nvPr/>
            </p:nvSpPr>
            <p:spPr>
              <a:xfrm flipV="1">
                <a:off x="332349" y="5199556"/>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34" name="Rectangle: Rounded Corners 333">
                <a:extLst>
                  <a:ext uri="{FF2B5EF4-FFF2-40B4-BE49-F238E27FC236}">
                    <a16:creationId xmlns:a16="http://schemas.microsoft.com/office/drawing/2014/main" id="{7DC99479-4DD4-40E8-9324-0D93C9443899}"/>
                  </a:ext>
                </a:extLst>
              </p:cNvPr>
              <p:cNvSpPr>
                <a:spLocks noChangeAspect="1"/>
              </p:cNvSpPr>
              <p:nvPr/>
            </p:nvSpPr>
            <p:spPr>
              <a:xfrm flipV="1">
                <a:off x="614838" y="5026392"/>
                <a:ext cx="2218449" cy="1141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35" name="Rectangle 334">
                <a:extLst>
                  <a:ext uri="{FF2B5EF4-FFF2-40B4-BE49-F238E27FC236}">
                    <a16:creationId xmlns:a16="http://schemas.microsoft.com/office/drawing/2014/main" id="{46D35D1B-92A6-4353-B87A-5DF0EBE92A99}"/>
                  </a:ext>
                </a:extLst>
              </p:cNvPr>
              <p:cNvSpPr>
                <a:spLocks noChangeAspect="1"/>
              </p:cNvSpPr>
              <p:nvPr/>
            </p:nvSpPr>
            <p:spPr>
              <a:xfrm flipV="1">
                <a:off x="5349924" y="5205221"/>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36" name="Rectangle 335">
                <a:extLst>
                  <a:ext uri="{FF2B5EF4-FFF2-40B4-BE49-F238E27FC236}">
                    <a16:creationId xmlns:a16="http://schemas.microsoft.com/office/drawing/2014/main" id="{23434691-5B19-44D2-B821-F786720DA33D}"/>
                  </a:ext>
                </a:extLst>
              </p:cNvPr>
              <p:cNvSpPr>
                <a:spLocks noChangeAspect="1"/>
              </p:cNvSpPr>
              <p:nvPr/>
            </p:nvSpPr>
            <p:spPr>
              <a:xfrm flipV="1">
                <a:off x="5355269" y="5910753"/>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37" name="Rectangle: Rounded Corners 336">
                <a:extLst>
                  <a:ext uri="{FF2B5EF4-FFF2-40B4-BE49-F238E27FC236}">
                    <a16:creationId xmlns:a16="http://schemas.microsoft.com/office/drawing/2014/main" id="{955BB1EE-CF83-4887-B110-37BBF586B9AC}"/>
                  </a:ext>
                </a:extLst>
              </p:cNvPr>
              <p:cNvSpPr>
                <a:spLocks noChangeAspect="1"/>
              </p:cNvSpPr>
              <p:nvPr/>
            </p:nvSpPr>
            <p:spPr>
              <a:xfrm flipV="1">
                <a:off x="5632415" y="5026392"/>
                <a:ext cx="2218449" cy="1141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38" name="Rectangle 337">
                <a:extLst>
                  <a:ext uri="{FF2B5EF4-FFF2-40B4-BE49-F238E27FC236}">
                    <a16:creationId xmlns:a16="http://schemas.microsoft.com/office/drawing/2014/main" id="{00816E22-DE16-45C9-AF1F-F50B7FEEB422}"/>
                  </a:ext>
                </a:extLst>
              </p:cNvPr>
              <p:cNvSpPr>
                <a:spLocks noChangeAspect="1"/>
              </p:cNvSpPr>
              <p:nvPr/>
            </p:nvSpPr>
            <p:spPr>
              <a:xfrm>
                <a:off x="332349" y="4490840"/>
                <a:ext cx="7775645"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39" name="Rectangle 338">
                <a:extLst>
                  <a:ext uri="{FF2B5EF4-FFF2-40B4-BE49-F238E27FC236}">
                    <a16:creationId xmlns:a16="http://schemas.microsoft.com/office/drawing/2014/main" id="{0DF509FE-453B-413C-A23A-14EA1C9645CE}"/>
                  </a:ext>
                </a:extLst>
              </p:cNvPr>
              <p:cNvSpPr>
                <a:spLocks noChangeAspect="1"/>
              </p:cNvSpPr>
              <p:nvPr/>
            </p:nvSpPr>
            <p:spPr>
              <a:xfrm flipV="1">
                <a:off x="2838631" y="5202197"/>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40" name="Rectangle: Rounded Corners 339">
                <a:extLst>
                  <a:ext uri="{FF2B5EF4-FFF2-40B4-BE49-F238E27FC236}">
                    <a16:creationId xmlns:a16="http://schemas.microsoft.com/office/drawing/2014/main" id="{10EC4AEA-A078-456E-B737-CEF9641F97CE}"/>
                  </a:ext>
                </a:extLst>
              </p:cNvPr>
              <p:cNvSpPr>
                <a:spLocks noChangeAspect="1"/>
              </p:cNvSpPr>
              <p:nvPr/>
            </p:nvSpPr>
            <p:spPr>
              <a:xfrm flipV="1">
                <a:off x="3115776" y="4311889"/>
                <a:ext cx="2218449" cy="114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grpSp>
        <p:sp>
          <p:nvSpPr>
            <p:cNvPr id="246" name="Rectangle: Rounded Corners 245">
              <a:extLst>
                <a:ext uri="{FF2B5EF4-FFF2-40B4-BE49-F238E27FC236}">
                  <a16:creationId xmlns:a16="http://schemas.microsoft.com/office/drawing/2014/main" id="{5B98E39E-98DC-4100-A9A5-3093AA138487}"/>
                </a:ext>
              </a:extLst>
            </p:cNvPr>
            <p:cNvSpPr>
              <a:spLocks noChangeAspect="1"/>
            </p:cNvSpPr>
            <p:nvPr/>
          </p:nvSpPr>
          <p:spPr>
            <a:xfrm flipV="1">
              <a:off x="3191090" y="2832342"/>
              <a:ext cx="684707" cy="353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247" name="Rectangle: Rounded Corners 246">
              <a:extLst>
                <a:ext uri="{FF2B5EF4-FFF2-40B4-BE49-F238E27FC236}">
                  <a16:creationId xmlns:a16="http://schemas.microsoft.com/office/drawing/2014/main" id="{B9C84582-E8FF-4F73-830E-84739AA5E664}"/>
                </a:ext>
              </a:extLst>
            </p:cNvPr>
            <p:cNvSpPr>
              <a:spLocks noChangeAspect="1"/>
            </p:cNvSpPr>
            <p:nvPr/>
          </p:nvSpPr>
          <p:spPr>
            <a:xfrm flipV="1">
              <a:off x="2421460" y="2175093"/>
              <a:ext cx="684707" cy="353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48" name="Rectangle: Rounded Corners 247">
              <a:extLst>
                <a:ext uri="{FF2B5EF4-FFF2-40B4-BE49-F238E27FC236}">
                  <a16:creationId xmlns:a16="http://schemas.microsoft.com/office/drawing/2014/main" id="{18821F94-0C60-4D57-94E3-5A008A33ECD1}"/>
                </a:ext>
              </a:extLst>
            </p:cNvPr>
            <p:cNvSpPr>
              <a:spLocks noChangeAspect="1"/>
            </p:cNvSpPr>
            <p:nvPr/>
          </p:nvSpPr>
          <p:spPr>
            <a:xfrm flipV="1">
              <a:off x="3970096" y="2175093"/>
              <a:ext cx="684707" cy="353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grpSp>
          <p:nvGrpSpPr>
            <p:cNvPr id="249" name="Group 248">
              <a:extLst>
                <a:ext uri="{FF2B5EF4-FFF2-40B4-BE49-F238E27FC236}">
                  <a16:creationId xmlns:a16="http://schemas.microsoft.com/office/drawing/2014/main" id="{1EED0499-2FD7-4B9A-B69C-355567AE8646}"/>
                </a:ext>
              </a:extLst>
            </p:cNvPr>
            <p:cNvGrpSpPr>
              <a:grpSpLocks noChangeAspect="1"/>
            </p:cNvGrpSpPr>
            <p:nvPr/>
          </p:nvGrpSpPr>
          <p:grpSpPr>
            <a:xfrm>
              <a:off x="3882158" y="1952484"/>
              <a:ext cx="2401542" cy="574042"/>
              <a:chOff x="332349" y="4311889"/>
              <a:chExt cx="7780990" cy="1856054"/>
            </a:xfrm>
          </p:grpSpPr>
          <p:sp>
            <p:nvSpPr>
              <p:cNvPr id="323" name="Rectangle 322">
                <a:extLst>
                  <a:ext uri="{FF2B5EF4-FFF2-40B4-BE49-F238E27FC236}">
                    <a16:creationId xmlns:a16="http://schemas.microsoft.com/office/drawing/2014/main" id="{1A2D70B0-EF05-4D26-9CBA-183B3AF6C380}"/>
                  </a:ext>
                </a:extLst>
              </p:cNvPr>
              <p:cNvSpPr>
                <a:spLocks noChangeAspect="1"/>
              </p:cNvSpPr>
              <p:nvPr/>
            </p:nvSpPr>
            <p:spPr>
              <a:xfrm flipV="1">
                <a:off x="332349" y="5199556"/>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24" name="Rectangle 323">
                <a:extLst>
                  <a:ext uri="{FF2B5EF4-FFF2-40B4-BE49-F238E27FC236}">
                    <a16:creationId xmlns:a16="http://schemas.microsoft.com/office/drawing/2014/main" id="{002B857E-0B1F-4E59-AB7C-29F1BC23D3A5}"/>
                  </a:ext>
                </a:extLst>
              </p:cNvPr>
              <p:cNvSpPr>
                <a:spLocks noChangeAspect="1"/>
              </p:cNvSpPr>
              <p:nvPr/>
            </p:nvSpPr>
            <p:spPr>
              <a:xfrm flipV="1">
                <a:off x="337694" y="5905087"/>
                <a:ext cx="5294720" cy="9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25" name="Rectangle: Rounded Corners 324">
                <a:extLst>
                  <a:ext uri="{FF2B5EF4-FFF2-40B4-BE49-F238E27FC236}">
                    <a16:creationId xmlns:a16="http://schemas.microsoft.com/office/drawing/2014/main" id="{46D97CE0-75A1-4863-AAA4-D4C148D24794}"/>
                  </a:ext>
                </a:extLst>
              </p:cNvPr>
              <p:cNvSpPr>
                <a:spLocks noChangeAspect="1"/>
              </p:cNvSpPr>
              <p:nvPr/>
            </p:nvSpPr>
            <p:spPr>
              <a:xfrm flipV="1">
                <a:off x="614838" y="5026392"/>
                <a:ext cx="2218449" cy="1141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26" name="Rectangle 325">
                <a:extLst>
                  <a:ext uri="{FF2B5EF4-FFF2-40B4-BE49-F238E27FC236}">
                    <a16:creationId xmlns:a16="http://schemas.microsoft.com/office/drawing/2014/main" id="{6E9F5F22-B863-41A4-A20E-BA8F10210E02}"/>
                  </a:ext>
                </a:extLst>
              </p:cNvPr>
              <p:cNvSpPr>
                <a:spLocks noChangeAspect="1"/>
              </p:cNvSpPr>
              <p:nvPr/>
            </p:nvSpPr>
            <p:spPr>
              <a:xfrm flipV="1">
                <a:off x="5349924" y="5205221"/>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27" name="Rectangle 326">
                <a:extLst>
                  <a:ext uri="{FF2B5EF4-FFF2-40B4-BE49-F238E27FC236}">
                    <a16:creationId xmlns:a16="http://schemas.microsoft.com/office/drawing/2014/main" id="{F4F83A9C-5DDD-4FB1-9FC0-3905AD63E91C}"/>
                  </a:ext>
                </a:extLst>
              </p:cNvPr>
              <p:cNvSpPr>
                <a:spLocks noChangeAspect="1"/>
              </p:cNvSpPr>
              <p:nvPr/>
            </p:nvSpPr>
            <p:spPr>
              <a:xfrm flipV="1">
                <a:off x="5355269" y="5910753"/>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28" name="Rectangle: Rounded Corners 327">
                <a:extLst>
                  <a:ext uri="{FF2B5EF4-FFF2-40B4-BE49-F238E27FC236}">
                    <a16:creationId xmlns:a16="http://schemas.microsoft.com/office/drawing/2014/main" id="{3ABCB142-CA82-4998-AD45-A2E086FB340E}"/>
                  </a:ext>
                </a:extLst>
              </p:cNvPr>
              <p:cNvSpPr>
                <a:spLocks noChangeAspect="1"/>
              </p:cNvSpPr>
              <p:nvPr/>
            </p:nvSpPr>
            <p:spPr>
              <a:xfrm flipV="1">
                <a:off x="5632415" y="5026392"/>
                <a:ext cx="2218449" cy="1141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329" name="Rectangle 328">
                <a:extLst>
                  <a:ext uri="{FF2B5EF4-FFF2-40B4-BE49-F238E27FC236}">
                    <a16:creationId xmlns:a16="http://schemas.microsoft.com/office/drawing/2014/main" id="{1C7F67AF-68FA-4617-B996-FABDCBF0B462}"/>
                  </a:ext>
                </a:extLst>
              </p:cNvPr>
              <p:cNvSpPr>
                <a:spLocks noChangeAspect="1"/>
              </p:cNvSpPr>
              <p:nvPr/>
            </p:nvSpPr>
            <p:spPr>
              <a:xfrm>
                <a:off x="332349" y="4490840"/>
                <a:ext cx="7775645"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30" name="Rectangle 329">
                <a:extLst>
                  <a:ext uri="{FF2B5EF4-FFF2-40B4-BE49-F238E27FC236}">
                    <a16:creationId xmlns:a16="http://schemas.microsoft.com/office/drawing/2014/main" id="{3EF49E82-E76C-47D8-B33A-D9A95AD0DF11}"/>
                  </a:ext>
                </a:extLst>
              </p:cNvPr>
              <p:cNvSpPr>
                <a:spLocks noChangeAspect="1"/>
              </p:cNvSpPr>
              <p:nvPr/>
            </p:nvSpPr>
            <p:spPr>
              <a:xfrm flipV="1">
                <a:off x="2838631" y="5202197"/>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31" name="Rectangle: Rounded Corners 330">
                <a:extLst>
                  <a:ext uri="{FF2B5EF4-FFF2-40B4-BE49-F238E27FC236}">
                    <a16:creationId xmlns:a16="http://schemas.microsoft.com/office/drawing/2014/main" id="{280EB58D-7C53-4F05-A265-7D35BAB0BB33}"/>
                  </a:ext>
                </a:extLst>
              </p:cNvPr>
              <p:cNvSpPr>
                <a:spLocks noChangeAspect="1"/>
              </p:cNvSpPr>
              <p:nvPr/>
            </p:nvSpPr>
            <p:spPr>
              <a:xfrm flipV="1">
                <a:off x="3115776" y="4311889"/>
                <a:ext cx="2218449" cy="114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grpSp>
        <p:grpSp>
          <p:nvGrpSpPr>
            <p:cNvPr id="250" name="Group 249">
              <a:extLst>
                <a:ext uri="{FF2B5EF4-FFF2-40B4-BE49-F238E27FC236}">
                  <a16:creationId xmlns:a16="http://schemas.microsoft.com/office/drawing/2014/main" id="{94464096-37CC-4BCC-8D5E-D16FBD9B21F5}"/>
                </a:ext>
              </a:extLst>
            </p:cNvPr>
            <p:cNvGrpSpPr>
              <a:grpSpLocks noChangeAspect="1"/>
            </p:cNvGrpSpPr>
            <p:nvPr/>
          </p:nvGrpSpPr>
          <p:grpSpPr>
            <a:xfrm>
              <a:off x="3882158" y="1515259"/>
              <a:ext cx="2401542" cy="574042"/>
              <a:chOff x="332349" y="4311889"/>
              <a:chExt cx="7780990" cy="1856054"/>
            </a:xfrm>
          </p:grpSpPr>
          <p:sp>
            <p:nvSpPr>
              <p:cNvPr id="314" name="Rectangle 313">
                <a:extLst>
                  <a:ext uri="{FF2B5EF4-FFF2-40B4-BE49-F238E27FC236}">
                    <a16:creationId xmlns:a16="http://schemas.microsoft.com/office/drawing/2014/main" id="{EBFEF5A3-A5A2-4123-A0BD-8FDBDE2459EC}"/>
                  </a:ext>
                </a:extLst>
              </p:cNvPr>
              <p:cNvSpPr>
                <a:spLocks noChangeAspect="1"/>
              </p:cNvSpPr>
              <p:nvPr/>
            </p:nvSpPr>
            <p:spPr>
              <a:xfrm flipV="1">
                <a:off x="337694" y="5905087"/>
                <a:ext cx="5294720" cy="9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15" name="Rectangle 314">
                <a:extLst>
                  <a:ext uri="{FF2B5EF4-FFF2-40B4-BE49-F238E27FC236}">
                    <a16:creationId xmlns:a16="http://schemas.microsoft.com/office/drawing/2014/main" id="{08AB2951-4568-4EF8-A2BD-3DEF8DAFFAD5}"/>
                  </a:ext>
                </a:extLst>
              </p:cNvPr>
              <p:cNvSpPr>
                <a:spLocks noChangeAspect="1"/>
              </p:cNvSpPr>
              <p:nvPr/>
            </p:nvSpPr>
            <p:spPr>
              <a:xfrm flipV="1">
                <a:off x="332349" y="5199556"/>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16" name="Rectangle: Rounded Corners 315">
                <a:extLst>
                  <a:ext uri="{FF2B5EF4-FFF2-40B4-BE49-F238E27FC236}">
                    <a16:creationId xmlns:a16="http://schemas.microsoft.com/office/drawing/2014/main" id="{0CDE9A6B-98F1-44A2-BC97-A788B7760206}"/>
                  </a:ext>
                </a:extLst>
              </p:cNvPr>
              <p:cNvSpPr>
                <a:spLocks noChangeAspect="1"/>
              </p:cNvSpPr>
              <p:nvPr/>
            </p:nvSpPr>
            <p:spPr>
              <a:xfrm flipV="1">
                <a:off x="614838" y="5026392"/>
                <a:ext cx="2218449" cy="1141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17" name="Rectangle 316">
                <a:extLst>
                  <a:ext uri="{FF2B5EF4-FFF2-40B4-BE49-F238E27FC236}">
                    <a16:creationId xmlns:a16="http://schemas.microsoft.com/office/drawing/2014/main" id="{746440E8-345F-464C-9690-45827CBBA0F8}"/>
                  </a:ext>
                </a:extLst>
              </p:cNvPr>
              <p:cNvSpPr>
                <a:spLocks noChangeAspect="1"/>
              </p:cNvSpPr>
              <p:nvPr/>
            </p:nvSpPr>
            <p:spPr>
              <a:xfrm flipV="1">
                <a:off x="5349924" y="5205221"/>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18" name="Rectangle 317">
                <a:extLst>
                  <a:ext uri="{FF2B5EF4-FFF2-40B4-BE49-F238E27FC236}">
                    <a16:creationId xmlns:a16="http://schemas.microsoft.com/office/drawing/2014/main" id="{0E809489-DB66-40B1-B71D-12B47B19C042}"/>
                  </a:ext>
                </a:extLst>
              </p:cNvPr>
              <p:cNvSpPr>
                <a:spLocks noChangeAspect="1"/>
              </p:cNvSpPr>
              <p:nvPr/>
            </p:nvSpPr>
            <p:spPr>
              <a:xfrm flipV="1">
                <a:off x="5355269" y="5910753"/>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19" name="Rectangle: Rounded Corners 318">
                <a:extLst>
                  <a:ext uri="{FF2B5EF4-FFF2-40B4-BE49-F238E27FC236}">
                    <a16:creationId xmlns:a16="http://schemas.microsoft.com/office/drawing/2014/main" id="{E8361DFD-65DA-4680-BE88-EDDD8CF431B4}"/>
                  </a:ext>
                </a:extLst>
              </p:cNvPr>
              <p:cNvSpPr>
                <a:spLocks noChangeAspect="1"/>
              </p:cNvSpPr>
              <p:nvPr/>
            </p:nvSpPr>
            <p:spPr>
              <a:xfrm flipV="1">
                <a:off x="5632415" y="5026392"/>
                <a:ext cx="2218449" cy="1141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20" name="Rectangle 319">
                <a:extLst>
                  <a:ext uri="{FF2B5EF4-FFF2-40B4-BE49-F238E27FC236}">
                    <a16:creationId xmlns:a16="http://schemas.microsoft.com/office/drawing/2014/main" id="{2CE077C9-5D9C-4441-A9C0-8BE96861463F}"/>
                  </a:ext>
                </a:extLst>
              </p:cNvPr>
              <p:cNvSpPr>
                <a:spLocks noChangeAspect="1"/>
              </p:cNvSpPr>
              <p:nvPr/>
            </p:nvSpPr>
            <p:spPr>
              <a:xfrm>
                <a:off x="332349" y="4490840"/>
                <a:ext cx="7775645"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21" name="Rectangle 320">
                <a:extLst>
                  <a:ext uri="{FF2B5EF4-FFF2-40B4-BE49-F238E27FC236}">
                    <a16:creationId xmlns:a16="http://schemas.microsoft.com/office/drawing/2014/main" id="{62F310F9-341F-4611-BE60-1C91BC204E6D}"/>
                  </a:ext>
                </a:extLst>
              </p:cNvPr>
              <p:cNvSpPr>
                <a:spLocks noChangeAspect="1"/>
              </p:cNvSpPr>
              <p:nvPr/>
            </p:nvSpPr>
            <p:spPr>
              <a:xfrm flipV="1">
                <a:off x="2838631" y="5202197"/>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22" name="Rectangle: Rounded Corners 321">
                <a:extLst>
                  <a:ext uri="{FF2B5EF4-FFF2-40B4-BE49-F238E27FC236}">
                    <a16:creationId xmlns:a16="http://schemas.microsoft.com/office/drawing/2014/main" id="{66A07758-240E-4855-A922-A6C226DCE446}"/>
                  </a:ext>
                </a:extLst>
              </p:cNvPr>
              <p:cNvSpPr>
                <a:spLocks noChangeAspect="1"/>
              </p:cNvSpPr>
              <p:nvPr/>
            </p:nvSpPr>
            <p:spPr>
              <a:xfrm flipV="1">
                <a:off x="3115776" y="4311889"/>
                <a:ext cx="2218449" cy="114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grpSp>
        <p:sp>
          <p:nvSpPr>
            <p:cNvPr id="251" name="Rectangle: Rounded Corners 250">
              <a:extLst>
                <a:ext uri="{FF2B5EF4-FFF2-40B4-BE49-F238E27FC236}">
                  <a16:creationId xmlns:a16="http://schemas.microsoft.com/office/drawing/2014/main" id="{98DFF86B-BC3D-45E5-B8AD-F93D234929A7}"/>
                </a:ext>
              </a:extLst>
            </p:cNvPr>
            <p:cNvSpPr>
              <a:spLocks noChangeAspect="1"/>
            </p:cNvSpPr>
            <p:nvPr/>
          </p:nvSpPr>
          <p:spPr>
            <a:xfrm flipV="1">
              <a:off x="4738976" y="1951365"/>
              <a:ext cx="684707" cy="353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252" name="Rectangle 251">
              <a:extLst>
                <a:ext uri="{FF2B5EF4-FFF2-40B4-BE49-F238E27FC236}">
                  <a16:creationId xmlns:a16="http://schemas.microsoft.com/office/drawing/2014/main" id="{4ED67049-6CC2-49AE-9DC6-E1D077FFC481}"/>
                </a:ext>
              </a:extLst>
            </p:cNvPr>
            <p:cNvSpPr>
              <a:spLocks noChangeAspect="1"/>
            </p:cNvSpPr>
            <p:nvPr/>
          </p:nvSpPr>
          <p:spPr>
            <a:xfrm flipV="1">
              <a:off x="3882158" y="3104123"/>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53" name="Rectangle 252">
              <a:extLst>
                <a:ext uri="{FF2B5EF4-FFF2-40B4-BE49-F238E27FC236}">
                  <a16:creationId xmlns:a16="http://schemas.microsoft.com/office/drawing/2014/main" id="{72FD7DA7-B423-4CCA-AB8B-916DEF2A1388}"/>
                </a:ext>
              </a:extLst>
            </p:cNvPr>
            <p:cNvSpPr>
              <a:spLocks noChangeAspect="1"/>
            </p:cNvSpPr>
            <p:nvPr/>
          </p:nvSpPr>
          <p:spPr>
            <a:xfrm flipV="1">
              <a:off x="3883808" y="3322331"/>
              <a:ext cx="1634174" cy="28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54" name="Rectangle: Rounded Corners 253">
              <a:extLst>
                <a:ext uri="{FF2B5EF4-FFF2-40B4-BE49-F238E27FC236}">
                  <a16:creationId xmlns:a16="http://schemas.microsoft.com/office/drawing/2014/main" id="{BF9AA279-312A-44B3-91DD-C5D0DF332FF4}"/>
                </a:ext>
              </a:extLst>
            </p:cNvPr>
            <p:cNvSpPr>
              <a:spLocks noChangeAspect="1"/>
            </p:cNvSpPr>
            <p:nvPr/>
          </p:nvSpPr>
          <p:spPr>
            <a:xfrm flipV="1">
              <a:off x="3969346" y="3050567"/>
              <a:ext cx="684707" cy="35306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55" name="Rectangle 254">
              <a:extLst>
                <a:ext uri="{FF2B5EF4-FFF2-40B4-BE49-F238E27FC236}">
                  <a16:creationId xmlns:a16="http://schemas.microsoft.com/office/drawing/2014/main" id="{D02F05A2-034F-4161-9F51-AC27F8B2090C}"/>
                </a:ext>
              </a:extLst>
            </p:cNvPr>
            <p:cNvSpPr>
              <a:spLocks noChangeAspect="1"/>
            </p:cNvSpPr>
            <p:nvPr/>
          </p:nvSpPr>
          <p:spPr>
            <a:xfrm flipV="1">
              <a:off x="5430793" y="3105876"/>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56" name="Rectangle 255">
              <a:extLst>
                <a:ext uri="{FF2B5EF4-FFF2-40B4-BE49-F238E27FC236}">
                  <a16:creationId xmlns:a16="http://schemas.microsoft.com/office/drawing/2014/main" id="{83BAB18A-73D4-4058-9F91-5A70226999B2}"/>
                </a:ext>
              </a:extLst>
            </p:cNvPr>
            <p:cNvSpPr>
              <a:spLocks noChangeAspect="1"/>
            </p:cNvSpPr>
            <p:nvPr/>
          </p:nvSpPr>
          <p:spPr>
            <a:xfrm flipV="1">
              <a:off x="5432443" y="3324083"/>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57" name="Rectangle: Rounded Corners 256">
              <a:extLst>
                <a:ext uri="{FF2B5EF4-FFF2-40B4-BE49-F238E27FC236}">
                  <a16:creationId xmlns:a16="http://schemas.microsoft.com/office/drawing/2014/main" id="{B1CF0366-DE53-4F5B-A9E6-D444DEC673CF}"/>
                </a:ext>
              </a:extLst>
            </p:cNvPr>
            <p:cNvSpPr>
              <a:spLocks noChangeAspect="1"/>
            </p:cNvSpPr>
            <p:nvPr/>
          </p:nvSpPr>
          <p:spPr>
            <a:xfrm flipV="1">
              <a:off x="5517982" y="3050567"/>
              <a:ext cx="684707" cy="353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58" name="Rectangle 257">
              <a:extLst>
                <a:ext uri="{FF2B5EF4-FFF2-40B4-BE49-F238E27FC236}">
                  <a16:creationId xmlns:a16="http://schemas.microsoft.com/office/drawing/2014/main" id="{7417F4BE-EE59-453B-A078-93A927C8B688}"/>
                </a:ext>
              </a:extLst>
            </p:cNvPr>
            <p:cNvSpPr>
              <a:spLocks noChangeAspect="1"/>
            </p:cNvSpPr>
            <p:nvPr/>
          </p:nvSpPr>
          <p:spPr>
            <a:xfrm>
              <a:off x="3882158" y="2884931"/>
              <a:ext cx="2399892"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59" name="Rectangle 258">
              <a:extLst>
                <a:ext uri="{FF2B5EF4-FFF2-40B4-BE49-F238E27FC236}">
                  <a16:creationId xmlns:a16="http://schemas.microsoft.com/office/drawing/2014/main" id="{51D12867-7298-4223-861C-24EB4A439EEE}"/>
                </a:ext>
              </a:extLst>
            </p:cNvPr>
            <p:cNvSpPr>
              <a:spLocks noChangeAspect="1"/>
            </p:cNvSpPr>
            <p:nvPr/>
          </p:nvSpPr>
          <p:spPr>
            <a:xfrm flipV="1">
              <a:off x="4655702" y="3104940"/>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60" name="Rectangle: Rounded Corners 259">
              <a:extLst>
                <a:ext uri="{FF2B5EF4-FFF2-40B4-BE49-F238E27FC236}">
                  <a16:creationId xmlns:a16="http://schemas.microsoft.com/office/drawing/2014/main" id="{FB4ED5D6-ACFE-4E6C-B9C7-825F7934DE31}"/>
                </a:ext>
              </a:extLst>
            </p:cNvPr>
            <p:cNvSpPr>
              <a:spLocks noChangeAspect="1"/>
            </p:cNvSpPr>
            <p:nvPr/>
          </p:nvSpPr>
          <p:spPr>
            <a:xfrm flipV="1">
              <a:off x="4741241" y="2829585"/>
              <a:ext cx="684707" cy="353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grpSp>
          <p:nvGrpSpPr>
            <p:cNvPr id="261" name="Group 260">
              <a:extLst>
                <a:ext uri="{FF2B5EF4-FFF2-40B4-BE49-F238E27FC236}">
                  <a16:creationId xmlns:a16="http://schemas.microsoft.com/office/drawing/2014/main" id="{68781938-5FD6-4575-B5C4-10A77B7BBEC1}"/>
                </a:ext>
              </a:extLst>
            </p:cNvPr>
            <p:cNvGrpSpPr>
              <a:grpSpLocks noChangeAspect="1"/>
            </p:cNvGrpSpPr>
            <p:nvPr/>
          </p:nvGrpSpPr>
          <p:grpSpPr>
            <a:xfrm>
              <a:off x="3882158" y="2392360"/>
              <a:ext cx="2401542" cy="574042"/>
              <a:chOff x="332349" y="4311889"/>
              <a:chExt cx="7780990" cy="1856054"/>
            </a:xfrm>
          </p:grpSpPr>
          <p:sp>
            <p:nvSpPr>
              <p:cNvPr id="305" name="Rectangle 304">
                <a:extLst>
                  <a:ext uri="{FF2B5EF4-FFF2-40B4-BE49-F238E27FC236}">
                    <a16:creationId xmlns:a16="http://schemas.microsoft.com/office/drawing/2014/main" id="{8E82742A-EAD2-4F28-9D36-201401F62803}"/>
                  </a:ext>
                </a:extLst>
              </p:cNvPr>
              <p:cNvSpPr>
                <a:spLocks noChangeAspect="1"/>
              </p:cNvSpPr>
              <p:nvPr/>
            </p:nvSpPr>
            <p:spPr>
              <a:xfrm flipV="1">
                <a:off x="337694" y="5905087"/>
                <a:ext cx="5294720" cy="9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06" name="Rectangle 305">
                <a:extLst>
                  <a:ext uri="{FF2B5EF4-FFF2-40B4-BE49-F238E27FC236}">
                    <a16:creationId xmlns:a16="http://schemas.microsoft.com/office/drawing/2014/main" id="{166D3E17-2FF6-47B5-BCF3-E9C03A92300D}"/>
                  </a:ext>
                </a:extLst>
              </p:cNvPr>
              <p:cNvSpPr>
                <a:spLocks noChangeAspect="1"/>
              </p:cNvSpPr>
              <p:nvPr/>
            </p:nvSpPr>
            <p:spPr>
              <a:xfrm flipV="1">
                <a:off x="332349" y="5199556"/>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07" name="Rectangle: Rounded Corners 306">
                <a:extLst>
                  <a:ext uri="{FF2B5EF4-FFF2-40B4-BE49-F238E27FC236}">
                    <a16:creationId xmlns:a16="http://schemas.microsoft.com/office/drawing/2014/main" id="{677AA8E0-DD1A-4EEB-96E7-CBE777C45D4C}"/>
                  </a:ext>
                </a:extLst>
              </p:cNvPr>
              <p:cNvSpPr>
                <a:spLocks noChangeAspect="1"/>
              </p:cNvSpPr>
              <p:nvPr/>
            </p:nvSpPr>
            <p:spPr>
              <a:xfrm flipV="1">
                <a:off x="614838" y="5026392"/>
                <a:ext cx="2218449" cy="1141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08" name="Rectangle 307">
                <a:extLst>
                  <a:ext uri="{FF2B5EF4-FFF2-40B4-BE49-F238E27FC236}">
                    <a16:creationId xmlns:a16="http://schemas.microsoft.com/office/drawing/2014/main" id="{33FCC3DD-6307-45B8-804F-DF93F14916D6}"/>
                  </a:ext>
                </a:extLst>
              </p:cNvPr>
              <p:cNvSpPr>
                <a:spLocks noChangeAspect="1"/>
              </p:cNvSpPr>
              <p:nvPr/>
            </p:nvSpPr>
            <p:spPr>
              <a:xfrm flipV="1">
                <a:off x="5349924" y="5205221"/>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09" name="Rectangle 308">
                <a:extLst>
                  <a:ext uri="{FF2B5EF4-FFF2-40B4-BE49-F238E27FC236}">
                    <a16:creationId xmlns:a16="http://schemas.microsoft.com/office/drawing/2014/main" id="{C4BEE797-8610-4669-B303-10DCDB68C38E}"/>
                  </a:ext>
                </a:extLst>
              </p:cNvPr>
              <p:cNvSpPr>
                <a:spLocks noChangeAspect="1"/>
              </p:cNvSpPr>
              <p:nvPr/>
            </p:nvSpPr>
            <p:spPr>
              <a:xfrm flipV="1">
                <a:off x="5355269" y="5910753"/>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10" name="Rectangle: Rounded Corners 309">
                <a:extLst>
                  <a:ext uri="{FF2B5EF4-FFF2-40B4-BE49-F238E27FC236}">
                    <a16:creationId xmlns:a16="http://schemas.microsoft.com/office/drawing/2014/main" id="{3B722B7C-89AA-4763-A466-2BDAFBD6C40B}"/>
                  </a:ext>
                </a:extLst>
              </p:cNvPr>
              <p:cNvSpPr>
                <a:spLocks noChangeAspect="1"/>
              </p:cNvSpPr>
              <p:nvPr/>
            </p:nvSpPr>
            <p:spPr>
              <a:xfrm flipV="1">
                <a:off x="5632415" y="5026392"/>
                <a:ext cx="2218449" cy="1141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11" name="Rectangle 310">
                <a:extLst>
                  <a:ext uri="{FF2B5EF4-FFF2-40B4-BE49-F238E27FC236}">
                    <a16:creationId xmlns:a16="http://schemas.microsoft.com/office/drawing/2014/main" id="{B7F54452-D361-46E0-88E6-76A6509DDF27}"/>
                  </a:ext>
                </a:extLst>
              </p:cNvPr>
              <p:cNvSpPr>
                <a:spLocks noChangeAspect="1"/>
              </p:cNvSpPr>
              <p:nvPr/>
            </p:nvSpPr>
            <p:spPr>
              <a:xfrm>
                <a:off x="332349" y="4490840"/>
                <a:ext cx="7775645"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12" name="Rectangle 311">
                <a:extLst>
                  <a:ext uri="{FF2B5EF4-FFF2-40B4-BE49-F238E27FC236}">
                    <a16:creationId xmlns:a16="http://schemas.microsoft.com/office/drawing/2014/main" id="{2024E21C-BF8D-453D-A3DB-B5ED4A063C2C}"/>
                  </a:ext>
                </a:extLst>
              </p:cNvPr>
              <p:cNvSpPr>
                <a:spLocks noChangeAspect="1"/>
              </p:cNvSpPr>
              <p:nvPr/>
            </p:nvSpPr>
            <p:spPr>
              <a:xfrm flipV="1">
                <a:off x="2838631" y="5202197"/>
                <a:ext cx="2758070" cy="8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13" name="Rectangle: Rounded Corners 312">
                <a:extLst>
                  <a:ext uri="{FF2B5EF4-FFF2-40B4-BE49-F238E27FC236}">
                    <a16:creationId xmlns:a16="http://schemas.microsoft.com/office/drawing/2014/main" id="{59875CDB-7894-4BA9-8AC5-860558988805}"/>
                  </a:ext>
                </a:extLst>
              </p:cNvPr>
              <p:cNvSpPr>
                <a:spLocks noChangeAspect="1"/>
              </p:cNvSpPr>
              <p:nvPr/>
            </p:nvSpPr>
            <p:spPr>
              <a:xfrm flipV="1">
                <a:off x="3115776" y="4311889"/>
                <a:ext cx="2218449" cy="114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grpSp>
        <p:sp>
          <p:nvSpPr>
            <p:cNvPr id="262" name="Rectangle: Rounded Corners 261">
              <a:extLst>
                <a:ext uri="{FF2B5EF4-FFF2-40B4-BE49-F238E27FC236}">
                  <a16:creationId xmlns:a16="http://schemas.microsoft.com/office/drawing/2014/main" id="{F1503D9E-12F9-43B2-941A-E22CA48B1616}"/>
                </a:ext>
              </a:extLst>
            </p:cNvPr>
            <p:cNvSpPr>
              <a:spLocks noChangeAspect="1"/>
            </p:cNvSpPr>
            <p:nvPr/>
          </p:nvSpPr>
          <p:spPr>
            <a:xfrm flipV="1">
              <a:off x="4738976" y="2828466"/>
              <a:ext cx="684707" cy="353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263" name="Rectangle: Rounded Corners 262">
              <a:extLst>
                <a:ext uri="{FF2B5EF4-FFF2-40B4-BE49-F238E27FC236}">
                  <a16:creationId xmlns:a16="http://schemas.microsoft.com/office/drawing/2014/main" id="{0D942323-E208-4C35-985D-7F4BF379A2F9}"/>
                </a:ext>
              </a:extLst>
            </p:cNvPr>
            <p:cNvSpPr>
              <a:spLocks noChangeAspect="1"/>
            </p:cNvSpPr>
            <p:nvPr/>
          </p:nvSpPr>
          <p:spPr>
            <a:xfrm flipV="1">
              <a:off x="3969346" y="2171217"/>
              <a:ext cx="684707" cy="353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64" name="Rectangle: Rounded Corners 263">
              <a:extLst>
                <a:ext uri="{FF2B5EF4-FFF2-40B4-BE49-F238E27FC236}">
                  <a16:creationId xmlns:a16="http://schemas.microsoft.com/office/drawing/2014/main" id="{5291ABC4-AEC3-4653-AC4B-CD8C5D182468}"/>
                </a:ext>
              </a:extLst>
            </p:cNvPr>
            <p:cNvSpPr>
              <a:spLocks noChangeAspect="1"/>
            </p:cNvSpPr>
            <p:nvPr/>
          </p:nvSpPr>
          <p:spPr>
            <a:xfrm flipV="1">
              <a:off x="5517982" y="2171217"/>
              <a:ext cx="684707" cy="353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265" name="Rectangle 264">
              <a:extLst>
                <a:ext uri="{FF2B5EF4-FFF2-40B4-BE49-F238E27FC236}">
                  <a16:creationId xmlns:a16="http://schemas.microsoft.com/office/drawing/2014/main" id="{CE401A27-CDD5-41C6-9447-FB796850D0E3}"/>
                </a:ext>
              </a:extLst>
            </p:cNvPr>
            <p:cNvSpPr>
              <a:spLocks noChangeAspect="1"/>
            </p:cNvSpPr>
            <p:nvPr/>
          </p:nvSpPr>
          <p:spPr>
            <a:xfrm flipV="1">
              <a:off x="5431875" y="2225903"/>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66" name="Rectangle 265">
              <a:extLst>
                <a:ext uri="{FF2B5EF4-FFF2-40B4-BE49-F238E27FC236}">
                  <a16:creationId xmlns:a16="http://schemas.microsoft.com/office/drawing/2014/main" id="{7546D04D-7A86-4864-981D-5C2B9C8E7228}"/>
                </a:ext>
              </a:extLst>
            </p:cNvPr>
            <p:cNvSpPr>
              <a:spLocks noChangeAspect="1"/>
            </p:cNvSpPr>
            <p:nvPr/>
          </p:nvSpPr>
          <p:spPr>
            <a:xfrm flipV="1">
              <a:off x="5433525" y="2444111"/>
              <a:ext cx="1634174" cy="28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67" name="Rectangle: Rounded Corners 266">
              <a:extLst>
                <a:ext uri="{FF2B5EF4-FFF2-40B4-BE49-F238E27FC236}">
                  <a16:creationId xmlns:a16="http://schemas.microsoft.com/office/drawing/2014/main" id="{62E0E282-6F35-43DE-948D-656AF5BC6302}"/>
                </a:ext>
              </a:extLst>
            </p:cNvPr>
            <p:cNvSpPr>
              <a:spLocks noChangeAspect="1"/>
            </p:cNvSpPr>
            <p:nvPr/>
          </p:nvSpPr>
          <p:spPr>
            <a:xfrm flipV="1">
              <a:off x="5519063" y="2172347"/>
              <a:ext cx="684707" cy="353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68" name="Rectangle 267">
              <a:extLst>
                <a:ext uri="{FF2B5EF4-FFF2-40B4-BE49-F238E27FC236}">
                  <a16:creationId xmlns:a16="http://schemas.microsoft.com/office/drawing/2014/main" id="{ED048B1C-A3B7-4EEC-B7AB-EC9AC9CC0C5C}"/>
                </a:ext>
              </a:extLst>
            </p:cNvPr>
            <p:cNvSpPr>
              <a:spLocks noChangeAspect="1"/>
            </p:cNvSpPr>
            <p:nvPr/>
          </p:nvSpPr>
          <p:spPr>
            <a:xfrm flipV="1">
              <a:off x="6980510" y="2227656"/>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69" name="Rectangle 268">
              <a:extLst>
                <a:ext uri="{FF2B5EF4-FFF2-40B4-BE49-F238E27FC236}">
                  <a16:creationId xmlns:a16="http://schemas.microsoft.com/office/drawing/2014/main" id="{C0CFC0E3-91E3-4BD6-99FB-994E67151A86}"/>
                </a:ext>
              </a:extLst>
            </p:cNvPr>
            <p:cNvSpPr>
              <a:spLocks noChangeAspect="1"/>
            </p:cNvSpPr>
            <p:nvPr/>
          </p:nvSpPr>
          <p:spPr>
            <a:xfrm flipV="1">
              <a:off x="6982160" y="2445863"/>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70" name="Rectangle: Rounded Corners 269">
              <a:extLst>
                <a:ext uri="{FF2B5EF4-FFF2-40B4-BE49-F238E27FC236}">
                  <a16:creationId xmlns:a16="http://schemas.microsoft.com/office/drawing/2014/main" id="{6C282878-D901-4D3A-A145-53B596B82657}"/>
                </a:ext>
              </a:extLst>
            </p:cNvPr>
            <p:cNvSpPr>
              <a:spLocks noChangeAspect="1"/>
            </p:cNvSpPr>
            <p:nvPr/>
          </p:nvSpPr>
          <p:spPr>
            <a:xfrm flipV="1">
              <a:off x="7067699" y="2172347"/>
              <a:ext cx="684707" cy="353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271" name="Rectangle 270">
              <a:extLst>
                <a:ext uri="{FF2B5EF4-FFF2-40B4-BE49-F238E27FC236}">
                  <a16:creationId xmlns:a16="http://schemas.microsoft.com/office/drawing/2014/main" id="{3E8EEDC7-43CC-4793-ADCB-95DFE83E2D9E}"/>
                </a:ext>
              </a:extLst>
            </p:cNvPr>
            <p:cNvSpPr>
              <a:spLocks noChangeAspect="1"/>
            </p:cNvSpPr>
            <p:nvPr/>
          </p:nvSpPr>
          <p:spPr>
            <a:xfrm>
              <a:off x="5431875" y="2006711"/>
              <a:ext cx="2399892"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72" name="Rectangle 271">
              <a:extLst>
                <a:ext uri="{FF2B5EF4-FFF2-40B4-BE49-F238E27FC236}">
                  <a16:creationId xmlns:a16="http://schemas.microsoft.com/office/drawing/2014/main" id="{939AA205-8BCC-410A-86ED-5EAAF8658FDB}"/>
                </a:ext>
              </a:extLst>
            </p:cNvPr>
            <p:cNvSpPr>
              <a:spLocks noChangeAspect="1"/>
            </p:cNvSpPr>
            <p:nvPr/>
          </p:nvSpPr>
          <p:spPr>
            <a:xfrm flipV="1">
              <a:off x="6205419" y="2226720"/>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73" name="Rectangle: Rounded Corners 272">
              <a:extLst>
                <a:ext uri="{FF2B5EF4-FFF2-40B4-BE49-F238E27FC236}">
                  <a16:creationId xmlns:a16="http://schemas.microsoft.com/office/drawing/2014/main" id="{B7D7309C-A638-4098-BFCA-FD96F5B35A20}"/>
                </a:ext>
              </a:extLst>
            </p:cNvPr>
            <p:cNvSpPr>
              <a:spLocks noChangeAspect="1"/>
            </p:cNvSpPr>
            <p:nvPr/>
          </p:nvSpPr>
          <p:spPr>
            <a:xfrm flipV="1">
              <a:off x="6290958" y="1951365"/>
              <a:ext cx="684707" cy="353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274" name="Rectangle 273">
              <a:extLst>
                <a:ext uri="{FF2B5EF4-FFF2-40B4-BE49-F238E27FC236}">
                  <a16:creationId xmlns:a16="http://schemas.microsoft.com/office/drawing/2014/main" id="{E44150B8-9F90-45A9-B900-BAADEF1D01A3}"/>
                </a:ext>
              </a:extLst>
            </p:cNvPr>
            <p:cNvSpPr>
              <a:spLocks noChangeAspect="1"/>
            </p:cNvSpPr>
            <p:nvPr/>
          </p:nvSpPr>
          <p:spPr>
            <a:xfrm flipV="1">
              <a:off x="5433525" y="2006886"/>
              <a:ext cx="1634174" cy="28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75" name="Rectangle 274">
              <a:extLst>
                <a:ext uri="{FF2B5EF4-FFF2-40B4-BE49-F238E27FC236}">
                  <a16:creationId xmlns:a16="http://schemas.microsoft.com/office/drawing/2014/main" id="{22255828-75EB-4E65-A929-B85FB96CBA61}"/>
                </a:ext>
              </a:extLst>
            </p:cNvPr>
            <p:cNvSpPr>
              <a:spLocks noChangeAspect="1"/>
            </p:cNvSpPr>
            <p:nvPr/>
          </p:nvSpPr>
          <p:spPr>
            <a:xfrm flipV="1">
              <a:off x="5431875" y="1788678"/>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76" name="Rectangle: Rounded Corners 275">
              <a:extLst>
                <a:ext uri="{FF2B5EF4-FFF2-40B4-BE49-F238E27FC236}">
                  <a16:creationId xmlns:a16="http://schemas.microsoft.com/office/drawing/2014/main" id="{47669598-1667-4EAF-A44E-2619D774A6CC}"/>
                </a:ext>
              </a:extLst>
            </p:cNvPr>
            <p:cNvSpPr>
              <a:spLocks noChangeAspect="1"/>
            </p:cNvSpPr>
            <p:nvPr/>
          </p:nvSpPr>
          <p:spPr>
            <a:xfrm flipV="1">
              <a:off x="5519063" y="1735122"/>
              <a:ext cx="684707" cy="353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77" name="Rectangle 276">
              <a:extLst>
                <a:ext uri="{FF2B5EF4-FFF2-40B4-BE49-F238E27FC236}">
                  <a16:creationId xmlns:a16="http://schemas.microsoft.com/office/drawing/2014/main" id="{E0FCFDC2-F755-4253-838D-E0B527476A0C}"/>
                </a:ext>
              </a:extLst>
            </p:cNvPr>
            <p:cNvSpPr>
              <a:spLocks noChangeAspect="1"/>
            </p:cNvSpPr>
            <p:nvPr/>
          </p:nvSpPr>
          <p:spPr>
            <a:xfrm flipV="1">
              <a:off x="6980510" y="1790431"/>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78" name="Rectangle 277">
              <a:extLst>
                <a:ext uri="{FF2B5EF4-FFF2-40B4-BE49-F238E27FC236}">
                  <a16:creationId xmlns:a16="http://schemas.microsoft.com/office/drawing/2014/main" id="{B090E9D9-CCB8-45DA-AA0C-018898712869}"/>
                </a:ext>
              </a:extLst>
            </p:cNvPr>
            <p:cNvSpPr>
              <a:spLocks noChangeAspect="1"/>
            </p:cNvSpPr>
            <p:nvPr/>
          </p:nvSpPr>
          <p:spPr>
            <a:xfrm flipV="1">
              <a:off x="6982160" y="2008638"/>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79" name="Rectangle: Rounded Corners 278">
              <a:extLst>
                <a:ext uri="{FF2B5EF4-FFF2-40B4-BE49-F238E27FC236}">
                  <a16:creationId xmlns:a16="http://schemas.microsoft.com/office/drawing/2014/main" id="{53436315-6C00-49BA-991A-E659FCE9A955}"/>
                </a:ext>
              </a:extLst>
            </p:cNvPr>
            <p:cNvSpPr>
              <a:spLocks noChangeAspect="1"/>
            </p:cNvSpPr>
            <p:nvPr/>
          </p:nvSpPr>
          <p:spPr>
            <a:xfrm flipV="1">
              <a:off x="7067699" y="1735122"/>
              <a:ext cx="684707" cy="35305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80" name="Rectangle 279">
              <a:extLst>
                <a:ext uri="{FF2B5EF4-FFF2-40B4-BE49-F238E27FC236}">
                  <a16:creationId xmlns:a16="http://schemas.microsoft.com/office/drawing/2014/main" id="{444BCF25-BD13-4AF8-BDE0-BC579F88E59E}"/>
                </a:ext>
              </a:extLst>
            </p:cNvPr>
            <p:cNvSpPr>
              <a:spLocks noChangeAspect="1"/>
            </p:cNvSpPr>
            <p:nvPr/>
          </p:nvSpPr>
          <p:spPr>
            <a:xfrm>
              <a:off x="5431875" y="1569486"/>
              <a:ext cx="2399892"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81" name="Rectangle 280">
              <a:extLst>
                <a:ext uri="{FF2B5EF4-FFF2-40B4-BE49-F238E27FC236}">
                  <a16:creationId xmlns:a16="http://schemas.microsoft.com/office/drawing/2014/main" id="{ED5B3060-D805-4631-8C8D-A15F7FE2656D}"/>
                </a:ext>
              </a:extLst>
            </p:cNvPr>
            <p:cNvSpPr>
              <a:spLocks noChangeAspect="1"/>
            </p:cNvSpPr>
            <p:nvPr/>
          </p:nvSpPr>
          <p:spPr>
            <a:xfrm flipV="1">
              <a:off x="6205419" y="1789495"/>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82" name="Rectangle: Rounded Corners 281">
              <a:extLst>
                <a:ext uri="{FF2B5EF4-FFF2-40B4-BE49-F238E27FC236}">
                  <a16:creationId xmlns:a16="http://schemas.microsoft.com/office/drawing/2014/main" id="{91E21BFC-41C0-4707-9475-A1D91519A3EC}"/>
                </a:ext>
              </a:extLst>
            </p:cNvPr>
            <p:cNvSpPr>
              <a:spLocks noChangeAspect="1"/>
            </p:cNvSpPr>
            <p:nvPr/>
          </p:nvSpPr>
          <p:spPr>
            <a:xfrm flipV="1">
              <a:off x="6290958" y="1514140"/>
              <a:ext cx="684707" cy="353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83" name="Rectangle: Rounded Corners 282">
              <a:extLst>
                <a:ext uri="{FF2B5EF4-FFF2-40B4-BE49-F238E27FC236}">
                  <a16:creationId xmlns:a16="http://schemas.microsoft.com/office/drawing/2014/main" id="{4841BFA9-6903-4C21-8447-16631C27E848}"/>
                </a:ext>
              </a:extLst>
            </p:cNvPr>
            <p:cNvSpPr>
              <a:spLocks noChangeAspect="1"/>
            </p:cNvSpPr>
            <p:nvPr/>
          </p:nvSpPr>
          <p:spPr>
            <a:xfrm flipV="1">
              <a:off x="6288693" y="1950246"/>
              <a:ext cx="684707" cy="353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284" name="Rectangle 283">
              <a:extLst>
                <a:ext uri="{FF2B5EF4-FFF2-40B4-BE49-F238E27FC236}">
                  <a16:creationId xmlns:a16="http://schemas.microsoft.com/office/drawing/2014/main" id="{6F729C39-D90B-486B-9F11-D040BCF3D19E}"/>
                </a:ext>
              </a:extLst>
            </p:cNvPr>
            <p:cNvSpPr>
              <a:spLocks noChangeAspect="1"/>
            </p:cNvSpPr>
            <p:nvPr/>
          </p:nvSpPr>
          <p:spPr>
            <a:xfrm flipV="1">
              <a:off x="5431875" y="3103004"/>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85" name="Rectangle 284">
              <a:extLst>
                <a:ext uri="{FF2B5EF4-FFF2-40B4-BE49-F238E27FC236}">
                  <a16:creationId xmlns:a16="http://schemas.microsoft.com/office/drawing/2014/main" id="{6CA98E11-325A-489C-9213-5125BFFF3C24}"/>
                </a:ext>
              </a:extLst>
            </p:cNvPr>
            <p:cNvSpPr>
              <a:spLocks noChangeAspect="1"/>
            </p:cNvSpPr>
            <p:nvPr/>
          </p:nvSpPr>
          <p:spPr>
            <a:xfrm flipV="1">
              <a:off x="5433525" y="3321212"/>
              <a:ext cx="1634174" cy="28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86" name="Rectangle: Rounded Corners 285">
              <a:extLst>
                <a:ext uri="{FF2B5EF4-FFF2-40B4-BE49-F238E27FC236}">
                  <a16:creationId xmlns:a16="http://schemas.microsoft.com/office/drawing/2014/main" id="{C76105DF-7C51-40C4-90F3-D7815D43BB3A}"/>
                </a:ext>
              </a:extLst>
            </p:cNvPr>
            <p:cNvSpPr>
              <a:spLocks noChangeAspect="1"/>
            </p:cNvSpPr>
            <p:nvPr/>
          </p:nvSpPr>
          <p:spPr>
            <a:xfrm flipV="1">
              <a:off x="5519063" y="3049448"/>
              <a:ext cx="684707" cy="35306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87" name="Rectangle 286">
              <a:extLst>
                <a:ext uri="{FF2B5EF4-FFF2-40B4-BE49-F238E27FC236}">
                  <a16:creationId xmlns:a16="http://schemas.microsoft.com/office/drawing/2014/main" id="{BF1D6DC1-C1B9-40A0-A55C-9D4F0BBA5C71}"/>
                </a:ext>
              </a:extLst>
            </p:cNvPr>
            <p:cNvSpPr>
              <a:spLocks noChangeAspect="1"/>
            </p:cNvSpPr>
            <p:nvPr/>
          </p:nvSpPr>
          <p:spPr>
            <a:xfrm flipV="1">
              <a:off x="6980510" y="3104757"/>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88" name="Rectangle 287">
              <a:extLst>
                <a:ext uri="{FF2B5EF4-FFF2-40B4-BE49-F238E27FC236}">
                  <a16:creationId xmlns:a16="http://schemas.microsoft.com/office/drawing/2014/main" id="{A367A11F-5E24-4419-AD78-E059C2D58623}"/>
                </a:ext>
              </a:extLst>
            </p:cNvPr>
            <p:cNvSpPr>
              <a:spLocks noChangeAspect="1"/>
            </p:cNvSpPr>
            <p:nvPr/>
          </p:nvSpPr>
          <p:spPr>
            <a:xfrm flipV="1">
              <a:off x="6982160" y="3322964"/>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89" name="Rectangle: Rounded Corners 288">
              <a:extLst>
                <a:ext uri="{FF2B5EF4-FFF2-40B4-BE49-F238E27FC236}">
                  <a16:creationId xmlns:a16="http://schemas.microsoft.com/office/drawing/2014/main" id="{E58C4B4D-3758-4212-87F3-5C5088E09032}"/>
                </a:ext>
              </a:extLst>
            </p:cNvPr>
            <p:cNvSpPr>
              <a:spLocks noChangeAspect="1"/>
            </p:cNvSpPr>
            <p:nvPr/>
          </p:nvSpPr>
          <p:spPr>
            <a:xfrm flipV="1">
              <a:off x="7067699" y="3049448"/>
              <a:ext cx="684707" cy="35305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90" name="Rectangle 289">
              <a:extLst>
                <a:ext uri="{FF2B5EF4-FFF2-40B4-BE49-F238E27FC236}">
                  <a16:creationId xmlns:a16="http://schemas.microsoft.com/office/drawing/2014/main" id="{66197C1C-F9BB-4212-A375-082546695700}"/>
                </a:ext>
              </a:extLst>
            </p:cNvPr>
            <p:cNvSpPr>
              <a:spLocks noChangeAspect="1"/>
            </p:cNvSpPr>
            <p:nvPr/>
          </p:nvSpPr>
          <p:spPr>
            <a:xfrm>
              <a:off x="5431875" y="2883812"/>
              <a:ext cx="2399892"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91" name="Rectangle 290">
              <a:extLst>
                <a:ext uri="{FF2B5EF4-FFF2-40B4-BE49-F238E27FC236}">
                  <a16:creationId xmlns:a16="http://schemas.microsoft.com/office/drawing/2014/main" id="{2BCE6EB1-0F63-4D03-BDE9-D8D4702D6BF6}"/>
                </a:ext>
              </a:extLst>
            </p:cNvPr>
            <p:cNvSpPr>
              <a:spLocks noChangeAspect="1"/>
            </p:cNvSpPr>
            <p:nvPr/>
          </p:nvSpPr>
          <p:spPr>
            <a:xfrm flipV="1">
              <a:off x="6205419" y="3103821"/>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92" name="Rectangle: Rounded Corners 291">
              <a:extLst>
                <a:ext uri="{FF2B5EF4-FFF2-40B4-BE49-F238E27FC236}">
                  <a16:creationId xmlns:a16="http://schemas.microsoft.com/office/drawing/2014/main" id="{BF4170F4-8506-433B-8260-C16FD00ED1AA}"/>
                </a:ext>
              </a:extLst>
            </p:cNvPr>
            <p:cNvSpPr>
              <a:spLocks noChangeAspect="1"/>
            </p:cNvSpPr>
            <p:nvPr/>
          </p:nvSpPr>
          <p:spPr>
            <a:xfrm flipV="1">
              <a:off x="6290958" y="2828466"/>
              <a:ext cx="684707" cy="353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293" name="Rectangle 292">
              <a:extLst>
                <a:ext uri="{FF2B5EF4-FFF2-40B4-BE49-F238E27FC236}">
                  <a16:creationId xmlns:a16="http://schemas.microsoft.com/office/drawing/2014/main" id="{DD79A01E-AED4-4139-A44C-30757DCC17A3}"/>
                </a:ext>
              </a:extLst>
            </p:cNvPr>
            <p:cNvSpPr>
              <a:spLocks noChangeAspect="1"/>
            </p:cNvSpPr>
            <p:nvPr/>
          </p:nvSpPr>
          <p:spPr>
            <a:xfrm flipV="1">
              <a:off x="5433525" y="2883987"/>
              <a:ext cx="1634174" cy="28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94" name="Rectangle 293">
              <a:extLst>
                <a:ext uri="{FF2B5EF4-FFF2-40B4-BE49-F238E27FC236}">
                  <a16:creationId xmlns:a16="http://schemas.microsoft.com/office/drawing/2014/main" id="{6CD7A81F-A30B-4E02-AF44-10077F49B856}"/>
                </a:ext>
              </a:extLst>
            </p:cNvPr>
            <p:cNvSpPr>
              <a:spLocks noChangeAspect="1"/>
            </p:cNvSpPr>
            <p:nvPr/>
          </p:nvSpPr>
          <p:spPr>
            <a:xfrm flipV="1">
              <a:off x="5431875" y="2665779"/>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95" name="Rectangle: Rounded Corners 294">
              <a:extLst>
                <a:ext uri="{FF2B5EF4-FFF2-40B4-BE49-F238E27FC236}">
                  <a16:creationId xmlns:a16="http://schemas.microsoft.com/office/drawing/2014/main" id="{F238722E-A473-4A0C-AC70-5B6741F5BDD8}"/>
                </a:ext>
              </a:extLst>
            </p:cNvPr>
            <p:cNvSpPr>
              <a:spLocks noChangeAspect="1"/>
            </p:cNvSpPr>
            <p:nvPr/>
          </p:nvSpPr>
          <p:spPr>
            <a:xfrm flipV="1">
              <a:off x="5519063" y="2612223"/>
              <a:ext cx="684707" cy="353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96" name="Rectangle 295">
              <a:extLst>
                <a:ext uri="{FF2B5EF4-FFF2-40B4-BE49-F238E27FC236}">
                  <a16:creationId xmlns:a16="http://schemas.microsoft.com/office/drawing/2014/main" id="{BDCEE92A-A0BA-4BF6-9222-40A0CE08E6EB}"/>
                </a:ext>
              </a:extLst>
            </p:cNvPr>
            <p:cNvSpPr>
              <a:spLocks noChangeAspect="1"/>
            </p:cNvSpPr>
            <p:nvPr/>
          </p:nvSpPr>
          <p:spPr>
            <a:xfrm flipV="1">
              <a:off x="6980510" y="2667532"/>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97" name="Rectangle 296">
              <a:extLst>
                <a:ext uri="{FF2B5EF4-FFF2-40B4-BE49-F238E27FC236}">
                  <a16:creationId xmlns:a16="http://schemas.microsoft.com/office/drawing/2014/main" id="{7FC24AEA-5A2C-44C1-A38D-B73F1A20E264}"/>
                </a:ext>
              </a:extLst>
            </p:cNvPr>
            <p:cNvSpPr>
              <a:spLocks noChangeAspect="1"/>
            </p:cNvSpPr>
            <p:nvPr/>
          </p:nvSpPr>
          <p:spPr>
            <a:xfrm flipV="1">
              <a:off x="6982160" y="2885739"/>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98" name="Rectangle: Rounded Corners 297">
              <a:extLst>
                <a:ext uri="{FF2B5EF4-FFF2-40B4-BE49-F238E27FC236}">
                  <a16:creationId xmlns:a16="http://schemas.microsoft.com/office/drawing/2014/main" id="{5A6DC2A4-2F59-453E-90A4-25003D5AB9E8}"/>
                </a:ext>
              </a:extLst>
            </p:cNvPr>
            <p:cNvSpPr>
              <a:spLocks noChangeAspect="1"/>
            </p:cNvSpPr>
            <p:nvPr/>
          </p:nvSpPr>
          <p:spPr>
            <a:xfrm flipV="1">
              <a:off x="7067699" y="2612223"/>
              <a:ext cx="684707" cy="35305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99" name="Rectangle 298">
              <a:extLst>
                <a:ext uri="{FF2B5EF4-FFF2-40B4-BE49-F238E27FC236}">
                  <a16:creationId xmlns:a16="http://schemas.microsoft.com/office/drawing/2014/main" id="{DDED0392-8F85-447D-9801-2BDADBA1BF79}"/>
                </a:ext>
              </a:extLst>
            </p:cNvPr>
            <p:cNvSpPr>
              <a:spLocks noChangeAspect="1"/>
            </p:cNvSpPr>
            <p:nvPr/>
          </p:nvSpPr>
          <p:spPr>
            <a:xfrm>
              <a:off x="5431875" y="2446587"/>
              <a:ext cx="2399892"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00" name="Rectangle 299">
              <a:extLst>
                <a:ext uri="{FF2B5EF4-FFF2-40B4-BE49-F238E27FC236}">
                  <a16:creationId xmlns:a16="http://schemas.microsoft.com/office/drawing/2014/main" id="{C47A2962-AE12-4EA3-9CB1-56976FFA7A31}"/>
                </a:ext>
              </a:extLst>
            </p:cNvPr>
            <p:cNvSpPr>
              <a:spLocks noChangeAspect="1"/>
            </p:cNvSpPr>
            <p:nvPr/>
          </p:nvSpPr>
          <p:spPr>
            <a:xfrm flipV="1">
              <a:off x="6205419" y="2666596"/>
              <a:ext cx="851257" cy="2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01" name="Rectangle: Rounded Corners 300">
              <a:extLst>
                <a:ext uri="{FF2B5EF4-FFF2-40B4-BE49-F238E27FC236}">
                  <a16:creationId xmlns:a16="http://schemas.microsoft.com/office/drawing/2014/main" id="{DC9C6F33-CA72-4EE2-A693-BB65E2B6F6AA}"/>
                </a:ext>
              </a:extLst>
            </p:cNvPr>
            <p:cNvSpPr>
              <a:spLocks noChangeAspect="1"/>
            </p:cNvSpPr>
            <p:nvPr/>
          </p:nvSpPr>
          <p:spPr>
            <a:xfrm flipV="1">
              <a:off x="6290958" y="2391241"/>
              <a:ext cx="684707" cy="353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02" name="Rectangle: Rounded Corners 301">
              <a:extLst>
                <a:ext uri="{FF2B5EF4-FFF2-40B4-BE49-F238E27FC236}">
                  <a16:creationId xmlns:a16="http://schemas.microsoft.com/office/drawing/2014/main" id="{F5DDF1DC-7994-468C-9B77-B99C0728B0F7}"/>
                </a:ext>
              </a:extLst>
            </p:cNvPr>
            <p:cNvSpPr>
              <a:spLocks noChangeAspect="1"/>
            </p:cNvSpPr>
            <p:nvPr/>
          </p:nvSpPr>
          <p:spPr>
            <a:xfrm flipV="1">
              <a:off x="6288693" y="2827347"/>
              <a:ext cx="684707" cy="353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303" name="Rectangle: Rounded Corners 302">
              <a:extLst>
                <a:ext uri="{FF2B5EF4-FFF2-40B4-BE49-F238E27FC236}">
                  <a16:creationId xmlns:a16="http://schemas.microsoft.com/office/drawing/2014/main" id="{740C24D0-591A-460A-A3F6-39BEC69E24EF}"/>
                </a:ext>
              </a:extLst>
            </p:cNvPr>
            <p:cNvSpPr>
              <a:spLocks noChangeAspect="1"/>
            </p:cNvSpPr>
            <p:nvPr/>
          </p:nvSpPr>
          <p:spPr>
            <a:xfrm flipV="1">
              <a:off x="5519063" y="2170098"/>
              <a:ext cx="684707" cy="353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04" name="Rectangle: Rounded Corners 303">
              <a:extLst>
                <a:ext uri="{FF2B5EF4-FFF2-40B4-BE49-F238E27FC236}">
                  <a16:creationId xmlns:a16="http://schemas.microsoft.com/office/drawing/2014/main" id="{88757983-1063-4A72-A021-FADBB67F6AD8}"/>
                </a:ext>
              </a:extLst>
            </p:cNvPr>
            <p:cNvSpPr>
              <a:spLocks noChangeAspect="1"/>
            </p:cNvSpPr>
            <p:nvPr/>
          </p:nvSpPr>
          <p:spPr>
            <a:xfrm flipV="1">
              <a:off x="7067699" y="2170098"/>
              <a:ext cx="684707" cy="35305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grpSp>
      <mc:AlternateContent xmlns:mc="http://schemas.openxmlformats.org/markup-compatibility/2006" xmlns:a14="http://schemas.microsoft.com/office/drawing/2010/main">
        <mc:Choice Requires="a14">
          <p:sp>
            <p:nvSpPr>
              <p:cNvPr id="377" name="TextBox 376">
                <a:extLst>
                  <a:ext uri="{FF2B5EF4-FFF2-40B4-BE49-F238E27FC236}">
                    <a16:creationId xmlns:a16="http://schemas.microsoft.com/office/drawing/2014/main" id="{F62D170B-D91C-424A-AF0C-5412B59D6DE2}"/>
                  </a:ext>
                </a:extLst>
              </p:cNvPr>
              <p:cNvSpPr txBox="1"/>
              <p:nvPr/>
            </p:nvSpPr>
            <p:spPr>
              <a:xfrm>
                <a:off x="590788" y="4282832"/>
                <a:ext cx="1791709" cy="923330"/>
              </a:xfrm>
              <a:prstGeom prst="rect">
                <a:avLst/>
              </a:prstGeom>
              <a:noFill/>
            </p:spPr>
            <p:txBody>
              <a:bodyPr wrap="none" rtlCol="0">
                <a:spAutoFit/>
              </a:bodyPr>
              <a:lstStyle/>
              <a:p>
                <a:pPr defTabSz="685800"/>
                <a:r>
                  <a:rPr lang="en-US" sz="1350" dirty="0">
                    <a:solidFill>
                      <a:prstClr val="black"/>
                    </a:solidFill>
                    <a:latin typeface="Calibri" panose="020F0502020204030204"/>
                  </a:rPr>
                  <a:t>For a 100 x 100 matrix,</a:t>
                </a:r>
              </a:p>
              <a:p>
                <a:pPr defTabSz="685800"/>
                <a:r>
                  <a:rPr lang="en-US" sz="1350" dirty="0">
                    <a:solidFill>
                      <a:prstClr val="black"/>
                    </a:solidFill>
                    <a:latin typeface="Calibri" panose="020F0502020204030204"/>
                  </a:rPr>
                  <a:t>  </a:t>
                </a:r>
              </a:p>
              <a:p>
                <a:pPr defTabSz="685800"/>
                <a:r>
                  <a:rPr lang="en-US" sz="1350" dirty="0">
                    <a:solidFill>
                      <a:prstClr val="black"/>
                    </a:solidFill>
                    <a:latin typeface="Calibri" panose="020F0502020204030204"/>
                    <a:sym typeface="Symbol" panose="05050102010706020507" pitchFamily="18" charset="2"/>
                  </a:rPr>
                  <a:t>  </a:t>
                </a:r>
                <a14:m>
                  <m:oMath xmlns:m="http://schemas.openxmlformats.org/officeDocument/2006/math">
                    <m:r>
                      <a:rPr lang="en-US" sz="1350" i="1" dirty="0">
                        <a:solidFill>
                          <a:prstClr val="black"/>
                        </a:solidFill>
                        <a:latin typeface="Cambria Math" panose="02040503050406030204" pitchFamily="18" charset="0"/>
                        <a:sym typeface="Symbol" panose="05050102010706020507" pitchFamily="18" charset="2"/>
                      </a:rPr>
                      <m:t>𝑡</m:t>
                    </m:r>
                    <m:r>
                      <a:rPr lang="en-US" sz="1350" i="1" dirty="0">
                        <a:solidFill>
                          <a:prstClr val="black"/>
                        </a:solidFill>
                        <a:latin typeface="Cambria Math" panose="02040503050406030204" pitchFamily="18" charset="0"/>
                        <a:sym typeface="Symbol" panose="05050102010706020507" pitchFamily="18" charset="2"/>
                      </a:rPr>
                      <m:t> ~ 800 </m:t>
                    </m:r>
                    <m:r>
                      <m:rPr>
                        <m:sty m:val="p"/>
                      </m:rPr>
                      <a:rPr lang="en-US" sz="1350" dirty="0">
                        <a:solidFill>
                          <a:prstClr val="black"/>
                        </a:solidFill>
                        <a:latin typeface="Cambria Math" panose="02040503050406030204" pitchFamily="18" charset="0"/>
                        <a:ea typeface="Cambria Math" panose="02040503050406030204" pitchFamily="18" charset="0"/>
                        <a:sym typeface="Symbol" panose="05050102010706020507" pitchFamily="18" charset="2"/>
                      </a:rPr>
                      <m:t>ps</m:t>
                    </m:r>
                  </m:oMath>
                </a14:m>
                <a:endParaRPr lang="en-SG" sz="1350" dirty="0">
                  <a:solidFill>
                    <a:prstClr val="black"/>
                  </a:solidFill>
                  <a:latin typeface="Calibri" panose="020F0502020204030204"/>
                </a:endParaRPr>
              </a:p>
              <a:p>
                <a:pPr defTabSz="685800"/>
                <a:r>
                  <a:rPr lang="en-US" sz="1350" dirty="0">
                    <a:solidFill>
                      <a:prstClr val="black"/>
                    </a:solidFill>
                    <a:latin typeface="Calibri" panose="020F0502020204030204"/>
                  </a:rPr>
                  <a:t> </a:t>
                </a:r>
                <a:endParaRPr lang="en-SG" sz="1350" dirty="0">
                  <a:solidFill>
                    <a:prstClr val="black"/>
                  </a:solidFill>
                  <a:latin typeface="Calibri" panose="020F0502020204030204"/>
                </a:endParaRPr>
              </a:p>
            </p:txBody>
          </p:sp>
        </mc:Choice>
        <mc:Fallback xmlns="">
          <p:sp>
            <p:nvSpPr>
              <p:cNvPr id="377" name="TextBox 376">
                <a:extLst>
                  <a:ext uri="{FF2B5EF4-FFF2-40B4-BE49-F238E27FC236}">
                    <a16:creationId xmlns:a16="http://schemas.microsoft.com/office/drawing/2014/main" id="{F62D170B-D91C-424A-AF0C-5412B59D6DE2}"/>
                  </a:ext>
                </a:extLst>
              </p:cNvPr>
              <p:cNvSpPr txBox="1">
                <a:spLocks noRot="1" noChangeAspect="1" noMove="1" noResize="1" noEditPoints="1" noAdjustHandles="1" noChangeArrowheads="1" noChangeShapeType="1" noTextEdit="1"/>
              </p:cNvSpPr>
              <p:nvPr/>
            </p:nvSpPr>
            <p:spPr>
              <a:xfrm>
                <a:off x="590788" y="4282832"/>
                <a:ext cx="1791709" cy="923330"/>
              </a:xfrm>
              <a:prstGeom prst="rect">
                <a:avLst/>
              </a:prstGeom>
              <a:blipFill>
                <a:blip r:embed="rId3"/>
                <a:stretch>
                  <a:fillRect l="-1020" t="-1325"/>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378" name="TextBox 377">
                <a:extLst>
                  <a:ext uri="{FF2B5EF4-FFF2-40B4-BE49-F238E27FC236}">
                    <a16:creationId xmlns:a16="http://schemas.microsoft.com/office/drawing/2014/main" id="{FC7FD921-FC3D-4868-A708-D7B478EBD914}"/>
                  </a:ext>
                </a:extLst>
              </p:cNvPr>
              <p:cNvSpPr txBox="1"/>
              <p:nvPr/>
            </p:nvSpPr>
            <p:spPr>
              <a:xfrm>
                <a:off x="2761234" y="3232474"/>
                <a:ext cx="2960298" cy="1338828"/>
              </a:xfrm>
              <a:prstGeom prst="rect">
                <a:avLst/>
              </a:prstGeom>
              <a:noFill/>
            </p:spPr>
            <p:txBody>
              <a:bodyPr wrap="none" rtlCol="0">
                <a:spAutoFit/>
              </a:bodyPr>
              <a:lstStyle/>
              <a:p>
                <a:pPr defTabSz="685800"/>
                <a:r>
                  <a:rPr lang="en-US" sz="1350" dirty="0">
                    <a:solidFill>
                      <a:prstClr val="black"/>
                    </a:solidFill>
                    <a:latin typeface="Calibri" panose="020F0502020204030204"/>
                  </a:rPr>
                  <a:t>If </a:t>
                </a:r>
                <a:r>
                  <a:rPr lang="en-US" sz="1350" i="1" dirty="0">
                    <a:solidFill>
                      <a:prstClr val="black"/>
                    </a:solidFill>
                    <a:latin typeface="Calibri" panose="020F0502020204030204"/>
                  </a:rPr>
                  <a:t>N</a:t>
                </a:r>
                <a:r>
                  <a:rPr lang="en-US" sz="1350" dirty="0">
                    <a:solidFill>
                      <a:prstClr val="black"/>
                    </a:solidFill>
                    <a:latin typeface="Calibri" panose="020F0502020204030204"/>
                  </a:rPr>
                  <a:t> x </a:t>
                </a:r>
                <a:r>
                  <a:rPr lang="en-US" sz="1350" i="1" dirty="0">
                    <a:solidFill>
                      <a:prstClr val="black"/>
                    </a:solidFill>
                    <a:latin typeface="Calibri" panose="020F0502020204030204"/>
                  </a:rPr>
                  <a:t>N</a:t>
                </a:r>
                <a:r>
                  <a:rPr lang="en-US" sz="1350" dirty="0">
                    <a:solidFill>
                      <a:prstClr val="black"/>
                    </a:solidFill>
                    <a:latin typeface="Calibri" panose="020F0502020204030204"/>
                  </a:rPr>
                  <a:t> increases to (</a:t>
                </a:r>
                <a:r>
                  <a:rPr lang="en-US" sz="1350" i="1" dirty="0">
                    <a:solidFill>
                      <a:prstClr val="black"/>
                    </a:solidFill>
                    <a:latin typeface="Calibri" panose="020F0502020204030204"/>
                  </a:rPr>
                  <a:t>N</a:t>
                </a:r>
                <a:r>
                  <a:rPr lang="en-US" sz="1350" dirty="0">
                    <a:solidFill>
                      <a:prstClr val="black"/>
                    </a:solidFill>
                    <a:latin typeface="Calibri" panose="020F0502020204030204"/>
                  </a:rPr>
                  <a:t>+1) x (</a:t>
                </a:r>
                <a:r>
                  <a:rPr lang="en-US" sz="1350" i="1" dirty="0">
                    <a:solidFill>
                      <a:prstClr val="black"/>
                    </a:solidFill>
                    <a:latin typeface="Calibri" panose="020F0502020204030204"/>
                  </a:rPr>
                  <a:t>N</a:t>
                </a:r>
                <a:r>
                  <a:rPr lang="en-US" sz="1350" dirty="0">
                    <a:solidFill>
                      <a:prstClr val="black"/>
                    </a:solidFill>
                    <a:latin typeface="Calibri" panose="020F0502020204030204"/>
                  </a:rPr>
                  <a:t>+1), then</a:t>
                </a:r>
              </a:p>
              <a:p>
                <a:pPr defTabSz="685800"/>
                <a:r>
                  <a:rPr lang="en-US" sz="1350" dirty="0">
                    <a:solidFill>
                      <a:prstClr val="black"/>
                    </a:solidFill>
                    <a:latin typeface="Calibri" panose="020F0502020204030204"/>
                  </a:rPr>
                  <a:t> </a:t>
                </a:r>
              </a:p>
              <a:p>
                <a:pPr marL="214313" indent="-214313" defTabSz="685800">
                  <a:buFont typeface="Arial" panose="020B0604020202020204" pitchFamily="34" charset="0"/>
                  <a:buChar char="•"/>
                </a:pPr>
                <a:r>
                  <a:rPr lang="en-US" sz="1350" dirty="0">
                    <a:solidFill>
                      <a:prstClr val="black"/>
                    </a:solidFill>
                    <a:latin typeface="Calibri" panose="020F0502020204030204"/>
                  </a:rPr>
                  <a:t>The calculation time increases by </a:t>
                </a:r>
                <a14:m>
                  <m:oMath xmlns:m="http://schemas.openxmlformats.org/officeDocument/2006/math">
                    <m:r>
                      <m:rPr>
                        <m:nor/>
                      </m:rPr>
                      <a:rPr lang="en-US" sz="1350" dirty="0">
                        <a:solidFill>
                          <a:prstClr val="black"/>
                        </a:solidFill>
                        <a:latin typeface="Calibri" panose="020F0502020204030204"/>
                        <a:sym typeface="Symbol" panose="05050102010706020507" pitchFamily="18" charset="2"/>
                      </a:rPr>
                      <m:t></m:t>
                    </m:r>
                    <m:r>
                      <a:rPr lang="en-US" sz="1350" i="1" dirty="0">
                        <a:solidFill>
                          <a:prstClr val="black"/>
                        </a:solidFill>
                        <a:latin typeface="Cambria Math" panose="02040503050406030204" pitchFamily="18" charset="0"/>
                        <a:sym typeface="Symbol" panose="05050102010706020507" pitchFamily="18" charset="2"/>
                      </a:rPr>
                      <m:t>𝑡</m:t>
                    </m:r>
                  </m:oMath>
                </a14:m>
                <a:endParaRPr lang="en-US" sz="1350" dirty="0">
                  <a:solidFill>
                    <a:prstClr val="black"/>
                  </a:solidFill>
                  <a:latin typeface="Calibri" panose="020F0502020204030204"/>
                </a:endParaRPr>
              </a:p>
              <a:p>
                <a:pPr defTabSz="685800"/>
                <a:r>
                  <a:rPr lang="en-US" sz="1350" dirty="0">
                    <a:solidFill>
                      <a:prstClr val="black"/>
                    </a:solidFill>
                    <a:latin typeface="Calibri" panose="020F0502020204030204"/>
                  </a:rPr>
                  <a:t>	(</a:t>
                </a:r>
                <a:r>
                  <a:rPr lang="en-US" sz="1350" u="sng" dirty="0">
                    <a:solidFill>
                      <a:prstClr val="black"/>
                    </a:solidFill>
                    <a:latin typeface="Calibri" panose="020F0502020204030204"/>
                  </a:rPr>
                  <a:t>SPEED IS LINEAR WITH </a:t>
                </a:r>
                <a:r>
                  <a:rPr lang="en-US" sz="1350" i="1" u="sng" dirty="0">
                    <a:solidFill>
                      <a:prstClr val="black"/>
                    </a:solidFill>
                    <a:latin typeface="Calibri" panose="020F0502020204030204"/>
                  </a:rPr>
                  <a:t>N</a:t>
                </a:r>
                <a:r>
                  <a:rPr lang="en-US" sz="1350" dirty="0">
                    <a:solidFill>
                      <a:prstClr val="black"/>
                    </a:solidFill>
                    <a:latin typeface="Calibri" panose="020F0502020204030204"/>
                  </a:rPr>
                  <a:t>) </a:t>
                </a:r>
                <a:endParaRPr lang="en-US" sz="1350" i="1" dirty="0">
                  <a:solidFill>
                    <a:prstClr val="black"/>
                  </a:solidFill>
                  <a:latin typeface="Calibri" panose="020F0502020204030204"/>
                </a:endParaRPr>
              </a:p>
              <a:p>
                <a:pPr marL="214313" indent="-214313" defTabSz="685800">
                  <a:buFont typeface="Arial" panose="020B0604020202020204" pitchFamily="34" charset="0"/>
                  <a:buChar char="•"/>
                </a:pPr>
                <a:r>
                  <a:rPr lang="en-US" sz="1350" dirty="0">
                    <a:solidFill>
                      <a:prstClr val="black"/>
                    </a:solidFill>
                    <a:latin typeface="Calibri" panose="020F0502020204030204"/>
                  </a:rPr>
                  <a:t>The chip area increases by </a:t>
                </a:r>
                <a:r>
                  <a:rPr lang="en-US" sz="1350" i="1" dirty="0">
                    <a:solidFill>
                      <a:prstClr val="black"/>
                    </a:solidFill>
                    <a:latin typeface="Calibri" panose="020F0502020204030204"/>
                  </a:rPr>
                  <a:t>2N</a:t>
                </a:r>
              </a:p>
              <a:p>
                <a:pPr marL="214313" indent="-214313" defTabSz="685800">
                  <a:buFont typeface="Arial" panose="020B0604020202020204" pitchFamily="34" charset="0"/>
                  <a:buChar char="•"/>
                </a:pPr>
                <a:r>
                  <a:rPr lang="en-US" sz="1350" dirty="0">
                    <a:solidFill>
                      <a:prstClr val="black"/>
                    </a:solidFill>
                    <a:latin typeface="Calibri" panose="020F0502020204030204"/>
                  </a:rPr>
                  <a:t>All-to-all connectivity is maintained</a:t>
                </a:r>
                <a:endParaRPr lang="en-SG" sz="1350" dirty="0">
                  <a:solidFill>
                    <a:prstClr val="black"/>
                  </a:solidFill>
                  <a:latin typeface="Calibri" panose="020F0502020204030204"/>
                </a:endParaRPr>
              </a:p>
            </p:txBody>
          </p:sp>
        </mc:Choice>
        <mc:Fallback xmlns="">
          <p:sp>
            <p:nvSpPr>
              <p:cNvPr id="378" name="TextBox 377">
                <a:extLst>
                  <a:ext uri="{FF2B5EF4-FFF2-40B4-BE49-F238E27FC236}">
                    <a16:creationId xmlns:a16="http://schemas.microsoft.com/office/drawing/2014/main" id="{FC7FD921-FC3D-4868-A708-D7B478EBD914}"/>
                  </a:ext>
                </a:extLst>
              </p:cNvPr>
              <p:cNvSpPr txBox="1">
                <a:spLocks noRot="1" noChangeAspect="1" noMove="1" noResize="1" noEditPoints="1" noAdjustHandles="1" noChangeArrowheads="1" noChangeShapeType="1" noTextEdit="1"/>
              </p:cNvSpPr>
              <p:nvPr/>
            </p:nvSpPr>
            <p:spPr>
              <a:xfrm>
                <a:off x="2761234" y="3232474"/>
                <a:ext cx="2960298" cy="1338828"/>
              </a:xfrm>
              <a:prstGeom prst="rect">
                <a:avLst/>
              </a:prstGeom>
              <a:blipFill>
                <a:blip r:embed="rId4"/>
                <a:stretch>
                  <a:fillRect l="-617" t="-455" b="-3636"/>
                </a:stretch>
              </a:blipFill>
            </p:spPr>
            <p:txBody>
              <a:bodyPr/>
              <a:lstStyle/>
              <a:p>
                <a:r>
                  <a:rPr lang="en-SG">
                    <a:noFill/>
                  </a:rPr>
                  <a:t> </a:t>
                </a:r>
              </a:p>
            </p:txBody>
          </p:sp>
        </mc:Fallback>
      </mc:AlternateContent>
      <p:grpSp>
        <p:nvGrpSpPr>
          <p:cNvPr id="391" name="Group 390">
            <a:extLst>
              <a:ext uri="{FF2B5EF4-FFF2-40B4-BE49-F238E27FC236}">
                <a16:creationId xmlns:a16="http://schemas.microsoft.com/office/drawing/2014/main" id="{EAE71B63-5F5D-4F8B-B9E7-8920F08FD93F}"/>
              </a:ext>
            </a:extLst>
          </p:cNvPr>
          <p:cNvGrpSpPr/>
          <p:nvPr/>
        </p:nvGrpSpPr>
        <p:grpSpPr>
          <a:xfrm>
            <a:off x="6264172" y="920151"/>
            <a:ext cx="2627583" cy="3420319"/>
            <a:chOff x="8352229" y="1226868"/>
            <a:chExt cx="3503444" cy="4560425"/>
          </a:xfrm>
        </p:grpSpPr>
        <p:sp>
          <p:nvSpPr>
            <p:cNvPr id="379" name="Rectangle 378">
              <a:extLst>
                <a:ext uri="{FF2B5EF4-FFF2-40B4-BE49-F238E27FC236}">
                  <a16:creationId xmlns:a16="http://schemas.microsoft.com/office/drawing/2014/main" id="{9DD1F7B6-1F7D-46D4-9F19-771FED2335BF}"/>
                </a:ext>
              </a:extLst>
            </p:cNvPr>
            <p:cNvSpPr/>
            <p:nvPr/>
          </p:nvSpPr>
          <p:spPr>
            <a:xfrm>
              <a:off x="8352229" y="1226868"/>
              <a:ext cx="3503444" cy="4560425"/>
            </a:xfrm>
            <a:prstGeom prst="rect">
              <a:avLst/>
            </a:prstGeom>
            <a:solidFill>
              <a:schemeClr val="bg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380" name="TextBox 379">
              <a:extLst>
                <a:ext uri="{FF2B5EF4-FFF2-40B4-BE49-F238E27FC236}">
                  <a16:creationId xmlns:a16="http://schemas.microsoft.com/office/drawing/2014/main" id="{4A7BA857-10D2-48B6-9641-788C8861A7F5}"/>
                </a:ext>
              </a:extLst>
            </p:cNvPr>
            <p:cNvSpPr txBox="1"/>
            <p:nvPr/>
          </p:nvSpPr>
          <p:spPr>
            <a:xfrm>
              <a:off x="8903664" y="1305596"/>
              <a:ext cx="2317728" cy="677108"/>
            </a:xfrm>
            <a:prstGeom prst="rect">
              <a:avLst/>
            </a:prstGeom>
            <a:noFill/>
          </p:spPr>
          <p:txBody>
            <a:bodyPr wrap="none" rtlCol="0">
              <a:spAutoFit/>
            </a:bodyPr>
            <a:lstStyle/>
            <a:p>
              <a:pPr algn="ctr" defTabSz="685800"/>
              <a:r>
                <a:rPr lang="en-US" sz="1350" u="sng" dirty="0">
                  <a:solidFill>
                    <a:prstClr val="black"/>
                  </a:solidFill>
                  <a:latin typeface="Calibri" panose="020F0502020204030204"/>
                </a:rPr>
                <a:t>How can we handle </a:t>
              </a:r>
            </a:p>
            <a:p>
              <a:pPr algn="ctr" defTabSz="685800"/>
              <a:r>
                <a:rPr lang="en-US" sz="1350" u="sng" dirty="0">
                  <a:solidFill>
                    <a:prstClr val="black"/>
                  </a:solidFill>
                  <a:latin typeface="Calibri" panose="020F0502020204030204"/>
                </a:rPr>
                <a:t>non-unitary matrices?</a:t>
              </a:r>
              <a:endParaRPr lang="en-SG" sz="1350" u="sng"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381" name="Rectangle 380">
                  <a:extLst>
                    <a:ext uri="{FF2B5EF4-FFF2-40B4-BE49-F238E27FC236}">
                      <a16:creationId xmlns:a16="http://schemas.microsoft.com/office/drawing/2014/main" id="{3132AD48-1574-41FC-B832-5861D1E8F719}"/>
                    </a:ext>
                  </a:extLst>
                </p:cNvPr>
                <p:cNvSpPr/>
                <p:nvPr/>
              </p:nvSpPr>
              <p:spPr>
                <a:xfrm>
                  <a:off x="8729610" y="2739631"/>
                  <a:ext cx="2760927" cy="615553"/>
                </a:xfrm>
                <a:prstGeom prst="rect">
                  <a:avLst/>
                </a:prstGeom>
              </p:spPr>
              <p:txBody>
                <a:bodyPr wrap="none">
                  <a:spAutoFit/>
                </a:bodyPr>
                <a:lstStyle/>
                <a:p>
                  <a:pPr defTabSz="685800"/>
                  <a14:m>
                    <m:oMathPara xmlns:m="http://schemas.openxmlformats.org/officeDocument/2006/math">
                      <m:oMathParaPr>
                        <m:jc m:val="centerGroup"/>
                      </m:oMathParaPr>
                      <m:oMath xmlns:m="http://schemas.openxmlformats.org/officeDocument/2006/math">
                        <m:r>
                          <a:rPr lang="en-SG" sz="2400" b="1" i="1">
                            <a:solidFill>
                              <a:prstClr val="black"/>
                            </a:solidFill>
                            <a:latin typeface="Cambria Math" panose="02040503050406030204" pitchFamily="18" charset="0"/>
                          </a:rPr>
                          <m:t>𝑻</m:t>
                        </m:r>
                        <m:r>
                          <a:rPr lang="en-SG" sz="2400">
                            <a:solidFill>
                              <a:prstClr val="black"/>
                            </a:solidFill>
                            <a:latin typeface="Cambria Math" panose="02040503050406030204" pitchFamily="18" charset="0"/>
                          </a:rPr>
                          <m:t>=</m:t>
                        </m:r>
                        <m:r>
                          <a:rPr lang="en-SG" sz="2400" b="1" i="1">
                            <a:solidFill>
                              <a:prstClr val="black"/>
                            </a:solidFill>
                            <a:latin typeface="Cambria Math" panose="02040503050406030204" pitchFamily="18" charset="0"/>
                          </a:rPr>
                          <m:t>𝑼</m:t>
                        </m:r>
                        <m:r>
                          <a:rPr lang="en-SG" sz="2400">
                            <a:solidFill>
                              <a:prstClr val="black"/>
                            </a:solidFill>
                            <a:latin typeface="Cambria Math" panose="02040503050406030204" pitchFamily="18" charset="0"/>
                          </a:rPr>
                          <m:t>⋅</m:t>
                        </m:r>
                        <m:r>
                          <a:rPr lang="en-SG" sz="2400" b="1" i="1">
                            <a:solidFill>
                              <a:prstClr val="black"/>
                            </a:solidFill>
                            <a:latin typeface="Cambria Math" panose="02040503050406030204" pitchFamily="18" charset="0"/>
                          </a:rPr>
                          <m:t>𝜮</m:t>
                        </m:r>
                        <m:sSup>
                          <m:sSupPr>
                            <m:ctrlPr>
                              <a:rPr lang="en-SG" sz="2400" b="1" i="1">
                                <a:solidFill>
                                  <a:prstClr val="black"/>
                                </a:solidFill>
                                <a:latin typeface="Cambria Math" panose="02040503050406030204" pitchFamily="18" charset="0"/>
                              </a:rPr>
                            </m:ctrlPr>
                          </m:sSupPr>
                          <m:e>
                            <m:r>
                              <a:rPr lang="en-SG" sz="2400">
                                <a:solidFill>
                                  <a:prstClr val="black"/>
                                </a:solidFill>
                                <a:latin typeface="Cambria Math" panose="02040503050406030204" pitchFamily="18" charset="0"/>
                              </a:rPr>
                              <m:t>⋅</m:t>
                            </m:r>
                            <m:r>
                              <a:rPr lang="en-SG" sz="2400" b="1" i="1">
                                <a:solidFill>
                                  <a:prstClr val="black"/>
                                </a:solidFill>
                                <a:latin typeface="Cambria Math" panose="02040503050406030204" pitchFamily="18" charset="0"/>
                              </a:rPr>
                              <m:t>𝑽</m:t>
                            </m:r>
                          </m:e>
                          <m:sup>
                            <m:r>
                              <a:rPr lang="en-SG" sz="2400" i="1">
                                <a:solidFill>
                                  <a:prstClr val="black"/>
                                </a:solidFill>
                                <a:latin typeface="Cambria Math" panose="02040503050406030204" pitchFamily="18" charset="0"/>
                              </a:rPr>
                              <m:t>𝑇</m:t>
                            </m:r>
                          </m:sup>
                        </m:sSup>
                      </m:oMath>
                    </m:oMathPara>
                  </a14:m>
                  <a:endParaRPr lang="en-SG" sz="2400" dirty="0">
                    <a:solidFill>
                      <a:prstClr val="black"/>
                    </a:solidFill>
                    <a:latin typeface="Calibri" panose="020F0502020204030204"/>
                  </a:endParaRPr>
                </a:p>
              </p:txBody>
            </p:sp>
          </mc:Choice>
          <mc:Fallback xmlns="">
            <p:sp>
              <p:nvSpPr>
                <p:cNvPr id="381" name="Rectangle 380">
                  <a:extLst>
                    <a:ext uri="{FF2B5EF4-FFF2-40B4-BE49-F238E27FC236}">
                      <a16:creationId xmlns:a16="http://schemas.microsoft.com/office/drawing/2014/main" id="{3132AD48-1574-41FC-B832-5861D1E8F719}"/>
                    </a:ext>
                  </a:extLst>
                </p:cNvPr>
                <p:cNvSpPr>
                  <a:spLocks noRot="1" noChangeAspect="1" noMove="1" noResize="1" noEditPoints="1" noAdjustHandles="1" noChangeArrowheads="1" noChangeShapeType="1" noTextEdit="1"/>
                </p:cNvSpPr>
                <p:nvPr/>
              </p:nvSpPr>
              <p:spPr>
                <a:xfrm>
                  <a:off x="8729610" y="2739631"/>
                  <a:ext cx="2760927" cy="615553"/>
                </a:xfrm>
                <a:prstGeom prst="rect">
                  <a:avLst/>
                </a:prstGeom>
                <a:blipFill>
                  <a:blip r:embed="rId5"/>
                  <a:stretch>
                    <a:fillRect/>
                  </a:stretch>
                </a:blipFill>
              </p:spPr>
              <p:txBody>
                <a:bodyPr/>
                <a:lstStyle/>
                <a:p>
                  <a:r>
                    <a:rPr lang="en-SG">
                      <a:noFill/>
                    </a:rPr>
                    <a:t> </a:t>
                  </a:r>
                </a:p>
              </p:txBody>
            </p:sp>
          </mc:Fallback>
        </mc:AlternateContent>
        <p:sp>
          <p:nvSpPr>
            <p:cNvPr id="382" name="TextBox 381">
              <a:extLst>
                <a:ext uri="{FF2B5EF4-FFF2-40B4-BE49-F238E27FC236}">
                  <a16:creationId xmlns:a16="http://schemas.microsoft.com/office/drawing/2014/main" id="{D63FE2EE-D806-435D-B5E8-478F1655C38F}"/>
                </a:ext>
              </a:extLst>
            </p:cNvPr>
            <p:cNvSpPr txBox="1"/>
            <p:nvPr/>
          </p:nvSpPr>
          <p:spPr>
            <a:xfrm>
              <a:off x="8510202" y="3707934"/>
              <a:ext cx="851088" cy="677108"/>
            </a:xfrm>
            <a:prstGeom prst="rect">
              <a:avLst/>
            </a:prstGeom>
            <a:noFill/>
            <a:ln>
              <a:solidFill>
                <a:schemeClr val="tx1"/>
              </a:solidFill>
            </a:ln>
          </p:spPr>
          <p:txBody>
            <a:bodyPr wrap="none" rtlCol="0">
              <a:spAutoFit/>
            </a:bodyPr>
            <a:lstStyle/>
            <a:p>
              <a:pPr algn="ctr" defTabSz="685800"/>
              <a:r>
                <a:rPr lang="en-US" sz="1350" dirty="0">
                  <a:solidFill>
                    <a:prstClr val="black"/>
                  </a:solidFill>
                  <a:latin typeface="Calibri" panose="020F0502020204030204"/>
                </a:rPr>
                <a:t>any</a:t>
              </a:r>
            </a:p>
            <a:p>
              <a:pPr algn="ctr" defTabSz="685800"/>
              <a:r>
                <a:rPr lang="en-US" sz="1350" dirty="0">
                  <a:solidFill>
                    <a:prstClr val="black"/>
                  </a:solidFill>
                  <a:latin typeface="Calibri" panose="020F0502020204030204"/>
                </a:rPr>
                <a:t>matrix</a:t>
              </a:r>
              <a:endParaRPr lang="en-SG" sz="1350" dirty="0">
                <a:solidFill>
                  <a:prstClr val="black"/>
                </a:solidFill>
                <a:latin typeface="Calibri" panose="020F0502020204030204"/>
              </a:endParaRPr>
            </a:p>
          </p:txBody>
        </p:sp>
        <p:sp>
          <p:nvSpPr>
            <p:cNvPr id="383" name="TextBox 382">
              <a:extLst>
                <a:ext uri="{FF2B5EF4-FFF2-40B4-BE49-F238E27FC236}">
                  <a16:creationId xmlns:a16="http://schemas.microsoft.com/office/drawing/2014/main" id="{36D5659D-9934-4328-BE30-26F792AB210E}"/>
                </a:ext>
              </a:extLst>
            </p:cNvPr>
            <p:cNvSpPr txBox="1"/>
            <p:nvPr/>
          </p:nvSpPr>
          <p:spPr>
            <a:xfrm>
              <a:off x="9346630" y="3707933"/>
              <a:ext cx="915635" cy="677108"/>
            </a:xfrm>
            <a:prstGeom prst="rect">
              <a:avLst/>
            </a:prstGeom>
            <a:noFill/>
            <a:ln>
              <a:solidFill>
                <a:schemeClr val="tx1"/>
              </a:solidFill>
            </a:ln>
          </p:spPr>
          <p:txBody>
            <a:bodyPr wrap="none" rtlCol="0">
              <a:spAutoFit/>
            </a:bodyPr>
            <a:lstStyle/>
            <a:p>
              <a:pPr algn="ctr" defTabSz="685800"/>
              <a:r>
                <a:rPr lang="en-US" sz="1350" dirty="0">
                  <a:solidFill>
                    <a:prstClr val="black"/>
                  </a:solidFill>
                  <a:latin typeface="Calibri" panose="020F0502020204030204"/>
                </a:rPr>
                <a:t>unitary</a:t>
              </a:r>
            </a:p>
            <a:p>
              <a:pPr algn="ctr" defTabSz="685800"/>
              <a:r>
                <a:rPr lang="en-US" sz="1350" dirty="0">
                  <a:solidFill>
                    <a:prstClr val="black"/>
                  </a:solidFill>
                  <a:latin typeface="Calibri" panose="020F0502020204030204"/>
                </a:rPr>
                <a:t>matrix</a:t>
              </a:r>
              <a:endParaRPr lang="en-SG" sz="1350" dirty="0">
                <a:solidFill>
                  <a:prstClr val="black"/>
                </a:solidFill>
                <a:latin typeface="Calibri" panose="020F0502020204030204"/>
              </a:endParaRPr>
            </a:p>
          </p:txBody>
        </p:sp>
        <p:sp>
          <p:nvSpPr>
            <p:cNvPr id="384" name="TextBox 383">
              <a:extLst>
                <a:ext uri="{FF2B5EF4-FFF2-40B4-BE49-F238E27FC236}">
                  <a16:creationId xmlns:a16="http://schemas.microsoft.com/office/drawing/2014/main" id="{018FF175-38D0-4325-881C-B99F394E571C}"/>
                </a:ext>
              </a:extLst>
            </p:cNvPr>
            <p:cNvSpPr txBox="1"/>
            <p:nvPr/>
          </p:nvSpPr>
          <p:spPr>
            <a:xfrm>
              <a:off x="10486481" y="3707932"/>
              <a:ext cx="915635" cy="677108"/>
            </a:xfrm>
            <a:prstGeom prst="rect">
              <a:avLst/>
            </a:prstGeom>
            <a:noFill/>
            <a:ln>
              <a:solidFill>
                <a:schemeClr val="tx1"/>
              </a:solidFill>
            </a:ln>
          </p:spPr>
          <p:txBody>
            <a:bodyPr wrap="none" rtlCol="0">
              <a:spAutoFit/>
            </a:bodyPr>
            <a:lstStyle/>
            <a:p>
              <a:pPr algn="ctr" defTabSz="685800"/>
              <a:r>
                <a:rPr lang="en-US" sz="1350" dirty="0">
                  <a:solidFill>
                    <a:prstClr val="black"/>
                  </a:solidFill>
                  <a:latin typeface="Calibri" panose="020F0502020204030204"/>
                </a:rPr>
                <a:t>unitary</a:t>
              </a:r>
            </a:p>
            <a:p>
              <a:pPr algn="ctr" defTabSz="685800"/>
              <a:r>
                <a:rPr lang="en-US" sz="1350" dirty="0">
                  <a:solidFill>
                    <a:prstClr val="black"/>
                  </a:solidFill>
                  <a:latin typeface="Calibri" panose="020F0502020204030204"/>
                </a:rPr>
                <a:t>matrix</a:t>
              </a:r>
              <a:endParaRPr lang="en-SG" sz="1350" dirty="0">
                <a:solidFill>
                  <a:prstClr val="black"/>
                </a:solidFill>
                <a:latin typeface="Calibri" panose="020F0502020204030204"/>
              </a:endParaRPr>
            </a:p>
          </p:txBody>
        </p:sp>
        <p:sp>
          <p:nvSpPr>
            <p:cNvPr id="385" name="TextBox 384">
              <a:extLst>
                <a:ext uri="{FF2B5EF4-FFF2-40B4-BE49-F238E27FC236}">
                  <a16:creationId xmlns:a16="http://schemas.microsoft.com/office/drawing/2014/main" id="{FC8DA621-95AD-4C33-8497-BB11C994CBB7}"/>
                </a:ext>
              </a:extLst>
            </p:cNvPr>
            <p:cNvSpPr txBox="1"/>
            <p:nvPr/>
          </p:nvSpPr>
          <p:spPr>
            <a:xfrm>
              <a:off x="9877593" y="4540034"/>
              <a:ext cx="1048323" cy="677108"/>
            </a:xfrm>
            <a:prstGeom prst="rect">
              <a:avLst/>
            </a:prstGeom>
            <a:noFill/>
            <a:ln>
              <a:solidFill>
                <a:schemeClr val="tx1"/>
              </a:solidFill>
            </a:ln>
          </p:spPr>
          <p:txBody>
            <a:bodyPr wrap="none" rtlCol="0">
              <a:spAutoFit/>
            </a:bodyPr>
            <a:lstStyle/>
            <a:p>
              <a:pPr algn="ctr" defTabSz="685800"/>
              <a:r>
                <a:rPr lang="en-US" sz="1350" dirty="0">
                  <a:solidFill>
                    <a:prstClr val="black"/>
                  </a:solidFill>
                  <a:latin typeface="Calibri" panose="020F0502020204030204"/>
                </a:rPr>
                <a:t>diagonal</a:t>
              </a:r>
            </a:p>
            <a:p>
              <a:pPr algn="ctr" defTabSz="685800"/>
              <a:r>
                <a:rPr lang="en-US" sz="1350" dirty="0">
                  <a:solidFill>
                    <a:prstClr val="black"/>
                  </a:solidFill>
                  <a:latin typeface="Calibri" panose="020F0502020204030204"/>
                </a:rPr>
                <a:t>matrix</a:t>
              </a:r>
              <a:endParaRPr lang="en-SG" sz="1350" dirty="0">
                <a:solidFill>
                  <a:prstClr val="black"/>
                </a:solidFill>
                <a:latin typeface="Calibri" panose="020F0502020204030204"/>
              </a:endParaRPr>
            </a:p>
          </p:txBody>
        </p:sp>
        <p:cxnSp>
          <p:nvCxnSpPr>
            <p:cNvPr id="386" name="Straight Arrow Connector 385">
              <a:extLst>
                <a:ext uri="{FF2B5EF4-FFF2-40B4-BE49-F238E27FC236}">
                  <a16:creationId xmlns:a16="http://schemas.microsoft.com/office/drawing/2014/main" id="{F8E724E5-B4CD-4D89-8D78-202978735E3C}"/>
                </a:ext>
              </a:extLst>
            </p:cNvPr>
            <p:cNvCxnSpPr>
              <a:cxnSpLocks/>
              <a:stCxn id="383" idx="0"/>
            </p:cNvCxnSpPr>
            <p:nvPr/>
          </p:nvCxnSpPr>
          <p:spPr>
            <a:xfrm flipV="1">
              <a:off x="9804448" y="3271888"/>
              <a:ext cx="0" cy="4360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7" name="Straight Arrow Connector 386">
              <a:extLst>
                <a:ext uri="{FF2B5EF4-FFF2-40B4-BE49-F238E27FC236}">
                  <a16:creationId xmlns:a16="http://schemas.microsoft.com/office/drawing/2014/main" id="{7F464E12-C6E3-4222-B2A7-8F9BBFC8AC5E}"/>
                </a:ext>
              </a:extLst>
            </p:cNvPr>
            <p:cNvCxnSpPr>
              <a:cxnSpLocks/>
            </p:cNvCxnSpPr>
            <p:nvPr/>
          </p:nvCxnSpPr>
          <p:spPr>
            <a:xfrm flipV="1">
              <a:off x="8938275" y="3285386"/>
              <a:ext cx="0" cy="4360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8" name="Straight Arrow Connector 387">
              <a:extLst>
                <a:ext uri="{FF2B5EF4-FFF2-40B4-BE49-F238E27FC236}">
                  <a16:creationId xmlns:a16="http://schemas.microsoft.com/office/drawing/2014/main" id="{33BD474B-6CC4-4E34-BFCD-1406A0CEEE1A}"/>
                </a:ext>
              </a:extLst>
            </p:cNvPr>
            <p:cNvCxnSpPr>
              <a:cxnSpLocks/>
            </p:cNvCxnSpPr>
            <p:nvPr/>
          </p:nvCxnSpPr>
          <p:spPr>
            <a:xfrm flipV="1">
              <a:off x="10942621" y="3275736"/>
              <a:ext cx="0" cy="4360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9" name="Straight Arrow Connector 388">
              <a:extLst>
                <a:ext uri="{FF2B5EF4-FFF2-40B4-BE49-F238E27FC236}">
                  <a16:creationId xmlns:a16="http://schemas.microsoft.com/office/drawing/2014/main" id="{A83CFAF3-B3D3-42F9-A2B1-590DC148971E}"/>
                </a:ext>
              </a:extLst>
            </p:cNvPr>
            <p:cNvCxnSpPr>
              <a:cxnSpLocks/>
              <a:stCxn id="385" idx="0"/>
            </p:cNvCxnSpPr>
            <p:nvPr/>
          </p:nvCxnSpPr>
          <p:spPr>
            <a:xfrm flipV="1">
              <a:off x="10401754" y="3271888"/>
              <a:ext cx="0" cy="12681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0" name="TextBox 389">
              <a:extLst>
                <a:ext uri="{FF2B5EF4-FFF2-40B4-BE49-F238E27FC236}">
                  <a16:creationId xmlns:a16="http://schemas.microsoft.com/office/drawing/2014/main" id="{70ECBF5D-D49F-4505-99EB-B62B51B179C2}"/>
                </a:ext>
              </a:extLst>
            </p:cNvPr>
            <p:cNvSpPr txBox="1"/>
            <p:nvPr/>
          </p:nvSpPr>
          <p:spPr>
            <a:xfrm>
              <a:off x="8568370" y="2206575"/>
              <a:ext cx="3134875" cy="400109"/>
            </a:xfrm>
            <a:prstGeom prst="rect">
              <a:avLst/>
            </a:prstGeom>
            <a:noFill/>
          </p:spPr>
          <p:txBody>
            <a:bodyPr wrap="none" rtlCol="0">
              <a:spAutoFit/>
            </a:bodyPr>
            <a:lstStyle/>
            <a:p>
              <a:pPr defTabSz="685800"/>
              <a:r>
                <a:rPr lang="en-US" sz="1350" dirty="0">
                  <a:solidFill>
                    <a:prstClr val="black"/>
                  </a:solidFill>
                  <a:latin typeface="Calibri" panose="020F0502020204030204"/>
                </a:rPr>
                <a:t>(singular value decomposition)</a:t>
              </a:r>
              <a:endParaRPr lang="en-SG" sz="1350" dirty="0">
                <a:solidFill>
                  <a:prstClr val="black"/>
                </a:solidFill>
                <a:latin typeface="Calibri" panose="020F0502020204030204"/>
              </a:endParaRPr>
            </a:p>
          </p:txBody>
        </p:sp>
      </p:grpSp>
      <p:sp>
        <p:nvSpPr>
          <p:cNvPr id="2" name="Slide Number Placeholder 1">
            <a:extLst>
              <a:ext uri="{FF2B5EF4-FFF2-40B4-BE49-F238E27FC236}">
                <a16:creationId xmlns:a16="http://schemas.microsoft.com/office/drawing/2014/main" id="{8ACA7B46-8E04-44D3-8BF2-4C38E6630551}"/>
              </a:ext>
            </a:extLst>
          </p:cNvPr>
          <p:cNvSpPr>
            <a:spLocks noGrp="1"/>
          </p:cNvSpPr>
          <p:nvPr>
            <p:ph type="sldNum" sz="quarter" idx="12"/>
          </p:nvPr>
        </p:nvSpPr>
        <p:spPr/>
        <p:txBody>
          <a:bodyPr/>
          <a:lstStyle/>
          <a:p>
            <a:pPr defTabSz="685800"/>
            <a:fld id="{80D6FC06-88D8-4298-BB9C-4E9019BE4E06}" type="slidenum">
              <a:rPr lang="en-US">
                <a:solidFill>
                  <a:prstClr val="black">
                    <a:tint val="75000"/>
                  </a:prstClr>
                </a:solidFill>
                <a:latin typeface="Calibri" panose="020F0502020204030204"/>
              </a:rPr>
              <a:pPr defTabSz="685800"/>
              <a:t>29</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64537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500"/>
                                        <p:tgtEl>
                                          <p:spTgt spid="2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8"/>
                                        </p:tgtEl>
                                        <p:attrNameLst>
                                          <p:attrName>style.visibility</p:attrName>
                                        </p:attrNameLst>
                                      </p:cBhvr>
                                      <p:to>
                                        <p:strVal val="visible"/>
                                      </p:to>
                                    </p:set>
                                    <p:animEffect transition="in" filter="fade">
                                      <p:cBhvr>
                                        <p:cTn id="10" dur="500"/>
                                        <p:tgtEl>
                                          <p:spTgt spid="37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5F4EB3A1-F9BD-41F1-8FAB-6FCC27401585}"/>
              </a:ext>
            </a:extLst>
          </p:cNvPr>
          <p:cNvGraphicFramePr>
            <a:graphicFrameLocks/>
          </p:cNvGraphicFramePr>
          <p:nvPr>
            <p:extLst>
              <p:ext uri="{D42A27DB-BD31-4B8C-83A1-F6EECF244321}">
                <p14:modId xmlns:p14="http://schemas.microsoft.com/office/powerpoint/2010/main" val="4040592791"/>
              </p:ext>
            </p:extLst>
          </p:nvPr>
        </p:nvGraphicFramePr>
        <p:xfrm>
          <a:off x="2174320" y="883448"/>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a:extLst>
              <a:ext uri="{FF2B5EF4-FFF2-40B4-BE49-F238E27FC236}">
                <a16:creationId xmlns:a16="http://schemas.microsoft.com/office/drawing/2014/main" id="{D8440672-3330-41EC-3441-865CFECE12C4}"/>
              </a:ext>
            </a:extLst>
          </p:cNvPr>
          <p:cNvSpPr>
            <a:spLocks noGrp="1"/>
          </p:cNvSpPr>
          <p:nvPr>
            <p:ph type="title"/>
          </p:nvPr>
        </p:nvSpPr>
        <p:spPr>
          <a:xfrm>
            <a:off x="576995" y="-106187"/>
            <a:ext cx="7886700" cy="994172"/>
          </a:xfrm>
        </p:spPr>
        <p:txBody>
          <a:bodyPr/>
          <a:lstStyle/>
          <a:p>
            <a:r>
              <a:rPr lang="en-GB" b="1" dirty="0"/>
              <a:t>Lithium </a:t>
            </a:r>
            <a:r>
              <a:rPr lang="en-GB" b="1" dirty="0" err="1"/>
              <a:t>niobate</a:t>
            </a:r>
            <a:r>
              <a:rPr lang="en-GB" b="1" dirty="0"/>
              <a:t> publication counting</a:t>
            </a:r>
          </a:p>
        </p:txBody>
      </p:sp>
      <p:sp>
        <p:nvSpPr>
          <p:cNvPr id="2" name="Rectangle 1">
            <a:extLst>
              <a:ext uri="{FF2B5EF4-FFF2-40B4-BE49-F238E27FC236}">
                <a16:creationId xmlns:a16="http://schemas.microsoft.com/office/drawing/2014/main" id="{19A85CBC-7274-43C2-A1D0-C2A4C14D7AFD}"/>
              </a:ext>
            </a:extLst>
          </p:cNvPr>
          <p:cNvSpPr/>
          <p:nvPr/>
        </p:nvSpPr>
        <p:spPr>
          <a:xfrm>
            <a:off x="201478" y="4288517"/>
            <a:ext cx="8836304"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chivo"/>
                <a:ea typeface="+mn-ea"/>
                <a:cs typeface="+mn-cs"/>
              </a:rPr>
              <a:t>[2] Jun Deng, Sajid Hussain, </a:t>
            </a:r>
            <a:r>
              <a:rPr kumimoji="0" lang="en-SG" sz="1100" b="0" i="0" u="none" strike="noStrike" kern="1200" cap="none" spc="0" normalizeH="0" baseline="0" noProof="0" dirty="0" err="1">
                <a:ln>
                  <a:noFill/>
                </a:ln>
                <a:solidFill>
                  <a:prstClr val="black"/>
                </a:solidFill>
                <a:effectLst/>
                <a:uLnTx/>
                <a:uFillTx/>
                <a:latin typeface="Archivo"/>
                <a:ea typeface="+mn-ea"/>
                <a:cs typeface="+mn-cs"/>
              </a:rPr>
              <a:t>Vanga</a:t>
            </a:r>
            <a:r>
              <a:rPr kumimoji="0" lang="en-SG" sz="1100" b="0" i="0" u="none" strike="noStrike" kern="1200" cap="none" spc="0" normalizeH="0" baseline="0" noProof="0" dirty="0">
                <a:ln>
                  <a:noFill/>
                </a:ln>
                <a:solidFill>
                  <a:prstClr val="black"/>
                </a:solidFill>
                <a:effectLst/>
                <a:uLnTx/>
                <a:uFillTx/>
                <a:latin typeface="Archivo"/>
                <a:ea typeface="+mn-ea"/>
                <a:cs typeface="+mn-cs"/>
              </a:rPr>
              <a:t> Sudheer Kumar, Wei Jia, Ching Eng Png, Lim Soon Thor, Andrew A. Bettiol, and Aaron J. Danner, "</a:t>
            </a:r>
            <a:r>
              <a:rPr kumimoji="0" lang="en-SG" sz="1100" b="0" i="0" u="none" strike="noStrike" kern="1200" cap="none" spc="0" normalizeH="0" baseline="0" noProof="0" dirty="0" err="1">
                <a:ln>
                  <a:noFill/>
                </a:ln>
                <a:solidFill>
                  <a:prstClr val="black"/>
                </a:solidFill>
                <a:effectLst/>
                <a:uLnTx/>
                <a:uFillTx/>
                <a:latin typeface="Archivo"/>
                <a:ea typeface="+mn-ea"/>
                <a:cs typeface="+mn-cs"/>
              </a:rPr>
              <a:t>Modeling</a:t>
            </a:r>
            <a:r>
              <a:rPr kumimoji="0" lang="en-SG" sz="1100" b="0" i="0" u="none" strike="noStrike" kern="1200" cap="none" spc="0" normalizeH="0" baseline="0" noProof="0" dirty="0">
                <a:ln>
                  <a:noFill/>
                </a:ln>
                <a:solidFill>
                  <a:prstClr val="black"/>
                </a:solidFill>
                <a:effectLst/>
                <a:uLnTx/>
                <a:uFillTx/>
                <a:latin typeface="Archivo"/>
                <a:ea typeface="+mn-ea"/>
                <a:cs typeface="+mn-cs"/>
              </a:rPr>
              <a:t> and experimental investigations of Fano resonances in free-standing LiNbO</a:t>
            </a:r>
            <a:r>
              <a:rPr kumimoji="0" lang="en-SG" sz="1100" b="0" i="0" u="none" strike="noStrike" kern="1200" cap="none" spc="0" normalizeH="0" baseline="-25000" noProof="0" dirty="0">
                <a:ln>
                  <a:noFill/>
                </a:ln>
                <a:solidFill>
                  <a:prstClr val="black"/>
                </a:solidFill>
                <a:effectLst/>
                <a:uLnTx/>
                <a:uFillTx/>
                <a:latin typeface="Archivo"/>
                <a:ea typeface="+mn-ea"/>
                <a:cs typeface="+mn-cs"/>
              </a:rPr>
              <a:t>3</a:t>
            </a:r>
            <a:r>
              <a:rPr kumimoji="0" lang="en-SG" sz="1100" b="0" i="0" u="none" strike="noStrike" kern="1200" cap="none" spc="0" normalizeH="0" baseline="0" noProof="0" dirty="0">
                <a:ln>
                  <a:noFill/>
                </a:ln>
                <a:solidFill>
                  <a:prstClr val="black"/>
                </a:solidFill>
                <a:effectLst/>
                <a:uLnTx/>
                <a:uFillTx/>
                <a:latin typeface="Archivo"/>
                <a:ea typeface="+mn-ea"/>
                <a:cs typeface="+mn-cs"/>
              </a:rPr>
              <a:t> photonic crystal slabs," Opt. Express 21, 3243-3252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Calibri" panose="020F0502020204030204"/>
                <a:ea typeface="+mn-ea"/>
                <a:cs typeface="+mn-cs"/>
              </a:rPr>
              <a:t>[3] Deng Jun, Jia Wei, Ching Eng Png, Si </a:t>
            </a:r>
            <a:r>
              <a:rPr kumimoji="0" lang="en-SG" sz="1100" b="0" i="0" u="none" strike="noStrike" kern="1200" cap="none" spc="0" normalizeH="0" baseline="0" noProof="0" dirty="0" err="1">
                <a:ln>
                  <a:noFill/>
                </a:ln>
                <a:solidFill>
                  <a:prstClr val="black"/>
                </a:solidFill>
                <a:effectLst/>
                <a:uLnTx/>
                <a:uFillTx/>
                <a:latin typeface="Calibri" panose="020F0502020204030204"/>
                <a:ea typeface="+mn-ea"/>
                <a:cs typeface="+mn-cs"/>
              </a:rPr>
              <a:t>Guangyuan</a:t>
            </a:r>
            <a:r>
              <a:rPr kumimoji="0" lang="en-SG"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SG" sz="1100" b="0" i="0" u="none" strike="noStrike" kern="1200" cap="none" spc="0" normalizeH="0" baseline="0" noProof="0" dirty="0" err="1">
                <a:ln>
                  <a:noFill/>
                </a:ln>
                <a:solidFill>
                  <a:prstClr val="black"/>
                </a:solidFill>
                <a:effectLst/>
                <a:uLnTx/>
                <a:uFillTx/>
                <a:latin typeface="Calibri" panose="020F0502020204030204"/>
                <a:ea typeface="+mn-ea"/>
                <a:cs typeface="+mn-cs"/>
              </a:rPr>
              <a:t>Jaesung</a:t>
            </a:r>
            <a:r>
              <a:rPr kumimoji="0" lang="en-SG" sz="1100" b="0" i="0" u="none" strike="noStrike" kern="1200" cap="none" spc="0" normalizeH="0" baseline="0" noProof="0" dirty="0">
                <a:ln>
                  <a:noFill/>
                </a:ln>
                <a:solidFill>
                  <a:prstClr val="black"/>
                </a:solidFill>
                <a:effectLst/>
                <a:uLnTx/>
                <a:uFillTx/>
                <a:latin typeface="Calibri" panose="020F0502020204030204"/>
                <a:ea typeface="+mn-ea"/>
                <a:cs typeface="+mn-cs"/>
              </a:rPr>
              <a:t> Son, Hyunsoo Yang, Aaron J. Danner; Deep anisotropic LiNbO</a:t>
            </a:r>
            <a:r>
              <a:rPr kumimoji="0" lang="en-SG" sz="11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SG" sz="1100" b="0" i="0" u="none" strike="noStrike" kern="1200" cap="none" spc="0" normalizeH="0" baseline="0" noProof="0" dirty="0">
                <a:ln>
                  <a:noFill/>
                </a:ln>
                <a:solidFill>
                  <a:prstClr val="black"/>
                </a:solidFill>
                <a:effectLst/>
                <a:uLnTx/>
                <a:uFillTx/>
                <a:latin typeface="Calibri" panose="020F0502020204030204"/>
                <a:ea typeface="+mn-ea"/>
                <a:cs typeface="+mn-cs"/>
              </a:rPr>
              <a:t> etching with SF</a:t>
            </a:r>
            <a:r>
              <a:rPr kumimoji="0" lang="en-SG" sz="1100" b="0" i="0" u="none" strike="noStrike" kern="1200" cap="none" spc="0" normalizeH="0" baseline="-25000" noProof="0" dirty="0">
                <a:ln>
                  <a:noFill/>
                </a:ln>
                <a:solidFill>
                  <a:prstClr val="black"/>
                </a:solidFill>
                <a:effectLst/>
                <a:uLnTx/>
                <a:uFillTx/>
                <a:latin typeface="Calibri" panose="020F0502020204030204"/>
                <a:ea typeface="+mn-ea"/>
                <a:cs typeface="+mn-cs"/>
              </a:rPr>
              <a:t>6</a:t>
            </a:r>
            <a:r>
              <a:rPr kumimoji="0" lang="en-SG" sz="11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SG" sz="1100" b="0" i="0" u="none" strike="noStrike" kern="1200" cap="none" spc="0" normalizeH="0" baseline="0" noProof="0" dirty="0" err="1">
                <a:ln>
                  <a:noFill/>
                </a:ln>
                <a:solidFill>
                  <a:prstClr val="black"/>
                </a:solidFill>
                <a:effectLst/>
                <a:uLnTx/>
                <a:uFillTx/>
                <a:latin typeface="Calibri" panose="020F0502020204030204"/>
                <a:ea typeface="+mn-ea"/>
                <a:cs typeface="+mn-cs"/>
              </a:rPr>
              <a:t>Ar</a:t>
            </a:r>
            <a:r>
              <a:rPr kumimoji="0" lang="en-SG" sz="1100" b="0" i="0" u="none" strike="noStrike" kern="1200" cap="none" spc="0" normalizeH="0" baseline="0" noProof="0" dirty="0">
                <a:ln>
                  <a:noFill/>
                </a:ln>
                <a:solidFill>
                  <a:prstClr val="black"/>
                </a:solidFill>
                <a:effectLst/>
                <a:uLnTx/>
                <a:uFillTx/>
                <a:latin typeface="Calibri" panose="020F0502020204030204"/>
                <a:ea typeface="+mn-ea"/>
                <a:cs typeface="+mn-cs"/>
              </a:rPr>
              <a:t> inductively coupled plasmas. </a:t>
            </a:r>
            <a:r>
              <a:rPr kumimoji="0" lang="en-SG" sz="1100" b="0" i="1" u="none" strike="noStrike" kern="1200" cap="none" spc="0" normalizeH="0" baseline="0" noProof="0" dirty="0">
                <a:ln>
                  <a:noFill/>
                </a:ln>
                <a:solidFill>
                  <a:prstClr val="black"/>
                </a:solidFill>
                <a:effectLst/>
                <a:uLnTx/>
                <a:uFillTx/>
                <a:latin typeface="Calibri" panose="020F0502020204030204"/>
                <a:ea typeface="+mn-ea"/>
                <a:cs typeface="+mn-cs"/>
              </a:rPr>
              <a:t>Journal of Vacuum Science &amp; Technology B</a:t>
            </a:r>
            <a:r>
              <a:rPr kumimoji="0" lang="en-SG" sz="1100" b="0" i="0" u="none" strike="noStrike" kern="1200" cap="none" spc="0" normalizeH="0" baseline="0" noProof="0" dirty="0">
                <a:ln>
                  <a:noFill/>
                </a:ln>
                <a:solidFill>
                  <a:prstClr val="black"/>
                </a:solidFill>
                <a:effectLst/>
                <a:uLnTx/>
                <a:uFillTx/>
                <a:latin typeface="Calibri" panose="020F0502020204030204"/>
                <a:ea typeface="+mn-ea"/>
                <a:cs typeface="+mn-cs"/>
              </a:rPr>
              <a:t> 1 January 2012; 30 (1): 011208. </a:t>
            </a:r>
            <a:r>
              <a:rPr kumimoji="0" lang="en-SG"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https://doi.org/10.1116/1.3674282</a:t>
            </a:r>
            <a:endParaRPr kumimoji="0" lang="en-SG" sz="1100" b="0" i="0" u="none" strike="noStrike" kern="1200" cap="none" spc="0" normalizeH="0" baseline="0" noProof="0" dirty="0">
              <a:ln>
                <a:noFill/>
              </a:ln>
              <a:solidFill>
                <a:prstClr val="black"/>
              </a:solidFill>
              <a:effectLst/>
              <a:uLnTx/>
              <a:uFillTx/>
              <a:latin typeface="Archivo"/>
              <a:ea typeface="+mn-ea"/>
              <a:cs typeface="+mn-cs"/>
            </a:endParaRPr>
          </a:p>
        </p:txBody>
      </p:sp>
      <p:sp>
        <p:nvSpPr>
          <p:cNvPr id="3" name="Rectangle 2">
            <a:extLst>
              <a:ext uri="{FF2B5EF4-FFF2-40B4-BE49-F238E27FC236}">
                <a16:creationId xmlns:a16="http://schemas.microsoft.com/office/drawing/2014/main" id="{E051A8D7-050D-4F97-870A-E5CF93D9C115}"/>
              </a:ext>
            </a:extLst>
          </p:cNvPr>
          <p:cNvSpPr/>
          <p:nvPr/>
        </p:nvSpPr>
        <p:spPr>
          <a:xfrm>
            <a:off x="201477" y="3960995"/>
            <a:ext cx="8538485"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333"/>
                </a:solidFill>
                <a:effectLst/>
                <a:uLnTx/>
                <a:uFillTx/>
                <a:latin typeface="Archivo"/>
                <a:ea typeface="+mn-ea"/>
                <a:cs typeface="+mn-cs"/>
              </a:rPr>
              <a:t>[1] J. Deng, G. Si and A. J. Danner, "Dry etching of LiNbO</a:t>
            </a:r>
            <a:r>
              <a:rPr kumimoji="0" lang="en-US" sz="1100" b="0" i="0" u="none" strike="noStrike" kern="1200" cap="none" spc="0" normalizeH="0" baseline="-25000" noProof="0" dirty="0">
                <a:ln>
                  <a:noFill/>
                </a:ln>
                <a:solidFill>
                  <a:srgbClr val="333333"/>
                </a:solidFill>
                <a:effectLst/>
                <a:uLnTx/>
                <a:uFillTx/>
                <a:latin typeface="Archivo"/>
                <a:ea typeface="+mn-ea"/>
                <a:cs typeface="+mn-cs"/>
              </a:rPr>
              <a:t>3</a:t>
            </a:r>
            <a:r>
              <a:rPr kumimoji="0" lang="en-US" sz="1100" b="0" i="0" u="none" strike="noStrike" kern="1200" cap="none" spc="0" normalizeH="0" baseline="0" noProof="0" dirty="0">
                <a:ln>
                  <a:noFill/>
                </a:ln>
                <a:solidFill>
                  <a:srgbClr val="333333"/>
                </a:solidFill>
                <a:effectLst/>
                <a:uLnTx/>
                <a:uFillTx/>
                <a:latin typeface="Archivo"/>
                <a:ea typeface="+mn-ea"/>
                <a:cs typeface="+mn-cs"/>
              </a:rPr>
              <a:t> using inductively coupled plasma," </a:t>
            </a:r>
            <a:r>
              <a:rPr kumimoji="0" lang="en-US" sz="1100" b="0" i="1" u="none" strike="noStrike" kern="1200" cap="none" spc="0" normalizeH="0" baseline="0" noProof="0" dirty="0">
                <a:ln>
                  <a:noFill/>
                </a:ln>
                <a:solidFill>
                  <a:srgbClr val="333333"/>
                </a:solidFill>
                <a:effectLst/>
                <a:uLnTx/>
                <a:uFillTx/>
                <a:latin typeface="Archivo"/>
                <a:ea typeface="+mn-ea"/>
                <a:cs typeface="+mn-cs"/>
              </a:rPr>
              <a:t>2010 Photonics Global Conference</a:t>
            </a:r>
            <a:r>
              <a:rPr kumimoji="0" lang="en-US" sz="1100" b="0" i="0" u="none" strike="noStrike" kern="1200" cap="none" spc="0" normalizeH="0" baseline="0" noProof="0" dirty="0">
                <a:ln>
                  <a:noFill/>
                </a:ln>
                <a:solidFill>
                  <a:srgbClr val="333333"/>
                </a:solidFill>
                <a:effectLst/>
                <a:uLnTx/>
                <a:uFillTx/>
                <a:latin typeface="Archivo"/>
                <a:ea typeface="+mn-ea"/>
                <a:cs typeface="+mn-cs"/>
              </a:rPr>
              <a:t>, Orchard, Singapore, 2010, pp. 1-5, </a:t>
            </a:r>
            <a:r>
              <a:rPr kumimoji="0" lang="en-US" sz="1100" b="0" i="0" u="none" strike="noStrike" kern="1200" cap="none" spc="0" normalizeH="0" baseline="0" noProof="0" dirty="0" err="1">
                <a:ln>
                  <a:noFill/>
                </a:ln>
                <a:solidFill>
                  <a:srgbClr val="333333"/>
                </a:solidFill>
                <a:effectLst/>
                <a:uLnTx/>
                <a:uFillTx/>
                <a:latin typeface="Archivo"/>
                <a:ea typeface="+mn-ea"/>
                <a:cs typeface="+mn-cs"/>
              </a:rPr>
              <a:t>doi</a:t>
            </a:r>
            <a:r>
              <a:rPr kumimoji="0" lang="en-US" sz="1100" b="0" i="0" u="none" strike="noStrike" kern="1200" cap="none" spc="0" normalizeH="0" baseline="0" noProof="0" dirty="0">
                <a:ln>
                  <a:noFill/>
                </a:ln>
                <a:solidFill>
                  <a:srgbClr val="333333"/>
                </a:solidFill>
                <a:effectLst/>
                <a:uLnTx/>
                <a:uFillTx/>
                <a:latin typeface="Archivo"/>
                <a:ea typeface="+mn-ea"/>
                <a:cs typeface="+mn-cs"/>
              </a:rPr>
              <a:t>: 10.1109/PGC.2010.5706006.</a:t>
            </a:r>
            <a:endParaRPr kumimoji="0" lang="en-SG" sz="1100" b="0" i="0" u="none" strike="noStrike" kern="1200" cap="none" spc="0" normalizeH="0" baseline="0" noProof="0" dirty="0">
              <a:ln>
                <a:noFill/>
              </a:ln>
              <a:solidFill>
                <a:prstClr val="black"/>
              </a:solidFill>
              <a:effectLst/>
              <a:uLnTx/>
              <a:uFillTx/>
              <a:latin typeface="Archivo"/>
              <a:ea typeface="+mn-ea"/>
              <a:cs typeface="+mn-cs"/>
            </a:endParaRPr>
          </a:p>
        </p:txBody>
      </p:sp>
      <p:cxnSp>
        <p:nvCxnSpPr>
          <p:cNvPr id="6" name="Straight Arrow Connector 5">
            <a:extLst>
              <a:ext uri="{FF2B5EF4-FFF2-40B4-BE49-F238E27FC236}">
                <a16:creationId xmlns:a16="http://schemas.microsoft.com/office/drawing/2014/main" id="{77AA040B-0132-4113-BD0F-B48D134470FF}"/>
              </a:ext>
            </a:extLst>
          </p:cNvPr>
          <p:cNvCxnSpPr>
            <a:cxnSpLocks/>
          </p:cNvCxnSpPr>
          <p:nvPr/>
        </p:nvCxnSpPr>
        <p:spPr>
          <a:xfrm>
            <a:off x="3639358" y="2608694"/>
            <a:ext cx="0" cy="5593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638A07C-2CB3-43A4-A337-05A61AF1F3ED}"/>
              </a:ext>
            </a:extLst>
          </p:cNvPr>
          <p:cNvSpPr txBox="1"/>
          <p:nvPr/>
        </p:nvSpPr>
        <p:spPr>
          <a:xfrm>
            <a:off x="3069012" y="1962363"/>
            <a:ext cx="1140698" cy="646331"/>
          </a:xfrm>
          <a:prstGeom prst="rect">
            <a:avLst/>
          </a:prstGeom>
          <a:no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rPr>
              <a:t>First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try at NUS</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36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6186CE4D-A399-BFD1-B3F8-C650DA76595A}"/>
              </a:ext>
            </a:extLst>
          </p:cNvPr>
          <p:cNvSpPr/>
          <p:nvPr/>
        </p:nvSpPr>
        <p:spPr>
          <a:xfrm flipV="1">
            <a:off x="5808251" y="2109260"/>
            <a:ext cx="1598625" cy="3428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49" name="Rectangle 48">
            <a:extLst>
              <a:ext uri="{FF2B5EF4-FFF2-40B4-BE49-F238E27FC236}">
                <a16:creationId xmlns:a16="http://schemas.microsoft.com/office/drawing/2014/main" id="{75DC64B0-43E3-EF8B-E826-CDDD8423F67B}"/>
              </a:ext>
            </a:extLst>
          </p:cNvPr>
          <p:cNvSpPr/>
          <p:nvPr/>
        </p:nvSpPr>
        <p:spPr>
          <a:xfrm flipV="1">
            <a:off x="5808251" y="1934339"/>
            <a:ext cx="1598625" cy="3428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75" name="Rectangle 74">
            <a:extLst>
              <a:ext uri="{FF2B5EF4-FFF2-40B4-BE49-F238E27FC236}">
                <a16:creationId xmlns:a16="http://schemas.microsoft.com/office/drawing/2014/main" id="{B1F90B6D-7C56-9388-BB64-7F0CCE7C6F37}"/>
              </a:ext>
            </a:extLst>
          </p:cNvPr>
          <p:cNvSpPr/>
          <p:nvPr/>
        </p:nvSpPr>
        <p:spPr>
          <a:xfrm rot="1966568" flipV="1">
            <a:off x="6229022" y="1388455"/>
            <a:ext cx="555373" cy="27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76" name="Rectangle 75">
            <a:extLst>
              <a:ext uri="{FF2B5EF4-FFF2-40B4-BE49-F238E27FC236}">
                <a16:creationId xmlns:a16="http://schemas.microsoft.com/office/drawing/2014/main" id="{FC3B0E5F-70C1-0052-EE66-AEBBEAEDCB65}"/>
              </a:ext>
            </a:extLst>
          </p:cNvPr>
          <p:cNvSpPr/>
          <p:nvPr/>
        </p:nvSpPr>
        <p:spPr>
          <a:xfrm rot="19633432">
            <a:off x="6229024" y="1706764"/>
            <a:ext cx="555373" cy="27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81" name="Rectangle 80">
            <a:extLst>
              <a:ext uri="{FF2B5EF4-FFF2-40B4-BE49-F238E27FC236}">
                <a16:creationId xmlns:a16="http://schemas.microsoft.com/office/drawing/2014/main" id="{96FCCFE3-905C-0A47-3F23-E27FD1DD9DB0}"/>
              </a:ext>
            </a:extLst>
          </p:cNvPr>
          <p:cNvSpPr/>
          <p:nvPr/>
        </p:nvSpPr>
        <p:spPr>
          <a:xfrm rot="1966568" flipV="1">
            <a:off x="6232068" y="2352828"/>
            <a:ext cx="555373" cy="27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82" name="Rectangle 81">
            <a:extLst>
              <a:ext uri="{FF2B5EF4-FFF2-40B4-BE49-F238E27FC236}">
                <a16:creationId xmlns:a16="http://schemas.microsoft.com/office/drawing/2014/main" id="{A502B544-8872-A0C2-7E84-82E306853264}"/>
              </a:ext>
            </a:extLst>
          </p:cNvPr>
          <p:cNvSpPr/>
          <p:nvPr/>
        </p:nvSpPr>
        <p:spPr>
          <a:xfrm rot="19633432">
            <a:off x="6232070" y="2671137"/>
            <a:ext cx="555373" cy="27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87" name="Rectangle: Rounded Corners 86">
            <a:extLst>
              <a:ext uri="{FF2B5EF4-FFF2-40B4-BE49-F238E27FC236}">
                <a16:creationId xmlns:a16="http://schemas.microsoft.com/office/drawing/2014/main" id="{1D89A475-5E07-6040-DD92-FAC651DFC084}"/>
              </a:ext>
            </a:extLst>
          </p:cNvPr>
          <p:cNvSpPr/>
          <p:nvPr/>
        </p:nvSpPr>
        <p:spPr>
          <a:xfrm>
            <a:off x="4928016" y="3109510"/>
            <a:ext cx="3864079" cy="1967669"/>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3" name="Rectangle 2">
            <a:extLst>
              <a:ext uri="{FF2B5EF4-FFF2-40B4-BE49-F238E27FC236}">
                <a16:creationId xmlns:a16="http://schemas.microsoft.com/office/drawing/2014/main" id="{42699107-D4E7-3446-53F8-149C0E092917}"/>
              </a:ext>
            </a:extLst>
          </p:cNvPr>
          <p:cNvSpPr/>
          <p:nvPr/>
        </p:nvSpPr>
        <p:spPr>
          <a:xfrm>
            <a:off x="1101106" y="2016241"/>
            <a:ext cx="461473" cy="27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4" name="Rectangle 3">
            <a:extLst>
              <a:ext uri="{FF2B5EF4-FFF2-40B4-BE49-F238E27FC236}">
                <a16:creationId xmlns:a16="http://schemas.microsoft.com/office/drawing/2014/main" id="{120A999C-4036-C852-5437-1DD4F4BCAAA1}"/>
              </a:ext>
            </a:extLst>
          </p:cNvPr>
          <p:cNvSpPr/>
          <p:nvPr/>
        </p:nvSpPr>
        <p:spPr>
          <a:xfrm rot="18504430">
            <a:off x="1447146" y="1733646"/>
            <a:ext cx="665396" cy="27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8" name="Rectangle 7">
            <a:extLst>
              <a:ext uri="{FF2B5EF4-FFF2-40B4-BE49-F238E27FC236}">
                <a16:creationId xmlns:a16="http://schemas.microsoft.com/office/drawing/2014/main" id="{B82EEC43-05D4-A472-5A8E-9795E2DD857D}"/>
              </a:ext>
            </a:extLst>
          </p:cNvPr>
          <p:cNvSpPr/>
          <p:nvPr/>
        </p:nvSpPr>
        <p:spPr>
          <a:xfrm rot="19633432">
            <a:off x="1935766" y="1342502"/>
            <a:ext cx="461473" cy="27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9" name="Rectangle 8">
            <a:extLst>
              <a:ext uri="{FF2B5EF4-FFF2-40B4-BE49-F238E27FC236}">
                <a16:creationId xmlns:a16="http://schemas.microsoft.com/office/drawing/2014/main" id="{9EC2D360-4680-162C-6811-1686B735D0B2}"/>
              </a:ext>
            </a:extLst>
          </p:cNvPr>
          <p:cNvSpPr/>
          <p:nvPr/>
        </p:nvSpPr>
        <p:spPr>
          <a:xfrm rot="1966568" flipV="1">
            <a:off x="1935768" y="1609979"/>
            <a:ext cx="461473" cy="27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10" name="Rectangle 9">
            <a:extLst>
              <a:ext uri="{FF2B5EF4-FFF2-40B4-BE49-F238E27FC236}">
                <a16:creationId xmlns:a16="http://schemas.microsoft.com/office/drawing/2014/main" id="{C5400B90-8AD4-9FF4-C924-B81850A74339}"/>
              </a:ext>
            </a:extLst>
          </p:cNvPr>
          <p:cNvSpPr/>
          <p:nvPr/>
        </p:nvSpPr>
        <p:spPr>
          <a:xfrm rot="19633432">
            <a:off x="1935768" y="2417455"/>
            <a:ext cx="461473" cy="27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11" name="Rectangle 10">
            <a:extLst>
              <a:ext uri="{FF2B5EF4-FFF2-40B4-BE49-F238E27FC236}">
                <a16:creationId xmlns:a16="http://schemas.microsoft.com/office/drawing/2014/main" id="{404853EB-E073-5752-0CA2-F1ED41FB0499}"/>
              </a:ext>
            </a:extLst>
          </p:cNvPr>
          <p:cNvSpPr/>
          <p:nvPr/>
        </p:nvSpPr>
        <p:spPr>
          <a:xfrm rot="1966568" flipV="1">
            <a:off x="1935769" y="2684932"/>
            <a:ext cx="461473" cy="27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0357179E-719A-8657-A8C6-E6C479D8E968}"/>
              </a:ext>
            </a:extLst>
          </p:cNvPr>
          <p:cNvSpPr/>
          <p:nvPr/>
        </p:nvSpPr>
        <p:spPr>
          <a:xfrm rot="3095570" flipV="1">
            <a:off x="1447146" y="2298836"/>
            <a:ext cx="665396" cy="27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20" name="Rectangle 19">
            <a:extLst>
              <a:ext uri="{FF2B5EF4-FFF2-40B4-BE49-F238E27FC236}">
                <a16:creationId xmlns:a16="http://schemas.microsoft.com/office/drawing/2014/main" id="{8D13033E-FD84-03B6-2EAC-731507B212F2}"/>
              </a:ext>
            </a:extLst>
          </p:cNvPr>
          <p:cNvSpPr/>
          <p:nvPr/>
        </p:nvSpPr>
        <p:spPr>
          <a:xfrm>
            <a:off x="2867017" y="1207929"/>
            <a:ext cx="4508997" cy="3428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23" name="Rectangle 22">
            <a:extLst>
              <a:ext uri="{FF2B5EF4-FFF2-40B4-BE49-F238E27FC236}">
                <a16:creationId xmlns:a16="http://schemas.microsoft.com/office/drawing/2014/main" id="{8B5DDE0F-C109-EA9B-3D4A-9C695E838BAE}"/>
              </a:ext>
            </a:extLst>
          </p:cNvPr>
          <p:cNvSpPr/>
          <p:nvPr/>
        </p:nvSpPr>
        <p:spPr>
          <a:xfrm>
            <a:off x="2870357" y="1752898"/>
            <a:ext cx="461473" cy="27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24" name="Rectangle 23">
            <a:extLst>
              <a:ext uri="{FF2B5EF4-FFF2-40B4-BE49-F238E27FC236}">
                <a16:creationId xmlns:a16="http://schemas.microsoft.com/office/drawing/2014/main" id="{078F07DF-5579-A44D-69B5-9CD5ADAD1291}"/>
              </a:ext>
            </a:extLst>
          </p:cNvPr>
          <p:cNvSpPr/>
          <p:nvPr/>
        </p:nvSpPr>
        <p:spPr>
          <a:xfrm>
            <a:off x="2867016" y="2296029"/>
            <a:ext cx="461473" cy="27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25" name="Rectangle 24">
            <a:extLst>
              <a:ext uri="{FF2B5EF4-FFF2-40B4-BE49-F238E27FC236}">
                <a16:creationId xmlns:a16="http://schemas.microsoft.com/office/drawing/2014/main" id="{224A63A5-E545-E54A-4D83-ED7075A28271}"/>
              </a:ext>
            </a:extLst>
          </p:cNvPr>
          <p:cNvSpPr/>
          <p:nvPr/>
        </p:nvSpPr>
        <p:spPr>
          <a:xfrm>
            <a:off x="2867014" y="2824454"/>
            <a:ext cx="4538879" cy="3711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32" name="Rectangle 31">
            <a:extLst>
              <a:ext uri="{FF2B5EF4-FFF2-40B4-BE49-F238E27FC236}">
                <a16:creationId xmlns:a16="http://schemas.microsoft.com/office/drawing/2014/main" id="{9EBEAC31-4340-7D92-7614-F68691EE81F7}"/>
              </a:ext>
            </a:extLst>
          </p:cNvPr>
          <p:cNvSpPr/>
          <p:nvPr/>
        </p:nvSpPr>
        <p:spPr>
          <a:xfrm rot="1966568" flipV="1">
            <a:off x="3398991" y="1900079"/>
            <a:ext cx="461473" cy="27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33" name="Rectangle 32">
            <a:extLst>
              <a:ext uri="{FF2B5EF4-FFF2-40B4-BE49-F238E27FC236}">
                <a16:creationId xmlns:a16="http://schemas.microsoft.com/office/drawing/2014/main" id="{534BC31A-10D1-081F-6108-407BC809E815}"/>
              </a:ext>
            </a:extLst>
          </p:cNvPr>
          <p:cNvSpPr/>
          <p:nvPr/>
        </p:nvSpPr>
        <p:spPr>
          <a:xfrm rot="19633432">
            <a:off x="3398993" y="2167556"/>
            <a:ext cx="461473" cy="27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46" name="Rectangle 45">
            <a:extLst>
              <a:ext uri="{FF2B5EF4-FFF2-40B4-BE49-F238E27FC236}">
                <a16:creationId xmlns:a16="http://schemas.microsoft.com/office/drawing/2014/main" id="{15888FA3-2E91-404C-6FE2-BAA520F2D3CC}"/>
              </a:ext>
            </a:extLst>
          </p:cNvPr>
          <p:cNvSpPr/>
          <p:nvPr/>
        </p:nvSpPr>
        <p:spPr>
          <a:xfrm flipV="1">
            <a:off x="6944420" y="1550027"/>
            <a:ext cx="461473" cy="27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id="{6DE448C8-56A7-25BB-6F66-81DD24727257}"/>
              </a:ext>
            </a:extLst>
          </p:cNvPr>
          <p:cNvSpPr/>
          <p:nvPr/>
        </p:nvSpPr>
        <p:spPr>
          <a:xfrm>
            <a:off x="1446690" y="1888735"/>
            <a:ext cx="301240" cy="282011"/>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685800"/>
            <a:r>
              <a:rPr lang="en-US" sz="1000" b="1" i="1">
                <a:solidFill>
                  <a:srgbClr val="002060"/>
                </a:solidFill>
                <a:latin typeface="Calibri" panose="020F0502020204030204"/>
              </a:rPr>
              <a:t>SP</a:t>
            </a:r>
          </a:p>
        </p:txBody>
      </p:sp>
      <p:sp>
        <p:nvSpPr>
          <p:cNvPr id="14" name="Rectangle: Rounded Corners 13">
            <a:extLst>
              <a:ext uri="{FF2B5EF4-FFF2-40B4-BE49-F238E27FC236}">
                <a16:creationId xmlns:a16="http://schemas.microsoft.com/office/drawing/2014/main" id="{0D9C45FA-A9D4-60A2-E57F-EF487F1A1032}"/>
              </a:ext>
            </a:extLst>
          </p:cNvPr>
          <p:cNvSpPr/>
          <p:nvPr/>
        </p:nvSpPr>
        <p:spPr>
          <a:xfrm>
            <a:off x="1845315" y="1324890"/>
            <a:ext cx="301240" cy="282011"/>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685800"/>
            <a:r>
              <a:rPr lang="en-US" sz="1000" b="1" i="1">
                <a:solidFill>
                  <a:srgbClr val="002060"/>
                </a:solidFill>
                <a:latin typeface="Calibri" panose="020F0502020204030204"/>
              </a:rPr>
              <a:t>SP</a:t>
            </a:r>
            <a:endParaRPr lang="en-US" sz="1000">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id="{EA070844-566E-4FF7-93C7-546077DBC4CE}"/>
              </a:ext>
            </a:extLst>
          </p:cNvPr>
          <p:cNvSpPr/>
          <p:nvPr/>
        </p:nvSpPr>
        <p:spPr>
          <a:xfrm>
            <a:off x="1845315" y="2447533"/>
            <a:ext cx="301240" cy="282011"/>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685800"/>
            <a:r>
              <a:rPr lang="en-US" sz="1000" b="1" i="1">
                <a:solidFill>
                  <a:srgbClr val="002060"/>
                </a:solidFill>
                <a:latin typeface="Calibri" panose="020F0502020204030204"/>
              </a:rPr>
              <a:t>SP</a:t>
            </a:r>
            <a:endParaRPr lang="en-US" sz="1000">
              <a:solidFill>
                <a:prstClr val="white"/>
              </a:solidFill>
              <a:latin typeface="Calibri" panose="020F0502020204030204"/>
            </a:endParaRPr>
          </a:p>
        </p:txBody>
      </p:sp>
      <p:sp>
        <p:nvSpPr>
          <p:cNvPr id="16" name="Rectangle: Rounded Corners 15">
            <a:extLst>
              <a:ext uri="{FF2B5EF4-FFF2-40B4-BE49-F238E27FC236}">
                <a16:creationId xmlns:a16="http://schemas.microsoft.com/office/drawing/2014/main" id="{2127378D-F85A-EADF-E31B-9F918E182816}"/>
              </a:ext>
            </a:extLst>
          </p:cNvPr>
          <p:cNvSpPr/>
          <p:nvPr/>
        </p:nvSpPr>
        <p:spPr>
          <a:xfrm>
            <a:off x="2354994" y="1069729"/>
            <a:ext cx="534322" cy="282011"/>
          </a:xfrm>
          <a:prstGeom prst="roundRect">
            <a:avLst/>
          </a:prstGeom>
          <a:solidFill>
            <a:schemeClr val="accent1">
              <a:lumMod val="5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685800"/>
            <a:r>
              <a:rPr lang="en-US" sz="1200" b="1">
                <a:solidFill>
                  <a:prstClr val="white"/>
                </a:solidFill>
                <a:latin typeface="Calibri" panose="020F0502020204030204"/>
              </a:rPr>
              <a:t>AM</a:t>
            </a:r>
          </a:p>
        </p:txBody>
      </p:sp>
      <p:sp>
        <p:nvSpPr>
          <p:cNvPr id="17" name="Rectangle: Rounded Corners 16">
            <a:extLst>
              <a:ext uri="{FF2B5EF4-FFF2-40B4-BE49-F238E27FC236}">
                <a16:creationId xmlns:a16="http://schemas.microsoft.com/office/drawing/2014/main" id="{DEA9D056-31E7-D543-B80C-E6BBE9338045}"/>
              </a:ext>
            </a:extLst>
          </p:cNvPr>
          <p:cNvSpPr/>
          <p:nvPr/>
        </p:nvSpPr>
        <p:spPr>
          <a:xfrm>
            <a:off x="2354994" y="1606141"/>
            <a:ext cx="534322" cy="282011"/>
          </a:xfrm>
          <a:prstGeom prst="roundRect">
            <a:avLst/>
          </a:prstGeom>
          <a:solidFill>
            <a:schemeClr val="accent1">
              <a:lumMod val="5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685800"/>
            <a:r>
              <a:rPr lang="en-US" sz="1200" b="1">
                <a:solidFill>
                  <a:prstClr val="white"/>
                </a:solidFill>
                <a:latin typeface="Calibri" panose="020F0502020204030204"/>
              </a:rPr>
              <a:t>AM</a:t>
            </a:r>
          </a:p>
        </p:txBody>
      </p:sp>
      <p:sp>
        <p:nvSpPr>
          <p:cNvPr id="18" name="Rectangle: Rounded Corners 17">
            <a:extLst>
              <a:ext uri="{FF2B5EF4-FFF2-40B4-BE49-F238E27FC236}">
                <a16:creationId xmlns:a16="http://schemas.microsoft.com/office/drawing/2014/main" id="{7872C475-CA56-CFEC-F7C7-B732C474B97A}"/>
              </a:ext>
            </a:extLst>
          </p:cNvPr>
          <p:cNvSpPr/>
          <p:nvPr/>
        </p:nvSpPr>
        <p:spPr>
          <a:xfrm>
            <a:off x="2354993" y="2171331"/>
            <a:ext cx="534322" cy="282011"/>
          </a:xfrm>
          <a:prstGeom prst="roundRect">
            <a:avLst/>
          </a:prstGeom>
          <a:solidFill>
            <a:schemeClr val="accent1">
              <a:lumMod val="5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685800"/>
            <a:r>
              <a:rPr lang="en-US" sz="1200" b="1">
                <a:solidFill>
                  <a:prstClr val="white"/>
                </a:solidFill>
                <a:latin typeface="Calibri" panose="020F0502020204030204"/>
              </a:rPr>
              <a:t>AM</a:t>
            </a:r>
          </a:p>
        </p:txBody>
      </p:sp>
      <p:sp>
        <p:nvSpPr>
          <p:cNvPr id="19" name="Rectangle: Rounded Corners 18">
            <a:extLst>
              <a:ext uri="{FF2B5EF4-FFF2-40B4-BE49-F238E27FC236}">
                <a16:creationId xmlns:a16="http://schemas.microsoft.com/office/drawing/2014/main" id="{51920F7A-BCD3-C413-67C0-DB120C7A25B6}"/>
              </a:ext>
            </a:extLst>
          </p:cNvPr>
          <p:cNvSpPr/>
          <p:nvPr/>
        </p:nvSpPr>
        <p:spPr>
          <a:xfrm>
            <a:off x="2354992" y="2708417"/>
            <a:ext cx="534322" cy="282011"/>
          </a:xfrm>
          <a:prstGeom prst="roundRect">
            <a:avLst/>
          </a:prstGeom>
          <a:solidFill>
            <a:schemeClr val="accent1">
              <a:lumMod val="5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685800"/>
            <a:r>
              <a:rPr lang="en-US" sz="1200" b="1">
                <a:solidFill>
                  <a:prstClr val="white"/>
                </a:solidFill>
                <a:latin typeface="Calibri" panose="020F0502020204030204"/>
              </a:rPr>
              <a:t>AM</a:t>
            </a:r>
          </a:p>
        </p:txBody>
      </p:sp>
      <p:sp>
        <p:nvSpPr>
          <p:cNvPr id="26" name="Rectangle: Rounded Corners 25">
            <a:extLst>
              <a:ext uri="{FF2B5EF4-FFF2-40B4-BE49-F238E27FC236}">
                <a16:creationId xmlns:a16="http://schemas.microsoft.com/office/drawing/2014/main" id="{AED9BD25-E53F-EFBB-4123-462D07300DC9}"/>
              </a:ext>
            </a:extLst>
          </p:cNvPr>
          <p:cNvSpPr/>
          <p:nvPr/>
        </p:nvSpPr>
        <p:spPr>
          <a:xfrm>
            <a:off x="3063535" y="1073680"/>
            <a:ext cx="402621" cy="282011"/>
          </a:xfrm>
          <a:prstGeom prst="roundRect">
            <a:avLst/>
          </a:prstGeom>
          <a:solidFill>
            <a:schemeClr val="accent2"/>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685800"/>
            <a:r>
              <a:rPr lang="en-US" sz="1050" b="1" dirty="0">
                <a:solidFill>
                  <a:prstClr val="white"/>
                </a:solidFill>
                <a:latin typeface="Calibri" panose="020F0502020204030204"/>
              </a:rPr>
              <a:t>PM</a:t>
            </a:r>
          </a:p>
        </p:txBody>
      </p:sp>
      <p:sp>
        <p:nvSpPr>
          <p:cNvPr id="27" name="Rectangle: Rounded Corners 26">
            <a:extLst>
              <a:ext uri="{FF2B5EF4-FFF2-40B4-BE49-F238E27FC236}">
                <a16:creationId xmlns:a16="http://schemas.microsoft.com/office/drawing/2014/main" id="{28187C2C-BBFD-A664-77BB-EA0CBC8BE774}"/>
              </a:ext>
            </a:extLst>
          </p:cNvPr>
          <p:cNvSpPr/>
          <p:nvPr/>
        </p:nvSpPr>
        <p:spPr>
          <a:xfrm>
            <a:off x="3062813" y="1611892"/>
            <a:ext cx="402621" cy="282011"/>
          </a:xfrm>
          <a:prstGeom prst="roundRect">
            <a:avLst/>
          </a:prstGeom>
          <a:solidFill>
            <a:schemeClr val="accent2"/>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685800"/>
            <a:r>
              <a:rPr lang="en-US" sz="1050" b="1">
                <a:solidFill>
                  <a:prstClr val="white"/>
                </a:solidFill>
                <a:latin typeface="Calibri" panose="020F0502020204030204"/>
              </a:rPr>
              <a:t>PM</a:t>
            </a:r>
            <a:endParaRPr lang="en-US" sz="1050">
              <a:solidFill>
                <a:prstClr val="white"/>
              </a:solidFill>
              <a:latin typeface="Calibri" panose="020F0502020204030204"/>
            </a:endParaRPr>
          </a:p>
        </p:txBody>
      </p:sp>
      <p:sp>
        <p:nvSpPr>
          <p:cNvPr id="28" name="Rectangle: Rounded Corners 27">
            <a:extLst>
              <a:ext uri="{FF2B5EF4-FFF2-40B4-BE49-F238E27FC236}">
                <a16:creationId xmlns:a16="http://schemas.microsoft.com/office/drawing/2014/main" id="{F0A67072-CBA1-D57F-6C51-32C42BF6DB6C}"/>
              </a:ext>
            </a:extLst>
          </p:cNvPr>
          <p:cNvSpPr/>
          <p:nvPr/>
        </p:nvSpPr>
        <p:spPr>
          <a:xfrm>
            <a:off x="3062090" y="2182024"/>
            <a:ext cx="402621" cy="282011"/>
          </a:xfrm>
          <a:prstGeom prst="roundRect">
            <a:avLst/>
          </a:prstGeom>
          <a:solidFill>
            <a:schemeClr val="accent2"/>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685800"/>
            <a:r>
              <a:rPr lang="en-US" sz="1050" b="1">
                <a:solidFill>
                  <a:prstClr val="white"/>
                </a:solidFill>
                <a:latin typeface="Calibri" panose="020F0502020204030204"/>
              </a:rPr>
              <a:t>PM</a:t>
            </a:r>
            <a:endParaRPr lang="en-US" sz="1050">
              <a:solidFill>
                <a:prstClr val="white"/>
              </a:solidFill>
              <a:latin typeface="Calibri" panose="020F0502020204030204"/>
            </a:endParaRPr>
          </a:p>
        </p:txBody>
      </p:sp>
      <p:sp>
        <p:nvSpPr>
          <p:cNvPr id="29" name="Rectangle: Rounded Corners 28">
            <a:extLst>
              <a:ext uri="{FF2B5EF4-FFF2-40B4-BE49-F238E27FC236}">
                <a16:creationId xmlns:a16="http://schemas.microsoft.com/office/drawing/2014/main" id="{79792316-FE00-1D89-7C11-96BFB80F7C75}"/>
              </a:ext>
            </a:extLst>
          </p:cNvPr>
          <p:cNvSpPr/>
          <p:nvPr/>
        </p:nvSpPr>
        <p:spPr>
          <a:xfrm>
            <a:off x="3062090" y="2710600"/>
            <a:ext cx="402621" cy="282011"/>
          </a:xfrm>
          <a:prstGeom prst="roundRect">
            <a:avLst/>
          </a:prstGeom>
          <a:solidFill>
            <a:schemeClr val="accent2"/>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685800"/>
            <a:r>
              <a:rPr lang="en-US" sz="1050" b="1">
                <a:solidFill>
                  <a:prstClr val="white"/>
                </a:solidFill>
                <a:latin typeface="Calibri" panose="020F0502020204030204"/>
              </a:rPr>
              <a:t>PM</a:t>
            </a:r>
            <a:endParaRPr lang="en-US" sz="105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6047877D-1167-5419-8A51-309ECE6E1CD7}"/>
              </a:ext>
            </a:extLst>
          </p:cNvPr>
          <p:cNvSpPr/>
          <p:nvPr/>
        </p:nvSpPr>
        <p:spPr>
          <a:xfrm>
            <a:off x="6019170" y="1066328"/>
            <a:ext cx="362536" cy="282011"/>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685800"/>
            <a:r>
              <a:rPr lang="en-US" sz="1000" b="1" i="1">
                <a:solidFill>
                  <a:srgbClr val="002060"/>
                </a:solidFill>
                <a:latin typeface="Calibri" panose="020F0502020204030204"/>
              </a:rPr>
              <a:t>SP</a:t>
            </a:r>
            <a:endParaRPr lang="en-US" sz="1000">
              <a:solidFill>
                <a:prstClr val="white"/>
              </a:solidFill>
              <a:latin typeface="Calibri" panose="020F0502020204030204"/>
            </a:endParaRPr>
          </a:p>
        </p:txBody>
      </p:sp>
      <p:sp>
        <p:nvSpPr>
          <p:cNvPr id="47" name="Rectangle: Rounded Corners 46">
            <a:extLst>
              <a:ext uri="{FF2B5EF4-FFF2-40B4-BE49-F238E27FC236}">
                <a16:creationId xmlns:a16="http://schemas.microsoft.com/office/drawing/2014/main" id="{B06970D7-144F-DCEB-3B57-E6DC6D3B25E4}"/>
              </a:ext>
            </a:extLst>
          </p:cNvPr>
          <p:cNvSpPr/>
          <p:nvPr/>
        </p:nvSpPr>
        <p:spPr>
          <a:xfrm>
            <a:off x="6650251" y="1413816"/>
            <a:ext cx="362536" cy="282011"/>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685800"/>
            <a:r>
              <a:rPr lang="en-US" sz="1000" b="1" i="1" dirty="0">
                <a:solidFill>
                  <a:srgbClr val="002060"/>
                </a:solidFill>
                <a:latin typeface="Calibri" panose="020F0502020204030204"/>
              </a:rPr>
              <a:t>SP</a:t>
            </a:r>
            <a:endParaRPr lang="en-US" sz="1000" dirty="0">
              <a:solidFill>
                <a:prstClr val="white"/>
              </a:solidFill>
              <a:latin typeface="Calibri" panose="020F0502020204030204"/>
            </a:endParaRPr>
          </a:p>
        </p:txBody>
      </p:sp>
      <p:sp>
        <p:nvSpPr>
          <p:cNvPr id="50" name="Rectangle: Rounded Corners 49">
            <a:extLst>
              <a:ext uri="{FF2B5EF4-FFF2-40B4-BE49-F238E27FC236}">
                <a16:creationId xmlns:a16="http://schemas.microsoft.com/office/drawing/2014/main" id="{9B09A837-9355-1B03-E1E0-72C64143CE3E}"/>
              </a:ext>
            </a:extLst>
          </p:cNvPr>
          <p:cNvSpPr/>
          <p:nvPr/>
        </p:nvSpPr>
        <p:spPr>
          <a:xfrm>
            <a:off x="6043296" y="3178612"/>
            <a:ext cx="534322" cy="282011"/>
          </a:xfrm>
          <a:prstGeom prst="roundRect">
            <a:avLst/>
          </a:prstGeom>
          <a:solidFill>
            <a:schemeClr val="accent1">
              <a:lumMod val="5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685800"/>
            <a:r>
              <a:rPr lang="en-US" sz="1200" b="1">
                <a:solidFill>
                  <a:prstClr val="white"/>
                </a:solidFill>
                <a:latin typeface="Calibri" panose="020F0502020204030204"/>
              </a:rPr>
              <a:t>AM</a:t>
            </a:r>
          </a:p>
        </p:txBody>
      </p:sp>
      <p:sp>
        <p:nvSpPr>
          <p:cNvPr id="53" name="TextBox 52">
            <a:extLst>
              <a:ext uri="{FF2B5EF4-FFF2-40B4-BE49-F238E27FC236}">
                <a16:creationId xmlns:a16="http://schemas.microsoft.com/office/drawing/2014/main" id="{96F7F0E1-1992-1559-612E-92D06C9D891B}"/>
              </a:ext>
            </a:extLst>
          </p:cNvPr>
          <p:cNvSpPr txBox="1"/>
          <p:nvPr/>
        </p:nvSpPr>
        <p:spPr>
          <a:xfrm>
            <a:off x="6577618" y="3192659"/>
            <a:ext cx="1608886" cy="261610"/>
          </a:xfrm>
          <a:prstGeom prst="rect">
            <a:avLst/>
          </a:prstGeom>
          <a:noFill/>
        </p:spPr>
        <p:txBody>
          <a:bodyPr wrap="square" rtlCol="0">
            <a:spAutoFit/>
          </a:bodyPr>
          <a:lstStyle/>
          <a:p>
            <a:pPr defTabSz="685800"/>
            <a:r>
              <a:rPr lang="en-US" sz="1100" b="1" i="1">
                <a:solidFill>
                  <a:prstClr val="black"/>
                </a:solidFill>
                <a:latin typeface="Calibri" panose="020F0502020204030204"/>
              </a:rPr>
              <a:t>Amplitude Modulator</a:t>
            </a:r>
          </a:p>
        </p:txBody>
      </p:sp>
      <p:sp>
        <p:nvSpPr>
          <p:cNvPr id="54" name="Rectangle: Rounded Corners 53">
            <a:extLst>
              <a:ext uri="{FF2B5EF4-FFF2-40B4-BE49-F238E27FC236}">
                <a16:creationId xmlns:a16="http://schemas.microsoft.com/office/drawing/2014/main" id="{2C9AFA59-C77A-2992-F91F-C45E68AF1945}"/>
              </a:ext>
            </a:extLst>
          </p:cNvPr>
          <p:cNvSpPr/>
          <p:nvPr/>
        </p:nvSpPr>
        <p:spPr>
          <a:xfrm>
            <a:off x="1232734" y="3655318"/>
            <a:ext cx="361921" cy="282011"/>
          </a:xfrm>
          <a:prstGeom prst="roundRect">
            <a:avLst/>
          </a:prstGeom>
          <a:solidFill>
            <a:schemeClr val="accent2"/>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685800"/>
            <a:r>
              <a:rPr lang="en-US" sz="800" b="1" dirty="0">
                <a:solidFill>
                  <a:prstClr val="white"/>
                </a:solidFill>
                <a:latin typeface="Calibri" panose="020F0502020204030204"/>
              </a:rPr>
              <a:t>PM</a:t>
            </a:r>
            <a:endParaRPr lang="en-US" sz="800" dirty="0">
              <a:solidFill>
                <a:prstClr val="white"/>
              </a:solidFill>
              <a:latin typeface="Calibri" panose="020F0502020204030204"/>
            </a:endParaRPr>
          </a:p>
        </p:txBody>
      </p:sp>
      <p:sp>
        <p:nvSpPr>
          <p:cNvPr id="55" name="TextBox 54">
            <a:extLst>
              <a:ext uri="{FF2B5EF4-FFF2-40B4-BE49-F238E27FC236}">
                <a16:creationId xmlns:a16="http://schemas.microsoft.com/office/drawing/2014/main" id="{0A64F78B-9494-E942-C7A7-E4BEA0970357}"/>
              </a:ext>
            </a:extLst>
          </p:cNvPr>
          <p:cNvSpPr txBox="1"/>
          <p:nvPr/>
        </p:nvSpPr>
        <p:spPr>
          <a:xfrm>
            <a:off x="1594654" y="3673186"/>
            <a:ext cx="2165825" cy="261610"/>
          </a:xfrm>
          <a:prstGeom prst="rect">
            <a:avLst/>
          </a:prstGeom>
          <a:noFill/>
        </p:spPr>
        <p:txBody>
          <a:bodyPr wrap="square" rtlCol="0">
            <a:spAutoFit/>
          </a:bodyPr>
          <a:lstStyle/>
          <a:p>
            <a:pPr defTabSz="685800"/>
            <a:r>
              <a:rPr lang="en-US" sz="1100" b="1" i="1">
                <a:solidFill>
                  <a:prstClr val="black"/>
                </a:solidFill>
                <a:latin typeface="Calibri" panose="020F0502020204030204"/>
              </a:rPr>
              <a:t>Phase Modulator (EO)</a:t>
            </a:r>
          </a:p>
        </p:txBody>
      </p:sp>
      <p:sp>
        <p:nvSpPr>
          <p:cNvPr id="56" name="Rectangle 55">
            <a:extLst>
              <a:ext uri="{FF2B5EF4-FFF2-40B4-BE49-F238E27FC236}">
                <a16:creationId xmlns:a16="http://schemas.microsoft.com/office/drawing/2014/main" id="{B303B6AB-FBDD-5F1E-DE78-A85784C5106D}"/>
              </a:ext>
            </a:extLst>
          </p:cNvPr>
          <p:cNvSpPr/>
          <p:nvPr/>
        </p:nvSpPr>
        <p:spPr>
          <a:xfrm>
            <a:off x="1087093" y="3481514"/>
            <a:ext cx="461473" cy="27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57" name="TextBox 56">
            <a:extLst>
              <a:ext uri="{FF2B5EF4-FFF2-40B4-BE49-F238E27FC236}">
                <a16:creationId xmlns:a16="http://schemas.microsoft.com/office/drawing/2014/main" id="{8C1802CC-3559-5936-9AFD-12EB493894AA}"/>
              </a:ext>
            </a:extLst>
          </p:cNvPr>
          <p:cNvSpPr txBox="1"/>
          <p:nvPr/>
        </p:nvSpPr>
        <p:spPr>
          <a:xfrm>
            <a:off x="1591619" y="3358768"/>
            <a:ext cx="2165825" cy="261610"/>
          </a:xfrm>
          <a:prstGeom prst="rect">
            <a:avLst/>
          </a:prstGeom>
          <a:noFill/>
        </p:spPr>
        <p:txBody>
          <a:bodyPr wrap="square" rtlCol="0">
            <a:spAutoFit/>
          </a:bodyPr>
          <a:lstStyle/>
          <a:p>
            <a:pPr defTabSz="685800"/>
            <a:r>
              <a:rPr lang="en-US" sz="1100" b="1" i="1">
                <a:solidFill>
                  <a:prstClr val="black"/>
                </a:solidFill>
                <a:latin typeface="Calibri" panose="020F0502020204030204"/>
              </a:rPr>
              <a:t>Waveguide</a:t>
            </a:r>
          </a:p>
        </p:txBody>
      </p:sp>
      <p:grpSp>
        <p:nvGrpSpPr>
          <p:cNvPr id="72" name="Group 71">
            <a:extLst>
              <a:ext uri="{FF2B5EF4-FFF2-40B4-BE49-F238E27FC236}">
                <a16:creationId xmlns:a16="http://schemas.microsoft.com/office/drawing/2014/main" id="{F7A976DF-E34F-F8F3-C6C7-338A100BD416}"/>
              </a:ext>
            </a:extLst>
          </p:cNvPr>
          <p:cNvGrpSpPr/>
          <p:nvPr/>
        </p:nvGrpSpPr>
        <p:grpSpPr>
          <a:xfrm>
            <a:off x="5229796" y="3561560"/>
            <a:ext cx="3418181" cy="1367284"/>
            <a:chOff x="3997317" y="4912755"/>
            <a:chExt cx="4557574" cy="1823045"/>
          </a:xfrm>
        </p:grpSpPr>
        <p:sp>
          <p:nvSpPr>
            <p:cNvPr id="62" name="Rectangle 61">
              <a:extLst>
                <a:ext uri="{FF2B5EF4-FFF2-40B4-BE49-F238E27FC236}">
                  <a16:creationId xmlns:a16="http://schemas.microsoft.com/office/drawing/2014/main" id="{DBBF8B7B-42BE-7452-14D8-A45697EE62AB}"/>
                </a:ext>
              </a:extLst>
            </p:cNvPr>
            <p:cNvSpPr/>
            <p:nvPr/>
          </p:nvSpPr>
          <p:spPr>
            <a:xfrm>
              <a:off x="3997317" y="5779959"/>
              <a:ext cx="615297" cy="36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59" name="Rectangle 58">
              <a:extLst>
                <a:ext uri="{FF2B5EF4-FFF2-40B4-BE49-F238E27FC236}">
                  <a16:creationId xmlns:a16="http://schemas.microsoft.com/office/drawing/2014/main" id="{3D9F9FA8-6433-D6A2-F885-59EE6693EB1F}"/>
                </a:ext>
              </a:extLst>
            </p:cNvPr>
            <p:cNvSpPr/>
            <p:nvPr/>
          </p:nvSpPr>
          <p:spPr>
            <a:xfrm rot="19633432">
              <a:off x="4712215" y="5624637"/>
              <a:ext cx="615297" cy="36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60" name="Rectangle 59">
              <a:extLst>
                <a:ext uri="{FF2B5EF4-FFF2-40B4-BE49-F238E27FC236}">
                  <a16:creationId xmlns:a16="http://schemas.microsoft.com/office/drawing/2014/main" id="{82ABE418-047A-FC8A-354A-84CA786D33A7}"/>
                </a:ext>
              </a:extLst>
            </p:cNvPr>
            <p:cNvSpPr/>
            <p:nvPr/>
          </p:nvSpPr>
          <p:spPr>
            <a:xfrm rot="1966568" flipV="1">
              <a:off x="4712217" y="5981273"/>
              <a:ext cx="615297" cy="36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61" name="Rectangle: Rounded Corners 60">
              <a:extLst>
                <a:ext uri="{FF2B5EF4-FFF2-40B4-BE49-F238E27FC236}">
                  <a16:creationId xmlns:a16="http://schemas.microsoft.com/office/drawing/2014/main" id="{5BA1AB93-1A38-4270-5206-CA0D7496C158}"/>
                </a:ext>
              </a:extLst>
            </p:cNvPr>
            <p:cNvSpPr/>
            <p:nvPr/>
          </p:nvSpPr>
          <p:spPr>
            <a:xfrm>
              <a:off x="4518989" y="5601154"/>
              <a:ext cx="474277" cy="376015"/>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685800"/>
              <a:r>
                <a:rPr lang="en-US" sz="1000" b="1" i="1" dirty="0">
                  <a:solidFill>
                    <a:srgbClr val="002060"/>
                  </a:solidFill>
                  <a:latin typeface="Calibri" panose="020F0502020204030204"/>
                </a:rPr>
                <a:t>SP</a:t>
              </a:r>
              <a:endParaRPr lang="en-US" sz="1000" dirty="0">
                <a:solidFill>
                  <a:prstClr val="white"/>
                </a:solidFill>
                <a:latin typeface="Calibri" panose="020F0502020204030204"/>
              </a:endParaRPr>
            </a:p>
          </p:txBody>
        </p:sp>
        <p:sp>
          <p:nvSpPr>
            <p:cNvPr id="63" name="Rectangle 62">
              <a:extLst>
                <a:ext uri="{FF2B5EF4-FFF2-40B4-BE49-F238E27FC236}">
                  <a16:creationId xmlns:a16="http://schemas.microsoft.com/office/drawing/2014/main" id="{009E6380-43EA-F01D-7CD1-5936A332A1A5}"/>
                </a:ext>
              </a:extLst>
            </p:cNvPr>
            <p:cNvSpPr/>
            <p:nvPr/>
          </p:nvSpPr>
          <p:spPr>
            <a:xfrm>
              <a:off x="5261067" y="5464600"/>
              <a:ext cx="1800000" cy="36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64" name="Rectangle 63">
              <a:extLst>
                <a:ext uri="{FF2B5EF4-FFF2-40B4-BE49-F238E27FC236}">
                  <a16:creationId xmlns:a16="http://schemas.microsoft.com/office/drawing/2014/main" id="{59311378-EC2D-AA58-094D-DD6AA4E1777D}"/>
                </a:ext>
              </a:extLst>
            </p:cNvPr>
            <p:cNvSpPr/>
            <p:nvPr/>
          </p:nvSpPr>
          <p:spPr>
            <a:xfrm>
              <a:off x="5261067" y="6145827"/>
              <a:ext cx="1800000" cy="36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65" name="Rectangle 64">
              <a:extLst>
                <a:ext uri="{FF2B5EF4-FFF2-40B4-BE49-F238E27FC236}">
                  <a16:creationId xmlns:a16="http://schemas.microsoft.com/office/drawing/2014/main" id="{A758ABE9-650C-AF83-5175-2B55B93F0710}"/>
                </a:ext>
              </a:extLst>
            </p:cNvPr>
            <p:cNvSpPr/>
            <p:nvPr/>
          </p:nvSpPr>
          <p:spPr>
            <a:xfrm rot="1966568" flipH="1">
              <a:off x="6996545" y="5627640"/>
              <a:ext cx="615297" cy="36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66" name="Rectangle 65">
              <a:extLst>
                <a:ext uri="{FF2B5EF4-FFF2-40B4-BE49-F238E27FC236}">
                  <a16:creationId xmlns:a16="http://schemas.microsoft.com/office/drawing/2014/main" id="{A223EB74-0C7C-8CD7-4313-4CCCB9354A67}"/>
                </a:ext>
              </a:extLst>
            </p:cNvPr>
            <p:cNvSpPr/>
            <p:nvPr/>
          </p:nvSpPr>
          <p:spPr>
            <a:xfrm rot="19633432" flipH="1" flipV="1">
              <a:off x="6996547" y="5984276"/>
              <a:ext cx="615297" cy="36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67" name="Rectangle: Rounded Corners 66">
              <a:extLst>
                <a:ext uri="{FF2B5EF4-FFF2-40B4-BE49-F238E27FC236}">
                  <a16:creationId xmlns:a16="http://schemas.microsoft.com/office/drawing/2014/main" id="{B59E88F2-7DCB-AA38-EE42-D854C317FF69}"/>
                </a:ext>
              </a:extLst>
            </p:cNvPr>
            <p:cNvSpPr/>
            <p:nvPr/>
          </p:nvSpPr>
          <p:spPr>
            <a:xfrm flipH="1">
              <a:off x="7537939" y="5606160"/>
              <a:ext cx="498959" cy="376015"/>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685800"/>
              <a:r>
                <a:rPr lang="en-US" sz="1000" b="1" i="1">
                  <a:solidFill>
                    <a:srgbClr val="002060"/>
                  </a:solidFill>
                  <a:latin typeface="Calibri" panose="020F0502020204030204"/>
                </a:rPr>
                <a:t>SP</a:t>
              </a:r>
              <a:endParaRPr lang="en-US" sz="1000">
                <a:solidFill>
                  <a:prstClr val="white"/>
                </a:solidFill>
                <a:latin typeface="Calibri" panose="020F0502020204030204"/>
              </a:endParaRPr>
            </a:p>
          </p:txBody>
        </p:sp>
        <p:sp>
          <p:nvSpPr>
            <p:cNvPr id="68" name="Rectangle 67">
              <a:extLst>
                <a:ext uri="{FF2B5EF4-FFF2-40B4-BE49-F238E27FC236}">
                  <a16:creationId xmlns:a16="http://schemas.microsoft.com/office/drawing/2014/main" id="{5B7F1157-7549-CF38-4FDB-2830E6350B39}"/>
                </a:ext>
              </a:extLst>
            </p:cNvPr>
            <p:cNvSpPr/>
            <p:nvPr/>
          </p:nvSpPr>
          <p:spPr>
            <a:xfrm>
              <a:off x="7939594" y="5787691"/>
              <a:ext cx="615297" cy="36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69" name="Rectangle 68">
              <a:extLst>
                <a:ext uri="{FF2B5EF4-FFF2-40B4-BE49-F238E27FC236}">
                  <a16:creationId xmlns:a16="http://schemas.microsoft.com/office/drawing/2014/main" id="{A9093C8B-B6BB-1192-BD5D-A57E535AEBD2}"/>
                </a:ext>
              </a:extLst>
            </p:cNvPr>
            <p:cNvSpPr/>
            <p:nvPr/>
          </p:nvSpPr>
          <p:spPr>
            <a:xfrm>
              <a:off x="5326444" y="5619885"/>
              <a:ext cx="1643382" cy="42187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1200" b="1">
                  <a:solidFill>
                    <a:srgbClr val="002060"/>
                  </a:solidFill>
                  <a:latin typeface="Calibri" panose="020F0502020204030204"/>
                </a:rPr>
                <a:t>S</a:t>
              </a:r>
            </a:p>
          </p:txBody>
        </p:sp>
        <p:sp>
          <p:nvSpPr>
            <p:cNvPr id="70" name="Rectangle 69">
              <a:extLst>
                <a:ext uri="{FF2B5EF4-FFF2-40B4-BE49-F238E27FC236}">
                  <a16:creationId xmlns:a16="http://schemas.microsoft.com/office/drawing/2014/main" id="{879DC1B0-7F14-07E9-1D9A-861BB407AD6D}"/>
                </a:ext>
              </a:extLst>
            </p:cNvPr>
            <p:cNvSpPr/>
            <p:nvPr/>
          </p:nvSpPr>
          <p:spPr>
            <a:xfrm>
              <a:off x="5326444" y="4912755"/>
              <a:ext cx="1643382" cy="42187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1200" b="1">
                  <a:solidFill>
                    <a:srgbClr val="002060"/>
                  </a:solidFill>
                  <a:latin typeface="Calibri" panose="020F0502020204030204"/>
                </a:rPr>
                <a:t>G</a:t>
              </a:r>
            </a:p>
          </p:txBody>
        </p:sp>
        <p:sp>
          <p:nvSpPr>
            <p:cNvPr id="71" name="Rectangle 70">
              <a:extLst>
                <a:ext uri="{FF2B5EF4-FFF2-40B4-BE49-F238E27FC236}">
                  <a16:creationId xmlns:a16="http://schemas.microsoft.com/office/drawing/2014/main" id="{3D6084C3-8945-AFE2-AC3E-16BB0F9123BB}"/>
                </a:ext>
              </a:extLst>
            </p:cNvPr>
            <p:cNvSpPr/>
            <p:nvPr/>
          </p:nvSpPr>
          <p:spPr>
            <a:xfrm>
              <a:off x="5326444" y="6313929"/>
              <a:ext cx="1643382" cy="42187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1200" b="1">
                  <a:solidFill>
                    <a:srgbClr val="002060"/>
                  </a:solidFill>
                  <a:latin typeface="Calibri" panose="020F0502020204030204"/>
                </a:rPr>
                <a:t>G</a:t>
              </a:r>
            </a:p>
          </p:txBody>
        </p:sp>
      </p:grpSp>
      <p:grpSp>
        <p:nvGrpSpPr>
          <p:cNvPr id="39" name="组合 38">
            <a:extLst>
              <a:ext uri="{FF2B5EF4-FFF2-40B4-BE49-F238E27FC236}">
                <a16:creationId xmlns:a16="http://schemas.microsoft.com/office/drawing/2014/main" id="{EE3E2367-1AA0-9D3A-7260-3C1820EFEA2F}"/>
              </a:ext>
            </a:extLst>
          </p:cNvPr>
          <p:cNvGrpSpPr/>
          <p:nvPr/>
        </p:nvGrpSpPr>
        <p:grpSpPr>
          <a:xfrm>
            <a:off x="458346" y="4002610"/>
            <a:ext cx="3864079" cy="843443"/>
            <a:chOff x="6570687" y="86500"/>
            <a:chExt cx="5152105" cy="1124590"/>
          </a:xfrm>
        </p:grpSpPr>
        <p:sp>
          <p:nvSpPr>
            <p:cNvPr id="88" name="Rectangle: Rounded Corners 87">
              <a:extLst>
                <a:ext uri="{FF2B5EF4-FFF2-40B4-BE49-F238E27FC236}">
                  <a16:creationId xmlns:a16="http://schemas.microsoft.com/office/drawing/2014/main" id="{561C76DE-F35E-42C7-3D4B-6126B7D2193E}"/>
                </a:ext>
              </a:extLst>
            </p:cNvPr>
            <p:cNvSpPr/>
            <p:nvPr/>
          </p:nvSpPr>
          <p:spPr>
            <a:xfrm>
              <a:off x="6570687" y="86500"/>
              <a:ext cx="5152105" cy="112459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51" name="Rectangle: Rounded Corners 50">
              <a:extLst>
                <a:ext uri="{FF2B5EF4-FFF2-40B4-BE49-F238E27FC236}">
                  <a16:creationId xmlns:a16="http://schemas.microsoft.com/office/drawing/2014/main" id="{181E0BCC-D26F-C2C9-756C-4DFF16A57339}"/>
                </a:ext>
              </a:extLst>
            </p:cNvPr>
            <p:cNvSpPr/>
            <p:nvPr/>
          </p:nvSpPr>
          <p:spPr>
            <a:xfrm>
              <a:off x="7603204" y="120271"/>
              <a:ext cx="482561" cy="37601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685800"/>
              <a:r>
                <a:rPr lang="en-US" sz="1000" b="1" i="1" dirty="0">
                  <a:solidFill>
                    <a:srgbClr val="002060"/>
                  </a:solidFill>
                  <a:latin typeface="Calibri" panose="020F0502020204030204"/>
                </a:rPr>
                <a:t>SP</a:t>
              </a:r>
              <a:endParaRPr lang="en-US" sz="1000" dirty="0">
                <a:solidFill>
                  <a:prstClr val="white"/>
                </a:solidFill>
                <a:latin typeface="Calibri" panose="020F0502020204030204"/>
              </a:endParaRPr>
            </a:p>
          </p:txBody>
        </p:sp>
        <p:sp>
          <p:nvSpPr>
            <p:cNvPr id="52" name="TextBox 51">
              <a:extLst>
                <a:ext uri="{FF2B5EF4-FFF2-40B4-BE49-F238E27FC236}">
                  <a16:creationId xmlns:a16="http://schemas.microsoft.com/office/drawing/2014/main" id="{296BD94A-0F83-13E0-7666-E702529365F7}"/>
                </a:ext>
              </a:extLst>
            </p:cNvPr>
            <p:cNvSpPr txBox="1"/>
            <p:nvPr/>
          </p:nvSpPr>
          <p:spPr>
            <a:xfrm>
              <a:off x="8085766" y="153755"/>
              <a:ext cx="2887766" cy="348813"/>
            </a:xfrm>
            <a:prstGeom prst="rect">
              <a:avLst/>
            </a:prstGeom>
            <a:noFill/>
          </p:spPr>
          <p:txBody>
            <a:bodyPr wrap="square" rtlCol="0">
              <a:spAutoFit/>
            </a:bodyPr>
            <a:lstStyle/>
            <a:p>
              <a:pPr defTabSz="685800"/>
              <a:r>
                <a:rPr lang="en-US" sz="1100" b="1" i="1" dirty="0">
                  <a:solidFill>
                    <a:prstClr val="black"/>
                  </a:solidFill>
                  <a:latin typeface="Calibri" panose="020F0502020204030204"/>
                </a:rPr>
                <a:t>1-by-2 50:50 MMI or y-branch</a:t>
              </a:r>
            </a:p>
          </p:txBody>
        </p:sp>
        <p:pic>
          <p:nvPicPr>
            <p:cNvPr id="90" name="Picture 89">
              <a:extLst>
                <a:ext uri="{FF2B5EF4-FFF2-40B4-BE49-F238E27FC236}">
                  <a16:creationId xmlns:a16="http://schemas.microsoft.com/office/drawing/2014/main" id="{9DDD4034-6514-6A22-3549-CFC4BE86883D}"/>
                </a:ext>
              </a:extLst>
            </p:cNvPr>
            <p:cNvPicPr>
              <a:picLocks noChangeAspect="1"/>
            </p:cNvPicPr>
            <p:nvPr/>
          </p:nvPicPr>
          <p:blipFill>
            <a:blip r:embed="rId3"/>
            <a:stretch>
              <a:fillRect/>
            </a:stretch>
          </p:blipFill>
          <p:spPr>
            <a:xfrm>
              <a:off x="7108212" y="527534"/>
              <a:ext cx="3987304" cy="636682"/>
            </a:xfrm>
            <a:prstGeom prst="rect">
              <a:avLst/>
            </a:prstGeom>
          </p:spPr>
        </p:pic>
      </p:grpSp>
      <p:sp>
        <p:nvSpPr>
          <p:cNvPr id="7" name="Rectangle 6">
            <a:extLst>
              <a:ext uri="{FF2B5EF4-FFF2-40B4-BE49-F238E27FC236}">
                <a16:creationId xmlns:a16="http://schemas.microsoft.com/office/drawing/2014/main" id="{B770E246-2F3E-EAF5-6BC7-6A7878BE3079}"/>
              </a:ext>
            </a:extLst>
          </p:cNvPr>
          <p:cNvSpPr/>
          <p:nvPr/>
        </p:nvSpPr>
        <p:spPr>
          <a:xfrm rot="19633432">
            <a:off x="4071720" y="1898907"/>
            <a:ext cx="461473" cy="27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21" name="Rectangle 20">
            <a:extLst>
              <a:ext uri="{FF2B5EF4-FFF2-40B4-BE49-F238E27FC236}">
                <a16:creationId xmlns:a16="http://schemas.microsoft.com/office/drawing/2014/main" id="{A779848B-EA79-ED2E-EE35-CAF9CA345833}"/>
              </a:ext>
            </a:extLst>
          </p:cNvPr>
          <p:cNvSpPr/>
          <p:nvPr/>
        </p:nvSpPr>
        <p:spPr>
          <a:xfrm rot="1966568" flipV="1">
            <a:off x="4071721" y="2166384"/>
            <a:ext cx="461473" cy="27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30" name="Rectangle 29">
            <a:extLst>
              <a:ext uri="{FF2B5EF4-FFF2-40B4-BE49-F238E27FC236}">
                <a16:creationId xmlns:a16="http://schemas.microsoft.com/office/drawing/2014/main" id="{0C963E14-1963-48C7-EC8B-5625CD1E6EA3}"/>
              </a:ext>
            </a:extLst>
          </p:cNvPr>
          <p:cNvSpPr/>
          <p:nvPr/>
        </p:nvSpPr>
        <p:spPr>
          <a:xfrm rot="1966568" flipV="1">
            <a:off x="4954925" y="1883938"/>
            <a:ext cx="461473" cy="27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31" name="Rectangle 30">
            <a:extLst>
              <a:ext uri="{FF2B5EF4-FFF2-40B4-BE49-F238E27FC236}">
                <a16:creationId xmlns:a16="http://schemas.microsoft.com/office/drawing/2014/main" id="{20B262D2-3EDA-2DA3-1CD6-B4E42CCF1EAF}"/>
              </a:ext>
            </a:extLst>
          </p:cNvPr>
          <p:cNvSpPr/>
          <p:nvPr/>
        </p:nvSpPr>
        <p:spPr>
          <a:xfrm rot="19633432">
            <a:off x="4954926" y="2151415"/>
            <a:ext cx="461473" cy="27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34" name="Rectangle: Rounded Corners 33">
            <a:extLst>
              <a:ext uri="{FF2B5EF4-FFF2-40B4-BE49-F238E27FC236}">
                <a16:creationId xmlns:a16="http://schemas.microsoft.com/office/drawing/2014/main" id="{8A36F795-E458-452A-2139-A598C13518C1}"/>
              </a:ext>
            </a:extLst>
          </p:cNvPr>
          <p:cNvSpPr/>
          <p:nvPr/>
        </p:nvSpPr>
        <p:spPr>
          <a:xfrm>
            <a:off x="3695700" y="1888152"/>
            <a:ext cx="500942" cy="306458"/>
          </a:xfrm>
          <a:prstGeom prst="roundRect">
            <a:avLst/>
          </a:prstGeom>
          <a:solidFill>
            <a:schemeClr val="accent6">
              <a:lumMod val="40000"/>
              <a:lumOff val="60000"/>
            </a:schemeClr>
          </a:solidFill>
          <a:ln w="57150">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100" b="1" dirty="0">
                <a:solidFill>
                  <a:srgbClr val="002060"/>
                </a:solidFill>
                <a:latin typeface="Calibri" panose="020F0502020204030204"/>
              </a:rPr>
              <a:t>MZI</a:t>
            </a:r>
          </a:p>
        </p:txBody>
      </p:sp>
      <p:sp>
        <p:nvSpPr>
          <p:cNvPr id="22" name="Rectangle: Rounded Corners 21">
            <a:extLst>
              <a:ext uri="{FF2B5EF4-FFF2-40B4-BE49-F238E27FC236}">
                <a16:creationId xmlns:a16="http://schemas.microsoft.com/office/drawing/2014/main" id="{D9D9341C-0AE6-E2B7-AD47-4759AC909417}"/>
              </a:ext>
            </a:extLst>
          </p:cNvPr>
          <p:cNvSpPr/>
          <p:nvPr/>
        </p:nvSpPr>
        <p:spPr>
          <a:xfrm>
            <a:off x="4490947" y="2162546"/>
            <a:ext cx="534322" cy="282011"/>
          </a:xfrm>
          <a:prstGeom prst="roundRect">
            <a:avLst/>
          </a:prstGeom>
          <a:solidFill>
            <a:schemeClr val="accent1">
              <a:lumMod val="5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685800"/>
            <a:r>
              <a:rPr lang="en-US" sz="1200" b="1">
                <a:solidFill>
                  <a:prstClr val="white"/>
                </a:solidFill>
                <a:latin typeface="Calibri" panose="020F0502020204030204"/>
              </a:rPr>
              <a:t>AM</a:t>
            </a:r>
          </a:p>
        </p:txBody>
      </p:sp>
      <p:sp>
        <p:nvSpPr>
          <p:cNvPr id="6" name="Rectangle: Rounded Corners 5">
            <a:extLst>
              <a:ext uri="{FF2B5EF4-FFF2-40B4-BE49-F238E27FC236}">
                <a16:creationId xmlns:a16="http://schemas.microsoft.com/office/drawing/2014/main" id="{5E79FC32-AFDB-9BBF-D37B-06190CEB2394}"/>
              </a:ext>
            </a:extLst>
          </p:cNvPr>
          <p:cNvSpPr/>
          <p:nvPr/>
        </p:nvSpPr>
        <p:spPr>
          <a:xfrm>
            <a:off x="5362528" y="1888151"/>
            <a:ext cx="500942" cy="306458"/>
          </a:xfrm>
          <a:prstGeom prst="roundRect">
            <a:avLst/>
          </a:prstGeom>
          <a:solidFill>
            <a:schemeClr val="accent6">
              <a:lumMod val="40000"/>
              <a:lumOff val="60000"/>
            </a:schemeClr>
          </a:solidFill>
          <a:ln w="57150">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100" b="1">
                <a:solidFill>
                  <a:srgbClr val="002060"/>
                </a:solidFill>
                <a:latin typeface="Calibri" panose="020F0502020204030204"/>
              </a:rPr>
              <a:t>MZI</a:t>
            </a:r>
            <a:endParaRPr lang="en-US" sz="1100">
              <a:solidFill>
                <a:prstClr val="white"/>
              </a:solidFill>
              <a:latin typeface="Calibri" panose="020F0502020204030204"/>
            </a:endParaRPr>
          </a:p>
        </p:txBody>
      </p:sp>
      <p:sp>
        <p:nvSpPr>
          <p:cNvPr id="35" name="Rectangle: Rounded Corners 34">
            <a:extLst>
              <a:ext uri="{FF2B5EF4-FFF2-40B4-BE49-F238E27FC236}">
                <a16:creationId xmlns:a16="http://schemas.microsoft.com/office/drawing/2014/main" id="{13229ECB-E7E6-1CE2-4387-148F8D752943}"/>
              </a:ext>
            </a:extLst>
          </p:cNvPr>
          <p:cNvSpPr/>
          <p:nvPr/>
        </p:nvSpPr>
        <p:spPr>
          <a:xfrm>
            <a:off x="4490946" y="1623479"/>
            <a:ext cx="534322" cy="282011"/>
          </a:xfrm>
          <a:prstGeom prst="roundRect">
            <a:avLst/>
          </a:prstGeom>
          <a:solidFill>
            <a:schemeClr val="accent1">
              <a:lumMod val="5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685800"/>
            <a:r>
              <a:rPr lang="en-US" sz="1200" b="1">
                <a:solidFill>
                  <a:prstClr val="white"/>
                </a:solidFill>
                <a:latin typeface="Calibri" panose="020F0502020204030204"/>
              </a:rPr>
              <a:t>AM</a:t>
            </a:r>
          </a:p>
        </p:txBody>
      </p:sp>
      <p:sp>
        <p:nvSpPr>
          <p:cNvPr id="43" name="Rectangle: Rounded Corners 42">
            <a:extLst>
              <a:ext uri="{FF2B5EF4-FFF2-40B4-BE49-F238E27FC236}">
                <a16:creationId xmlns:a16="http://schemas.microsoft.com/office/drawing/2014/main" id="{E9B4009D-CC76-F327-666A-BC7F51EBA616}"/>
              </a:ext>
            </a:extLst>
          </p:cNvPr>
          <p:cNvSpPr/>
          <p:nvPr/>
        </p:nvSpPr>
        <p:spPr>
          <a:xfrm>
            <a:off x="6019170" y="1740973"/>
            <a:ext cx="362536" cy="282011"/>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685800"/>
            <a:r>
              <a:rPr lang="en-US" sz="1000" b="1" i="1" dirty="0">
                <a:solidFill>
                  <a:srgbClr val="002060"/>
                </a:solidFill>
                <a:latin typeface="Calibri" panose="020F0502020204030204"/>
              </a:rPr>
              <a:t>SP</a:t>
            </a:r>
            <a:endParaRPr lang="en-US" sz="1000" dirty="0">
              <a:solidFill>
                <a:prstClr val="white"/>
              </a:solidFill>
              <a:latin typeface="Calibri" panose="020F0502020204030204"/>
            </a:endParaRPr>
          </a:p>
        </p:txBody>
      </p:sp>
      <p:sp>
        <p:nvSpPr>
          <p:cNvPr id="77" name="Rectangle 76">
            <a:extLst>
              <a:ext uri="{FF2B5EF4-FFF2-40B4-BE49-F238E27FC236}">
                <a16:creationId xmlns:a16="http://schemas.microsoft.com/office/drawing/2014/main" id="{4E48EE42-D7B7-F33D-82E7-7CE5202F59D4}"/>
              </a:ext>
            </a:extLst>
          </p:cNvPr>
          <p:cNvSpPr/>
          <p:nvPr/>
        </p:nvSpPr>
        <p:spPr>
          <a:xfrm flipV="1">
            <a:off x="6947466" y="2514401"/>
            <a:ext cx="461473" cy="27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200">
              <a:solidFill>
                <a:prstClr val="white"/>
              </a:solidFill>
              <a:latin typeface="Calibri" panose="020F0502020204030204"/>
            </a:endParaRPr>
          </a:p>
        </p:txBody>
      </p:sp>
      <p:sp>
        <p:nvSpPr>
          <p:cNvPr id="78" name="Rectangle: Rounded Corners 77">
            <a:extLst>
              <a:ext uri="{FF2B5EF4-FFF2-40B4-BE49-F238E27FC236}">
                <a16:creationId xmlns:a16="http://schemas.microsoft.com/office/drawing/2014/main" id="{2B1B2D68-C818-3FA8-CB07-5A32050B9BDE}"/>
              </a:ext>
            </a:extLst>
          </p:cNvPr>
          <p:cNvSpPr/>
          <p:nvPr/>
        </p:nvSpPr>
        <p:spPr>
          <a:xfrm>
            <a:off x="6022216" y="2030701"/>
            <a:ext cx="362536" cy="282011"/>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685800"/>
            <a:r>
              <a:rPr lang="en-US" sz="1000" b="1" i="1">
                <a:solidFill>
                  <a:srgbClr val="002060"/>
                </a:solidFill>
                <a:latin typeface="Calibri" panose="020F0502020204030204"/>
              </a:rPr>
              <a:t>SP</a:t>
            </a:r>
            <a:endParaRPr lang="en-US" sz="1000">
              <a:solidFill>
                <a:prstClr val="white"/>
              </a:solidFill>
              <a:latin typeface="Calibri" panose="020F0502020204030204"/>
            </a:endParaRPr>
          </a:p>
        </p:txBody>
      </p:sp>
      <p:sp>
        <p:nvSpPr>
          <p:cNvPr id="79" name="Rectangle: Rounded Corners 78">
            <a:extLst>
              <a:ext uri="{FF2B5EF4-FFF2-40B4-BE49-F238E27FC236}">
                <a16:creationId xmlns:a16="http://schemas.microsoft.com/office/drawing/2014/main" id="{938E911F-2D38-6B75-A83C-C978A3C2BD9A}"/>
              </a:ext>
            </a:extLst>
          </p:cNvPr>
          <p:cNvSpPr/>
          <p:nvPr/>
        </p:nvSpPr>
        <p:spPr>
          <a:xfrm>
            <a:off x="6653297" y="2378189"/>
            <a:ext cx="362536" cy="282011"/>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685800"/>
            <a:r>
              <a:rPr lang="en-US" sz="1000" b="1" i="1" dirty="0">
                <a:solidFill>
                  <a:srgbClr val="002060"/>
                </a:solidFill>
                <a:latin typeface="Calibri" panose="020F0502020204030204"/>
              </a:rPr>
              <a:t>SP</a:t>
            </a:r>
            <a:endParaRPr lang="en-US" sz="1000" dirty="0">
              <a:solidFill>
                <a:prstClr val="white"/>
              </a:solidFill>
              <a:latin typeface="Calibri" panose="020F0502020204030204"/>
            </a:endParaRPr>
          </a:p>
        </p:txBody>
      </p:sp>
      <p:sp>
        <p:nvSpPr>
          <p:cNvPr id="80" name="Rectangle: Rounded Corners 79">
            <a:extLst>
              <a:ext uri="{FF2B5EF4-FFF2-40B4-BE49-F238E27FC236}">
                <a16:creationId xmlns:a16="http://schemas.microsoft.com/office/drawing/2014/main" id="{8B2EA7A2-03B6-2952-F0A3-4EB085ACD85D}"/>
              </a:ext>
            </a:extLst>
          </p:cNvPr>
          <p:cNvSpPr/>
          <p:nvPr/>
        </p:nvSpPr>
        <p:spPr>
          <a:xfrm>
            <a:off x="6022216" y="2705347"/>
            <a:ext cx="362536" cy="282011"/>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685800"/>
            <a:r>
              <a:rPr lang="en-US" sz="1000" b="1" i="1" dirty="0">
                <a:solidFill>
                  <a:srgbClr val="002060"/>
                </a:solidFill>
                <a:latin typeface="Calibri" panose="020F0502020204030204"/>
              </a:rPr>
              <a:t>SP</a:t>
            </a:r>
            <a:endParaRPr lang="en-US" sz="1000" dirty="0">
              <a:solidFill>
                <a:prstClr val="white"/>
              </a:solidFill>
              <a:latin typeface="Calibri" panose="020F0502020204030204"/>
            </a:endParaRPr>
          </a:p>
        </p:txBody>
      </p:sp>
      <p:sp>
        <p:nvSpPr>
          <p:cNvPr id="41" name="TextBox 40">
            <a:extLst>
              <a:ext uri="{FF2B5EF4-FFF2-40B4-BE49-F238E27FC236}">
                <a16:creationId xmlns:a16="http://schemas.microsoft.com/office/drawing/2014/main" id="{17A84656-6932-D6B8-1907-8DB5D8D9285B}"/>
              </a:ext>
            </a:extLst>
          </p:cNvPr>
          <p:cNvSpPr txBox="1"/>
          <p:nvPr/>
        </p:nvSpPr>
        <p:spPr>
          <a:xfrm>
            <a:off x="7338771" y="1053930"/>
            <a:ext cx="920712" cy="276999"/>
          </a:xfrm>
          <a:prstGeom prst="rect">
            <a:avLst/>
          </a:prstGeom>
          <a:noFill/>
        </p:spPr>
        <p:txBody>
          <a:bodyPr wrap="square" rtlCol="0">
            <a:spAutoFit/>
          </a:bodyPr>
          <a:lstStyle/>
          <a:p>
            <a:pPr defTabSz="685800"/>
            <a:r>
              <a:rPr lang="en-US" sz="1200" dirty="0">
                <a:solidFill>
                  <a:prstClr val="black"/>
                </a:solidFill>
                <a:latin typeface="Calibri" panose="020F0502020204030204"/>
              </a:rPr>
              <a:t>Port 1</a:t>
            </a:r>
            <a:endParaRPr lang="en-SG" sz="1200" dirty="0">
              <a:solidFill>
                <a:prstClr val="black"/>
              </a:solidFill>
              <a:latin typeface="Calibri" panose="020F0502020204030204"/>
            </a:endParaRPr>
          </a:p>
        </p:txBody>
      </p:sp>
      <p:sp>
        <p:nvSpPr>
          <p:cNvPr id="42" name="TextBox 41">
            <a:extLst>
              <a:ext uri="{FF2B5EF4-FFF2-40B4-BE49-F238E27FC236}">
                <a16:creationId xmlns:a16="http://schemas.microsoft.com/office/drawing/2014/main" id="{15B0A44B-C779-A9BF-1DD8-D07594264461}"/>
              </a:ext>
            </a:extLst>
          </p:cNvPr>
          <p:cNvSpPr txBox="1"/>
          <p:nvPr/>
        </p:nvSpPr>
        <p:spPr>
          <a:xfrm>
            <a:off x="7350847" y="2690000"/>
            <a:ext cx="920712" cy="276999"/>
          </a:xfrm>
          <a:prstGeom prst="rect">
            <a:avLst/>
          </a:prstGeom>
          <a:noFill/>
        </p:spPr>
        <p:txBody>
          <a:bodyPr wrap="square" rtlCol="0">
            <a:spAutoFit/>
          </a:bodyPr>
          <a:lstStyle/>
          <a:p>
            <a:pPr defTabSz="685800"/>
            <a:r>
              <a:rPr lang="en-US" sz="1200" dirty="0">
                <a:solidFill>
                  <a:prstClr val="black"/>
                </a:solidFill>
                <a:latin typeface="Calibri" panose="020F0502020204030204"/>
              </a:rPr>
              <a:t>Port 6</a:t>
            </a:r>
            <a:endParaRPr lang="en-SG" sz="1200" dirty="0">
              <a:solidFill>
                <a:prstClr val="black"/>
              </a:solidFill>
              <a:latin typeface="Calibri" panose="020F0502020204030204"/>
            </a:endParaRPr>
          </a:p>
        </p:txBody>
      </p:sp>
      <p:sp>
        <p:nvSpPr>
          <p:cNvPr id="44" name="TextBox 43">
            <a:extLst>
              <a:ext uri="{FF2B5EF4-FFF2-40B4-BE49-F238E27FC236}">
                <a16:creationId xmlns:a16="http://schemas.microsoft.com/office/drawing/2014/main" id="{15C71247-CF7A-270E-5878-38F6B930580E}"/>
              </a:ext>
            </a:extLst>
          </p:cNvPr>
          <p:cNvSpPr txBox="1"/>
          <p:nvPr/>
        </p:nvSpPr>
        <p:spPr>
          <a:xfrm>
            <a:off x="7345063" y="1426058"/>
            <a:ext cx="920712" cy="276999"/>
          </a:xfrm>
          <a:prstGeom prst="rect">
            <a:avLst/>
          </a:prstGeom>
          <a:noFill/>
        </p:spPr>
        <p:txBody>
          <a:bodyPr wrap="square" rtlCol="0">
            <a:spAutoFit/>
          </a:bodyPr>
          <a:lstStyle/>
          <a:p>
            <a:pPr defTabSz="685800"/>
            <a:r>
              <a:rPr lang="en-US" sz="1200" dirty="0">
                <a:solidFill>
                  <a:prstClr val="black"/>
                </a:solidFill>
                <a:latin typeface="Calibri" panose="020F0502020204030204"/>
              </a:rPr>
              <a:t>Port 2</a:t>
            </a:r>
            <a:endParaRPr lang="en-SG" sz="1200" dirty="0">
              <a:solidFill>
                <a:prstClr val="black"/>
              </a:solidFill>
              <a:latin typeface="Calibri" panose="020F0502020204030204"/>
            </a:endParaRPr>
          </a:p>
        </p:txBody>
      </p:sp>
      <p:sp>
        <p:nvSpPr>
          <p:cNvPr id="45" name="TextBox 44">
            <a:extLst>
              <a:ext uri="{FF2B5EF4-FFF2-40B4-BE49-F238E27FC236}">
                <a16:creationId xmlns:a16="http://schemas.microsoft.com/office/drawing/2014/main" id="{80EA7C05-BAFD-2199-1923-0BF9B11E422F}"/>
              </a:ext>
            </a:extLst>
          </p:cNvPr>
          <p:cNvSpPr txBox="1"/>
          <p:nvPr/>
        </p:nvSpPr>
        <p:spPr>
          <a:xfrm>
            <a:off x="7345063" y="1808483"/>
            <a:ext cx="920712" cy="276999"/>
          </a:xfrm>
          <a:prstGeom prst="rect">
            <a:avLst/>
          </a:prstGeom>
          <a:noFill/>
        </p:spPr>
        <p:txBody>
          <a:bodyPr wrap="square" rtlCol="0">
            <a:spAutoFit/>
          </a:bodyPr>
          <a:lstStyle/>
          <a:p>
            <a:pPr defTabSz="685800"/>
            <a:r>
              <a:rPr lang="en-US" sz="1200" dirty="0">
                <a:solidFill>
                  <a:prstClr val="black"/>
                </a:solidFill>
                <a:latin typeface="Calibri" panose="020F0502020204030204"/>
              </a:rPr>
              <a:t>Port 3</a:t>
            </a:r>
            <a:endParaRPr lang="en-SG" sz="1200" dirty="0">
              <a:solidFill>
                <a:prstClr val="black"/>
              </a:solidFill>
              <a:latin typeface="Calibri" panose="020F0502020204030204"/>
            </a:endParaRPr>
          </a:p>
        </p:txBody>
      </p:sp>
      <p:sp>
        <p:nvSpPr>
          <p:cNvPr id="48" name="TextBox 47">
            <a:extLst>
              <a:ext uri="{FF2B5EF4-FFF2-40B4-BE49-F238E27FC236}">
                <a16:creationId xmlns:a16="http://schemas.microsoft.com/office/drawing/2014/main" id="{68904CE5-720D-A6EF-FBF9-53B62F78D188}"/>
              </a:ext>
            </a:extLst>
          </p:cNvPr>
          <p:cNvSpPr txBox="1"/>
          <p:nvPr/>
        </p:nvSpPr>
        <p:spPr>
          <a:xfrm>
            <a:off x="7345063" y="2005069"/>
            <a:ext cx="920712" cy="276999"/>
          </a:xfrm>
          <a:prstGeom prst="rect">
            <a:avLst/>
          </a:prstGeom>
          <a:noFill/>
        </p:spPr>
        <p:txBody>
          <a:bodyPr wrap="square" rtlCol="0">
            <a:spAutoFit/>
          </a:bodyPr>
          <a:lstStyle/>
          <a:p>
            <a:pPr defTabSz="685800"/>
            <a:r>
              <a:rPr lang="en-US" sz="1200" dirty="0">
                <a:solidFill>
                  <a:prstClr val="black"/>
                </a:solidFill>
                <a:latin typeface="Calibri" panose="020F0502020204030204"/>
              </a:rPr>
              <a:t>Port 4</a:t>
            </a:r>
            <a:endParaRPr lang="en-SG" sz="1200" dirty="0">
              <a:solidFill>
                <a:prstClr val="black"/>
              </a:solidFill>
              <a:latin typeface="Calibri" panose="020F0502020204030204"/>
            </a:endParaRPr>
          </a:p>
        </p:txBody>
      </p:sp>
      <p:sp>
        <p:nvSpPr>
          <p:cNvPr id="73" name="TextBox 72">
            <a:extLst>
              <a:ext uri="{FF2B5EF4-FFF2-40B4-BE49-F238E27FC236}">
                <a16:creationId xmlns:a16="http://schemas.microsoft.com/office/drawing/2014/main" id="{216375AC-57D2-849F-B8A5-CB99FEB006C1}"/>
              </a:ext>
            </a:extLst>
          </p:cNvPr>
          <p:cNvSpPr txBox="1"/>
          <p:nvPr/>
        </p:nvSpPr>
        <p:spPr>
          <a:xfrm>
            <a:off x="7345063" y="2376579"/>
            <a:ext cx="920712" cy="276999"/>
          </a:xfrm>
          <a:prstGeom prst="rect">
            <a:avLst/>
          </a:prstGeom>
          <a:noFill/>
        </p:spPr>
        <p:txBody>
          <a:bodyPr wrap="square" rtlCol="0">
            <a:spAutoFit/>
          </a:bodyPr>
          <a:lstStyle/>
          <a:p>
            <a:pPr defTabSz="685800"/>
            <a:r>
              <a:rPr lang="en-US" sz="1200" dirty="0">
                <a:solidFill>
                  <a:prstClr val="black"/>
                </a:solidFill>
                <a:latin typeface="Calibri" panose="020F0502020204030204"/>
              </a:rPr>
              <a:t>Port 5</a:t>
            </a:r>
            <a:endParaRPr lang="en-SG" sz="1200" dirty="0">
              <a:solidFill>
                <a:prstClr val="black"/>
              </a:solidFill>
              <a:latin typeface="Calibri" panose="020F0502020204030204"/>
            </a:endParaRPr>
          </a:p>
        </p:txBody>
      </p:sp>
      <p:sp>
        <p:nvSpPr>
          <p:cNvPr id="85" name="标题 1">
            <a:extLst>
              <a:ext uri="{FF2B5EF4-FFF2-40B4-BE49-F238E27FC236}">
                <a16:creationId xmlns:a16="http://schemas.microsoft.com/office/drawing/2014/main" id="{5624A745-AD2B-42E9-9B43-47EF3CBBA6CE}"/>
              </a:ext>
            </a:extLst>
          </p:cNvPr>
          <p:cNvSpPr txBox="1">
            <a:spLocks/>
          </p:cNvSpPr>
          <p:nvPr/>
        </p:nvSpPr>
        <p:spPr>
          <a:xfrm>
            <a:off x="379075" y="44498"/>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200" dirty="0">
                <a:solidFill>
                  <a:prstClr val="black"/>
                </a:solidFill>
                <a:latin typeface="Calibri Light" panose="020F0302020204030204"/>
              </a:rPr>
              <a:t>Chip-based 2x2 design</a:t>
            </a:r>
          </a:p>
        </p:txBody>
      </p:sp>
      <p:sp>
        <p:nvSpPr>
          <p:cNvPr id="2" name="Slide Number Placeholder 1">
            <a:extLst>
              <a:ext uri="{FF2B5EF4-FFF2-40B4-BE49-F238E27FC236}">
                <a16:creationId xmlns:a16="http://schemas.microsoft.com/office/drawing/2014/main" id="{23D79F74-4F89-4DD8-BFFC-6F4F7283A577}"/>
              </a:ext>
            </a:extLst>
          </p:cNvPr>
          <p:cNvSpPr>
            <a:spLocks noGrp="1"/>
          </p:cNvSpPr>
          <p:nvPr>
            <p:ph type="sldNum" sz="quarter" idx="12"/>
          </p:nvPr>
        </p:nvSpPr>
        <p:spPr/>
        <p:txBody>
          <a:bodyPr/>
          <a:lstStyle/>
          <a:p>
            <a:pPr defTabSz="685800"/>
            <a:fld id="{04490886-B7C4-443F-9F0E-5C1A8396830A}" type="slidenum">
              <a:rPr lang="en-SG" sz="800">
                <a:solidFill>
                  <a:prstClr val="black">
                    <a:tint val="75000"/>
                  </a:prstClr>
                </a:solidFill>
                <a:latin typeface="Calibri" panose="020F0502020204030204"/>
              </a:rPr>
              <a:pPr defTabSz="685800"/>
              <a:t>30</a:t>
            </a:fld>
            <a:endParaRPr lang="en-SG" sz="800">
              <a:solidFill>
                <a:prstClr val="black">
                  <a:tint val="75000"/>
                </a:prstClr>
              </a:solidFill>
              <a:latin typeface="Calibri" panose="020F0502020204030204"/>
            </a:endParaRPr>
          </a:p>
        </p:txBody>
      </p:sp>
    </p:spTree>
    <p:extLst>
      <p:ext uri="{BB962C8B-B14F-4D97-AF65-F5344CB8AC3E}">
        <p14:creationId xmlns:p14="http://schemas.microsoft.com/office/powerpoint/2010/main" val="158683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1C0055-44AB-36E4-A09A-60A7C43181CF}"/>
              </a:ext>
            </a:extLst>
          </p:cNvPr>
          <p:cNvSpPr>
            <a:spLocks noGrp="1"/>
          </p:cNvSpPr>
          <p:nvPr>
            <p:ph type="sldNum" sz="quarter" idx="12"/>
          </p:nvPr>
        </p:nvSpPr>
        <p:spPr/>
        <p:txBody>
          <a:bodyPr/>
          <a:lstStyle/>
          <a:p>
            <a:pPr defTabSz="685800"/>
            <a:fld id="{04490886-B7C4-443F-9F0E-5C1A8396830A}" type="slidenum">
              <a:rPr lang="en-SG">
                <a:solidFill>
                  <a:prstClr val="black">
                    <a:tint val="75000"/>
                  </a:prstClr>
                </a:solidFill>
                <a:latin typeface="Calibri" panose="020F0502020204030204"/>
              </a:rPr>
              <a:pPr defTabSz="685800"/>
              <a:t>31</a:t>
            </a:fld>
            <a:endParaRPr lang="en-SG">
              <a:solidFill>
                <a:prstClr val="black">
                  <a:tint val="75000"/>
                </a:prstClr>
              </a:solidFill>
              <a:latin typeface="Calibri" panose="020F0502020204030204"/>
            </a:endParaRPr>
          </a:p>
        </p:txBody>
      </p:sp>
      <p:sp>
        <p:nvSpPr>
          <p:cNvPr id="17" name="标题 1">
            <a:extLst>
              <a:ext uri="{FF2B5EF4-FFF2-40B4-BE49-F238E27FC236}">
                <a16:creationId xmlns:a16="http://schemas.microsoft.com/office/drawing/2014/main" id="{C9FBECD6-B50F-B5D5-3CA9-B9CD2F5BC8D0}"/>
              </a:ext>
            </a:extLst>
          </p:cNvPr>
          <p:cNvSpPr txBox="1">
            <a:spLocks/>
          </p:cNvSpPr>
          <p:nvPr/>
        </p:nvSpPr>
        <p:spPr>
          <a:xfrm>
            <a:off x="379075" y="44498"/>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dirty="0">
                <a:solidFill>
                  <a:prstClr val="black"/>
                </a:solidFill>
                <a:latin typeface="Calibri Light" panose="020F0302020204030204"/>
              </a:rPr>
              <a:t>Silicon photonics matrix-vector multiplier</a:t>
            </a:r>
          </a:p>
        </p:txBody>
      </p:sp>
      <p:sp>
        <p:nvSpPr>
          <p:cNvPr id="18" name="TextBox 17">
            <a:extLst>
              <a:ext uri="{FF2B5EF4-FFF2-40B4-BE49-F238E27FC236}">
                <a16:creationId xmlns:a16="http://schemas.microsoft.com/office/drawing/2014/main" id="{5FD7BEBF-FA58-B0B7-705C-B96E7D5D27FF}"/>
              </a:ext>
            </a:extLst>
          </p:cNvPr>
          <p:cNvSpPr txBox="1"/>
          <p:nvPr/>
        </p:nvSpPr>
        <p:spPr>
          <a:xfrm>
            <a:off x="805719" y="4221906"/>
            <a:ext cx="3407005" cy="507831"/>
          </a:xfrm>
          <a:prstGeom prst="rect">
            <a:avLst/>
          </a:prstGeom>
          <a:solidFill>
            <a:schemeClr val="accent1"/>
          </a:solidFill>
        </p:spPr>
        <p:txBody>
          <a:bodyPr wrap="square" rtlCol="0">
            <a:spAutoFit/>
          </a:bodyPr>
          <a:lstStyle/>
          <a:p>
            <a:pPr defTabSz="685800"/>
            <a:r>
              <a:rPr lang="en-US" sz="1350" i="1" dirty="0">
                <a:solidFill>
                  <a:prstClr val="white"/>
                </a:solidFill>
                <a:latin typeface="Calibri" panose="020F0502020204030204"/>
              </a:rPr>
              <a:t>Modulation Speed: limited to kHz</a:t>
            </a:r>
          </a:p>
          <a:p>
            <a:pPr defTabSz="685800"/>
            <a:r>
              <a:rPr lang="en-US" sz="1350" i="1" dirty="0">
                <a:solidFill>
                  <a:prstClr val="white"/>
                </a:solidFill>
                <a:latin typeface="Calibri" panose="020F0502020204030204"/>
              </a:rPr>
              <a:t>Footprint: 1.65 mm</a:t>
            </a:r>
            <a:r>
              <a:rPr lang="en-US" sz="1350" i="1" baseline="30000" dirty="0">
                <a:solidFill>
                  <a:prstClr val="white"/>
                </a:solidFill>
                <a:latin typeface="Calibri" panose="020F0502020204030204"/>
              </a:rPr>
              <a:t>2</a:t>
            </a:r>
            <a:endParaRPr lang="en-SG" sz="1350" i="1" baseline="30000" dirty="0">
              <a:solidFill>
                <a:srgbClr val="FFC000"/>
              </a:solidFill>
              <a:latin typeface="Calibri" panose="020F0502020204030204"/>
            </a:endParaRPr>
          </a:p>
        </p:txBody>
      </p:sp>
      <p:pic>
        <p:nvPicPr>
          <p:cNvPr id="2" name="Picture 1" descr="A close-up of a circuit board&#10;&#10;AI-generated content may be incorrect.">
            <a:extLst>
              <a:ext uri="{FF2B5EF4-FFF2-40B4-BE49-F238E27FC236}">
                <a16:creationId xmlns:a16="http://schemas.microsoft.com/office/drawing/2014/main" id="{94021801-C29B-26DA-AF5B-CABAC925D0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88556" y="2724386"/>
            <a:ext cx="5233424" cy="133761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13" descr="电脑游戏的截图&#10;&#10;中度可信度描述已自动生成">
            <a:extLst>
              <a:ext uri="{FF2B5EF4-FFF2-40B4-BE49-F238E27FC236}">
                <a16:creationId xmlns:a16="http://schemas.microsoft.com/office/drawing/2014/main" id="{4E447D17-E2B5-0C5D-032D-CDF9651DCA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933463"/>
            <a:ext cx="9144000" cy="1717142"/>
          </a:xfrm>
          <a:prstGeom prst="rect">
            <a:avLst/>
          </a:prstGeom>
        </p:spPr>
      </p:pic>
      <p:sp>
        <p:nvSpPr>
          <p:cNvPr id="6" name="矩形 5">
            <a:extLst>
              <a:ext uri="{FF2B5EF4-FFF2-40B4-BE49-F238E27FC236}">
                <a16:creationId xmlns:a16="http://schemas.microsoft.com/office/drawing/2014/main" id="{128EBB80-7F33-F02C-6EF2-8E564394437A}"/>
              </a:ext>
            </a:extLst>
          </p:cNvPr>
          <p:cNvSpPr/>
          <p:nvPr/>
        </p:nvSpPr>
        <p:spPr>
          <a:xfrm>
            <a:off x="2335674" y="2127337"/>
            <a:ext cx="593540" cy="300082"/>
          </a:xfrm>
          <a:prstGeom prst="rect">
            <a:avLst/>
          </a:prstGeom>
          <a:noFill/>
          <a:scene3d>
            <a:camera prst="orthographicFront">
              <a:rot lat="1800000" lon="0" rev="21540000"/>
            </a:camera>
            <a:lightRig rig="threePt" dir="t"/>
          </a:scene3d>
        </p:spPr>
        <p:txBody>
          <a:bodyPr wrap="square" lIns="68580" tIns="34290" rIns="68580" bIns="34290">
            <a:spAutoFit/>
            <a:scene3d>
              <a:camera prst="perspectiveFront"/>
              <a:lightRig rig="threePt" dir="t"/>
            </a:scene3d>
          </a:bodyPr>
          <a:lstStyle/>
          <a:p>
            <a:pPr algn="ctr" defTabSz="685800"/>
            <a:r>
              <a:rPr lang="en-US" altLang="zh-CN" sz="1500" b="1" dirty="0">
                <a:ln w="12700">
                  <a:solidFill>
                    <a:prstClr val="white">
                      <a:lumMod val="65000"/>
                    </a:prstClr>
                  </a:solidFill>
                  <a:prstDash val="solid"/>
                </a:ln>
                <a:pattFill prst="wdDnDiag">
                  <a:fgClr>
                    <a:srgbClr val="A5A5A5">
                      <a:lumMod val="60000"/>
                      <a:lumOff val="40000"/>
                    </a:srgbClr>
                  </a:fgClr>
                  <a:bgClr>
                    <a:prstClr val="white"/>
                  </a:bgClr>
                </a:pattFill>
                <a:effectLst>
                  <a:outerShdw dist="38100" dir="2640000" algn="bl" rotWithShape="0">
                    <a:srgbClr val="44546A">
                      <a:lumMod val="75000"/>
                    </a:srgbClr>
                  </a:outerShdw>
                </a:effectLst>
                <a:latin typeface="Calibri" panose="020F0502020204030204"/>
                <a:ea typeface="等线" panose="02010600030101010101" pitchFamily="2" charset="-122"/>
              </a:rPr>
              <a:t>PD</a:t>
            </a:r>
            <a:endParaRPr lang="zh-CN" altLang="en-US" sz="1500" b="1" dirty="0">
              <a:ln w="12700">
                <a:solidFill>
                  <a:prstClr val="white">
                    <a:lumMod val="65000"/>
                  </a:prstClr>
                </a:solidFill>
                <a:prstDash val="solid"/>
              </a:ln>
              <a:pattFill prst="wdDnDiag">
                <a:fgClr>
                  <a:srgbClr val="A5A5A5">
                    <a:lumMod val="60000"/>
                    <a:lumOff val="40000"/>
                  </a:srgbClr>
                </a:fgClr>
                <a:bgClr>
                  <a:prstClr val="white"/>
                </a:bgClr>
              </a:pattFill>
              <a:effectLst>
                <a:outerShdw dist="38100" dir="2640000" algn="bl" rotWithShape="0">
                  <a:srgbClr val="44546A">
                    <a:lumMod val="75000"/>
                  </a:srgbClr>
                </a:outerShdw>
              </a:effectLst>
              <a:latin typeface="Calibri" panose="020F0502020204030204"/>
              <a:ea typeface="等线" panose="02010600030101010101" pitchFamily="2" charset="-122"/>
            </a:endParaRPr>
          </a:p>
        </p:txBody>
      </p:sp>
      <p:sp>
        <p:nvSpPr>
          <p:cNvPr id="12" name="矩形 6">
            <a:extLst>
              <a:ext uri="{FF2B5EF4-FFF2-40B4-BE49-F238E27FC236}">
                <a16:creationId xmlns:a16="http://schemas.microsoft.com/office/drawing/2014/main" id="{B2EDFE35-848B-AB2B-40FC-DE4656646B34}"/>
              </a:ext>
            </a:extLst>
          </p:cNvPr>
          <p:cNvSpPr/>
          <p:nvPr/>
        </p:nvSpPr>
        <p:spPr>
          <a:xfrm>
            <a:off x="3156723" y="1943347"/>
            <a:ext cx="593540" cy="300082"/>
          </a:xfrm>
          <a:prstGeom prst="rect">
            <a:avLst/>
          </a:prstGeom>
          <a:noFill/>
          <a:scene3d>
            <a:camera prst="orthographicFront">
              <a:rot lat="1800000" lon="0" rev="21540000"/>
            </a:camera>
            <a:lightRig rig="threePt" dir="t"/>
          </a:scene3d>
        </p:spPr>
        <p:txBody>
          <a:bodyPr wrap="square" lIns="68580" tIns="34290" rIns="68580" bIns="34290">
            <a:spAutoFit/>
            <a:scene3d>
              <a:camera prst="perspectiveFront"/>
              <a:lightRig rig="threePt" dir="t"/>
            </a:scene3d>
          </a:bodyPr>
          <a:lstStyle/>
          <a:p>
            <a:pPr algn="ctr" defTabSz="685800"/>
            <a:r>
              <a:rPr lang="en-US" altLang="zh-CN" sz="1500" b="1" dirty="0">
                <a:ln w="12700">
                  <a:solidFill>
                    <a:prstClr val="white">
                      <a:lumMod val="65000"/>
                    </a:prstClr>
                  </a:solidFill>
                  <a:prstDash val="solid"/>
                </a:ln>
                <a:pattFill prst="wdDnDiag">
                  <a:fgClr>
                    <a:srgbClr val="FFC000">
                      <a:lumMod val="60000"/>
                      <a:lumOff val="40000"/>
                    </a:srgbClr>
                  </a:fgClr>
                  <a:bgClr>
                    <a:prstClr val="white"/>
                  </a:bgClr>
                </a:pattFill>
                <a:effectLst>
                  <a:outerShdw dist="38100" dir="2640000" algn="bl" rotWithShape="0">
                    <a:srgbClr val="44546A">
                      <a:lumMod val="75000"/>
                    </a:srgbClr>
                  </a:outerShdw>
                </a:effectLst>
                <a:latin typeface="Calibri" panose="020F0502020204030204"/>
                <a:ea typeface="等线" panose="02010600030101010101" pitchFamily="2" charset="-122"/>
              </a:rPr>
              <a:t>MZI</a:t>
            </a:r>
            <a:endParaRPr lang="zh-CN" altLang="en-US" sz="1500" b="1" dirty="0">
              <a:ln w="12700">
                <a:solidFill>
                  <a:prstClr val="white">
                    <a:lumMod val="65000"/>
                  </a:prstClr>
                </a:solidFill>
                <a:prstDash val="solid"/>
              </a:ln>
              <a:pattFill prst="wdDnDiag">
                <a:fgClr>
                  <a:srgbClr val="FFC000">
                    <a:lumMod val="60000"/>
                    <a:lumOff val="40000"/>
                  </a:srgbClr>
                </a:fgClr>
                <a:bgClr>
                  <a:prstClr val="white"/>
                </a:bgClr>
              </a:pattFill>
              <a:effectLst>
                <a:outerShdw dist="38100" dir="2640000" algn="bl" rotWithShape="0">
                  <a:srgbClr val="44546A">
                    <a:lumMod val="75000"/>
                  </a:srgbClr>
                </a:outerShdw>
              </a:effectLst>
              <a:latin typeface="Calibri" panose="020F0502020204030204"/>
              <a:ea typeface="等线" panose="02010600030101010101" pitchFamily="2" charset="-122"/>
            </a:endParaRPr>
          </a:p>
        </p:txBody>
      </p:sp>
      <p:sp>
        <p:nvSpPr>
          <p:cNvPr id="19" name="矩形 7">
            <a:extLst>
              <a:ext uri="{FF2B5EF4-FFF2-40B4-BE49-F238E27FC236}">
                <a16:creationId xmlns:a16="http://schemas.microsoft.com/office/drawing/2014/main" id="{55E13A33-C7DC-76FE-56B7-B7A26CC5A909}"/>
              </a:ext>
            </a:extLst>
          </p:cNvPr>
          <p:cNvSpPr/>
          <p:nvPr/>
        </p:nvSpPr>
        <p:spPr>
          <a:xfrm>
            <a:off x="1433872" y="967845"/>
            <a:ext cx="1637796" cy="230832"/>
          </a:xfrm>
          <a:prstGeom prst="rect">
            <a:avLst/>
          </a:prstGeom>
          <a:noFill/>
          <a:scene3d>
            <a:camera prst="orthographicFront">
              <a:rot lat="1800000" lon="0" rev="0"/>
            </a:camera>
            <a:lightRig rig="threePt" dir="t"/>
          </a:scene3d>
        </p:spPr>
        <p:txBody>
          <a:bodyPr wrap="square" lIns="68580" tIns="34290" rIns="68580" bIns="34290">
            <a:spAutoFit/>
            <a:scene3d>
              <a:camera prst="perspectiveFront">
                <a:rot lat="2400000" lon="0" rev="0"/>
              </a:camera>
              <a:lightRig rig="threePt" dir="t"/>
            </a:scene3d>
          </a:bodyPr>
          <a:lstStyle/>
          <a:p>
            <a:pPr algn="ctr" defTabSz="685800"/>
            <a:r>
              <a:rPr lang="en-US" altLang="zh-CN" sz="1050" b="1" dirty="0">
                <a:ln w="12700">
                  <a:solidFill>
                    <a:prstClr val="white">
                      <a:lumMod val="65000"/>
                    </a:prstClr>
                  </a:solidFill>
                  <a:prstDash val="solid"/>
                </a:ln>
                <a:pattFill prst="wdDnDiag">
                  <a:fgClr>
                    <a:srgbClr val="FFFF00"/>
                  </a:fgClr>
                  <a:bgClr>
                    <a:prstClr val="white"/>
                  </a:bgClr>
                </a:pattFill>
                <a:effectLst>
                  <a:outerShdw dist="38100" dir="2640000" algn="bl" rotWithShape="0">
                    <a:srgbClr val="44546A">
                      <a:lumMod val="75000"/>
                    </a:srgbClr>
                  </a:outerShdw>
                </a:effectLst>
                <a:latin typeface="Calibri" panose="020F0502020204030204"/>
                <a:ea typeface="等线" panose="02010600030101010101" pitchFamily="2" charset="-122"/>
              </a:rPr>
              <a:t>Thermo-Optic Modulator</a:t>
            </a:r>
            <a:endParaRPr lang="zh-CN" altLang="en-US" sz="1050" b="1" dirty="0">
              <a:ln w="12700">
                <a:solidFill>
                  <a:prstClr val="white">
                    <a:lumMod val="65000"/>
                  </a:prstClr>
                </a:solidFill>
                <a:prstDash val="solid"/>
              </a:ln>
              <a:pattFill prst="wdDnDiag">
                <a:fgClr>
                  <a:srgbClr val="FFFF00"/>
                </a:fgClr>
                <a:bgClr>
                  <a:prstClr val="white"/>
                </a:bgClr>
              </a:pattFill>
              <a:effectLst>
                <a:outerShdw dist="38100" dir="2640000" algn="bl" rotWithShape="0">
                  <a:srgbClr val="44546A">
                    <a:lumMod val="75000"/>
                  </a:srgbClr>
                </a:outerShdw>
              </a:effectLst>
              <a:latin typeface="Calibri" panose="020F0502020204030204"/>
              <a:ea typeface="等线" panose="02010600030101010101" pitchFamily="2" charset="-122"/>
            </a:endParaRPr>
          </a:p>
        </p:txBody>
      </p:sp>
      <p:sp>
        <p:nvSpPr>
          <p:cNvPr id="21" name="矩形 8">
            <a:extLst>
              <a:ext uri="{FF2B5EF4-FFF2-40B4-BE49-F238E27FC236}">
                <a16:creationId xmlns:a16="http://schemas.microsoft.com/office/drawing/2014/main" id="{D9D738DD-2D74-6E84-2BFA-A4A1A031267E}"/>
              </a:ext>
            </a:extLst>
          </p:cNvPr>
          <p:cNvSpPr/>
          <p:nvPr/>
        </p:nvSpPr>
        <p:spPr>
          <a:xfrm>
            <a:off x="854136" y="2093389"/>
            <a:ext cx="593540" cy="438582"/>
          </a:xfrm>
          <a:prstGeom prst="rect">
            <a:avLst/>
          </a:prstGeom>
          <a:noFill/>
          <a:scene3d>
            <a:camera prst="orthographicFront">
              <a:rot lat="1800000" lon="0" rev="0"/>
            </a:camera>
            <a:lightRig rig="threePt" dir="t"/>
          </a:scene3d>
        </p:spPr>
        <p:txBody>
          <a:bodyPr wrap="square" lIns="68580" tIns="34290" rIns="68580" bIns="34290">
            <a:spAutoFit/>
            <a:scene3d>
              <a:camera prst="perspectiveFront"/>
              <a:lightRig rig="threePt" dir="t"/>
            </a:scene3d>
          </a:bodyPr>
          <a:lstStyle/>
          <a:p>
            <a:pPr algn="ctr" defTabSz="685800"/>
            <a:r>
              <a:rPr lang="en-US" altLang="zh-CN" sz="1200" b="1" dirty="0">
                <a:ln w="12700">
                  <a:solidFill>
                    <a:prstClr val="white">
                      <a:lumMod val="65000"/>
                    </a:prstClr>
                  </a:solidFill>
                  <a:prstDash val="solid"/>
                </a:ln>
                <a:pattFill prst="wdDnDiag">
                  <a:fgClr>
                    <a:srgbClr val="FFC000">
                      <a:lumMod val="60000"/>
                      <a:lumOff val="40000"/>
                    </a:srgbClr>
                  </a:fgClr>
                  <a:bgClr>
                    <a:prstClr val="white"/>
                  </a:bgClr>
                </a:pattFill>
                <a:effectLst>
                  <a:outerShdw dist="38100" dir="2640000" algn="bl" rotWithShape="0">
                    <a:srgbClr val="44546A">
                      <a:lumMod val="75000"/>
                    </a:srgbClr>
                  </a:outerShdw>
                </a:effectLst>
                <a:latin typeface="Calibri" panose="020F0502020204030204"/>
                <a:ea typeface="等线" panose="02010600030101010101" pitchFamily="2" charset="-122"/>
              </a:rPr>
              <a:t>1x2 MMI</a:t>
            </a:r>
            <a:endParaRPr lang="zh-CN" altLang="en-US" sz="1200" b="1" dirty="0">
              <a:ln w="12700">
                <a:solidFill>
                  <a:prstClr val="white">
                    <a:lumMod val="65000"/>
                  </a:prstClr>
                </a:solidFill>
                <a:prstDash val="solid"/>
              </a:ln>
              <a:pattFill prst="wdDnDiag">
                <a:fgClr>
                  <a:srgbClr val="FFC000">
                    <a:lumMod val="60000"/>
                    <a:lumOff val="40000"/>
                  </a:srgbClr>
                </a:fgClr>
                <a:bgClr>
                  <a:prstClr val="white"/>
                </a:bgClr>
              </a:pattFill>
              <a:effectLst>
                <a:outerShdw dist="38100" dir="2640000" algn="bl" rotWithShape="0">
                  <a:srgbClr val="44546A">
                    <a:lumMod val="75000"/>
                  </a:srgbClr>
                </a:outerShdw>
              </a:effectLst>
              <a:latin typeface="Calibri" panose="020F0502020204030204"/>
              <a:ea typeface="等线" panose="02010600030101010101" pitchFamily="2" charset="-122"/>
            </a:endParaRPr>
          </a:p>
        </p:txBody>
      </p:sp>
      <p:sp>
        <p:nvSpPr>
          <p:cNvPr id="22" name="矩形 9">
            <a:extLst>
              <a:ext uri="{FF2B5EF4-FFF2-40B4-BE49-F238E27FC236}">
                <a16:creationId xmlns:a16="http://schemas.microsoft.com/office/drawing/2014/main" id="{D98AE7DE-4177-E26D-406C-A2BCC030517E}"/>
              </a:ext>
            </a:extLst>
          </p:cNvPr>
          <p:cNvSpPr/>
          <p:nvPr/>
        </p:nvSpPr>
        <p:spPr>
          <a:xfrm>
            <a:off x="54323" y="1496677"/>
            <a:ext cx="876021" cy="253916"/>
          </a:xfrm>
          <a:prstGeom prst="rect">
            <a:avLst/>
          </a:prstGeom>
          <a:noFill/>
        </p:spPr>
        <p:txBody>
          <a:bodyPr wrap="square" lIns="68580" tIns="34290" rIns="68580" bIns="34290">
            <a:spAutoFit/>
            <a:scene3d>
              <a:camera prst="perspectiveFront"/>
              <a:lightRig rig="threePt" dir="t"/>
            </a:scene3d>
          </a:bodyPr>
          <a:lstStyle/>
          <a:p>
            <a:pPr algn="ctr" defTabSz="685800"/>
            <a:r>
              <a:rPr lang="en-US" altLang="zh-CN" sz="1200" b="1" dirty="0">
                <a:ln w="3175">
                  <a:solidFill>
                    <a:srgbClr val="002060"/>
                  </a:solidFill>
                  <a:prstDash val="solid"/>
                </a:ln>
                <a:solidFill>
                  <a:srgbClr val="00B0F0"/>
                </a:solidFill>
                <a:effectLst>
                  <a:outerShdw dist="38100" dir="2640000" algn="bl" rotWithShape="0">
                    <a:srgbClr val="44546A">
                      <a:lumMod val="75000"/>
                    </a:srgbClr>
                  </a:outerShdw>
                </a:effectLst>
                <a:latin typeface="Calibri" panose="020F0502020204030204"/>
                <a:ea typeface="等线" panose="02010600030101010101" pitchFamily="2" charset="-122"/>
              </a:rPr>
              <a:t>Laser Input</a:t>
            </a:r>
            <a:endParaRPr lang="zh-CN" altLang="en-US" sz="1200" b="1" dirty="0">
              <a:ln w="3175">
                <a:solidFill>
                  <a:srgbClr val="002060"/>
                </a:solidFill>
                <a:prstDash val="solid"/>
              </a:ln>
              <a:solidFill>
                <a:srgbClr val="00B0F0"/>
              </a:solidFill>
              <a:effectLst>
                <a:outerShdw dist="38100" dir="2640000" algn="bl" rotWithShape="0">
                  <a:srgbClr val="44546A">
                    <a:lumMod val="75000"/>
                  </a:srgbClr>
                </a:outerShdw>
              </a:effectLst>
              <a:latin typeface="Calibri" panose="020F0502020204030204"/>
              <a:ea typeface="等线" panose="02010600030101010101" pitchFamily="2" charset="-122"/>
            </a:endParaRPr>
          </a:p>
        </p:txBody>
      </p:sp>
      <p:sp>
        <p:nvSpPr>
          <p:cNvPr id="23" name="矩形 1">
            <a:extLst>
              <a:ext uri="{FF2B5EF4-FFF2-40B4-BE49-F238E27FC236}">
                <a16:creationId xmlns:a16="http://schemas.microsoft.com/office/drawing/2014/main" id="{6DA2AF94-BCE0-BB30-A619-F81BBA7FC7CA}"/>
              </a:ext>
            </a:extLst>
          </p:cNvPr>
          <p:cNvSpPr/>
          <p:nvPr/>
        </p:nvSpPr>
        <p:spPr>
          <a:xfrm>
            <a:off x="5304646" y="1943576"/>
            <a:ext cx="593540" cy="300082"/>
          </a:xfrm>
          <a:prstGeom prst="rect">
            <a:avLst/>
          </a:prstGeom>
          <a:noFill/>
          <a:scene3d>
            <a:camera prst="orthographicFront">
              <a:rot lat="1800000" lon="0" rev="21540000"/>
            </a:camera>
            <a:lightRig rig="threePt" dir="t"/>
          </a:scene3d>
        </p:spPr>
        <p:txBody>
          <a:bodyPr wrap="square" lIns="68580" tIns="34290" rIns="68580" bIns="34290">
            <a:spAutoFit/>
            <a:scene3d>
              <a:camera prst="perspectiveFront"/>
              <a:lightRig rig="threePt" dir="t"/>
            </a:scene3d>
          </a:bodyPr>
          <a:lstStyle/>
          <a:p>
            <a:pPr algn="ctr" defTabSz="685800"/>
            <a:r>
              <a:rPr lang="en-US" altLang="zh-CN" sz="1500" b="1" dirty="0">
                <a:ln w="12700">
                  <a:solidFill>
                    <a:prstClr val="white">
                      <a:lumMod val="65000"/>
                    </a:prstClr>
                  </a:solidFill>
                  <a:prstDash val="solid"/>
                </a:ln>
                <a:pattFill prst="wdDnDiag">
                  <a:fgClr>
                    <a:srgbClr val="FFC000">
                      <a:lumMod val="60000"/>
                      <a:lumOff val="40000"/>
                    </a:srgbClr>
                  </a:fgClr>
                  <a:bgClr>
                    <a:prstClr val="white"/>
                  </a:bgClr>
                </a:pattFill>
                <a:effectLst>
                  <a:outerShdw dist="38100" dir="2640000" algn="bl" rotWithShape="0">
                    <a:srgbClr val="44546A">
                      <a:lumMod val="75000"/>
                    </a:srgbClr>
                  </a:outerShdw>
                </a:effectLst>
                <a:latin typeface="Calibri" panose="020F0502020204030204"/>
                <a:ea typeface="等线" panose="02010600030101010101" pitchFamily="2" charset="-122"/>
              </a:rPr>
              <a:t>MZI</a:t>
            </a:r>
            <a:endParaRPr lang="zh-CN" altLang="en-US" sz="1500" b="1" dirty="0">
              <a:ln w="12700">
                <a:solidFill>
                  <a:prstClr val="white">
                    <a:lumMod val="65000"/>
                  </a:prstClr>
                </a:solidFill>
                <a:prstDash val="solid"/>
              </a:ln>
              <a:pattFill prst="wdDnDiag">
                <a:fgClr>
                  <a:srgbClr val="FFC000">
                    <a:lumMod val="60000"/>
                    <a:lumOff val="40000"/>
                  </a:srgbClr>
                </a:fgClr>
                <a:bgClr>
                  <a:prstClr val="white"/>
                </a:bgClr>
              </a:pattFill>
              <a:effectLst>
                <a:outerShdw dist="38100" dir="2640000" algn="bl" rotWithShape="0">
                  <a:srgbClr val="44546A">
                    <a:lumMod val="75000"/>
                  </a:srgbClr>
                </a:outerShdw>
              </a:effectLst>
              <a:latin typeface="Calibri" panose="020F0502020204030204"/>
              <a:ea typeface="等线" panose="02010600030101010101" pitchFamily="2" charset="-122"/>
            </a:endParaRPr>
          </a:p>
        </p:txBody>
      </p:sp>
      <p:sp>
        <p:nvSpPr>
          <p:cNvPr id="24" name="矩形 26">
            <a:extLst>
              <a:ext uri="{FF2B5EF4-FFF2-40B4-BE49-F238E27FC236}">
                <a16:creationId xmlns:a16="http://schemas.microsoft.com/office/drawing/2014/main" id="{4DA05D78-B66F-AD40-E441-0C8D0D3D5DF8}"/>
              </a:ext>
            </a:extLst>
          </p:cNvPr>
          <p:cNvSpPr/>
          <p:nvPr/>
        </p:nvSpPr>
        <p:spPr>
          <a:xfrm>
            <a:off x="2717904" y="1561495"/>
            <a:ext cx="593540" cy="438582"/>
          </a:xfrm>
          <a:prstGeom prst="rect">
            <a:avLst/>
          </a:prstGeom>
          <a:noFill/>
          <a:scene3d>
            <a:camera prst="orthographicFront">
              <a:rot lat="1800000" lon="0" rev="0"/>
            </a:camera>
            <a:lightRig rig="threePt" dir="t"/>
          </a:scene3d>
        </p:spPr>
        <p:txBody>
          <a:bodyPr wrap="square" lIns="68580" tIns="34290" rIns="68580" bIns="34290">
            <a:spAutoFit/>
            <a:scene3d>
              <a:camera prst="perspectiveFront"/>
              <a:lightRig rig="threePt" dir="t"/>
            </a:scene3d>
          </a:bodyPr>
          <a:lstStyle/>
          <a:p>
            <a:pPr algn="ctr" defTabSz="685800"/>
            <a:r>
              <a:rPr lang="en-US" altLang="zh-CN" sz="1200" b="1" dirty="0">
                <a:ln w="12700">
                  <a:solidFill>
                    <a:prstClr val="white">
                      <a:lumMod val="65000"/>
                    </a:prstClr>
                  </a:solidFill>
                  <a:prstDash val="solid"/>
                </a:ln>
                <a:pattFill prst="wdDnDiag">
                  <a:fgClr>
                    <a:srgbClr val="FFC000">
                      <a:lumMod val="60000"/>
                      <a:lumOff val="40000"/>
                    </a:srgbClr>
                  </a:fgClr>
                  <a:bgClr>
                    <a:prstClr val="white"/>
                  </a:bgClr>
                </a:pattFill>
                <a:effectLst>
                  <a:outerShdw dist="38100" dir="2640000" algn="bl" rotWithShape="0">
                    <a:srgbClr val="44546A">
                      <a:lumMod val="75000"/>
                    </a:srgbClr>
                  </a:outerShdw>
                </a:effectLst>
                <a:latin typeface="Calibri" panose="020F0502020204030204"/>
                <a:ea typeface="等线" panose="02010600030101010101" pitchFamily="2" charset="-122"/>
              </a:rPr>
              <a:t>2x2 MMI</a:t>
            </a:r>
            <a:endParaRPr lang="zh-CN" altLang="en-US" sz="1200" b="1" dirty="0">
              <a:ln w="12700">
                <a:solidFill>
                  <a:prstClr val="white">
                    <a:lumMod val="65000"/>
                  </a:prstClr>
                </a:solidFill>
                <a:prstDash val="solid"/>
              </a:ln>
              <a:pattFill prst="wdDnDiag">
                <a:fgClr>
                  <a:srgbClr val="FFC000">
                    <a:lumMod val="60000"/>
                    <a:lumOff val="40000"/>
                  </a:srgbClr>
                </a:fgClr>
                <a:bgClr>
                  <a:prstClr val="white"/>
                </a:bgClr>
              </a:pattFill>
              <a:effectLst>
                <a:outerShdw dist="38100" dir="2640000" algn="bl" rotWithShape="0">
                  <a:srgbClr val="44546A">
                    <a:lumMod val="75000"/>
                  </a:srgbClr>
                </a:outerShdw>
              </a:effectLst>
              <a:latin typeface="Calibri" panose="020F0502020204030204"/>
              <a:ea typeface="等线" panose="02010600030101010101" pitchFamily="2" charset="-122"/>
            </a:endParaRPr>
          </a:p>
        </p:txBody>
      </p:sp>
      <p:pic>
        <p:nvPicPr>
          <p:cNvPr id="25" name="Picture 24" descr="A close-up of a circuit board&#10;&#10;Description automatically generated">
            <a:extLst>
              <a:ext uri="{FF2B5EF4-FFF2-40B4-BE49-F238E27FC236}">
                <a16:creationId xmlns:a16="http://schemas.microsoft.com/office/drawing/2014/main" id="{3CDF06EC-5871-5512-7085-4A4EE26AA55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6200000" flipV="1">
            <a:off x="1263748" y="1460638"/>
            <a:ext cx="1337617" cy="3865113"/>
          </a:xfrm>
          <a:prstGeom prst="rect">
            <a:avLst/>
          </a:prstGeom>
        </p:spPr>
      </p:pic>
      <p:sp>
        <p:nvSpPr>
          <p:cNvPr id="26" name="Rectangle: Rounded Corners 25">
            <a:extLst>
              <a:ext uri="{FF2B5EF4-FFF2-40B4-BE49-F238E27FC236}">
                <a16:creationId xmlns:a16="http://schemas.microsoft.com/office/drawing/2014/main" id="{0DEB45B9-983E-A947-97C3-CD44BF4A6EED}"/>
              </a:ext>
            </a:extLst>
          </p:cNvPr>
          <p:cNvSpPr/>
          <p:nvPr/>
        </p:nvSpPr>
        <p:spPr>
          <a:xfrm>
            <a:off x="2286334" y="3588940"/>
            <a:ext cx="1285760" cy="34346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pic>
        <p:nvPicPr>
          <p:cNvPr id="27" name="Picture 26" descr="A close-up of a grey wall&#10;&#10;AI-generated content may be incorrect.">
            <a:extLst>
              <a:ext uri="{FF2B5EF4-FFF2-40B4-BE49-F238E27FC236}">
                <a16:creationId xmlns:a16="http://schemas.microsoft.com/office/drawing/2014/main" id="{D84752E3-57F1-BFAB-ABEF-0949920C334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10800000" flipV="1">
            <a:off x="5304646" y="4221906"/>
            <a:ext cx="2265311" cy="70697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Arrow: Right 27">
            <a:extLst>
              <a:ext uri="{FF2B5EF4-FFF2-40B4-BE49-F238E27FC236}">
                <a16:creationId xmlns:a16="http://schemas.microsoft.com/office/drawing/2014/main" id="{CB01B42C-8C4E-8968-42B7-24392FDC929E}"/>
              </a:ext>
            </a:extLst>
          </p:cNvPr>
          <p:cNvSpPr/>
          <p:nvPr/>
        </p:nvSpPr>
        <p:spPr>
          <a:xfrm>
            <a:off x="3543331" y="3038406"/>
            <a:ext cx="690452" cy="648488"/>
          </a:xfrm>
          <a:prstGeom prst="rightArrow">
            <a:avLst/>
          </a:prstGeom>
          <a:solidFill>
            <a:schemeClr val="accent1">
              <a:alpha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alpha val="50000"/>
                </a:prstClr>
              </a:solidFill>
              <a:latin typeface="Calibri" panose="020F0502020204030204"/>
            </a:endParaRPr>
          </a:p>
        </p:txBody>
      </p:sp>
      <p:sp>
        <p:nvSpPr>
          <p:cNvPr id="29" name="TextBox 28">
            <a:extLst>
              <a:ext uri="{FF2B5EF4-FFF2-40B4-BE49-F238E27FC236}">
                <a16:creationId xmlns:a16="http://schemas.microsoft.com/office/drawing/2014/main" id="{63F696C4-74E5-4832-EDED-4B9917AA4843}"/>
              </a:ext>
            </a:extLst>
          </p:cNvPr>
          <p:cNvSpPr txBox="1"/>
          <p:nvPr/>
        </p:nvSpPr>
        <p:spPr>
          <a:xfrm>
            <a:off x="3416197" y="3166442"/>
            <a:ext cx="897832" cy="415498"/>
          </a:xfrm>
          <a:prstGeom prst="rect">
            <a:avLst/>
          </a:prstGeom>
          <a:noFill/>
        </p:spPr>
        <p:txBody>
          <a:bodyPr wrap="square">
            <a:spAutoFit/>
          </a:bodyPr>
          <a:lstStyle/>
          <a:p>
            <a:pPr algn="ctr" defTabSz="685800"/>
            <a:r>
              <a:rPr lang="en-US" sz="1050" b="1" i="1" dirty="0">
                <a:solidFill>
                  <a:prstClr val="white"/>
                </a:solidFill>
                <a:latin typeface="Calibri" panose="020F0502020204030204"/>
              </a:rPr>
              <a:t>Zoomed </a:t>
            </a:r>
          </a:p>
          <a:p>
            <a:pPr algn="ctr" defTabSz="685800"/>
            <a:r>
              <a:rPr lang="en-US" sz="1050" b="1" i="1" dirty="0">
                <a:solidFill>
                  <a:prstClr val="white"/>
                </a:solidFill>
                <a:latin typeface="Calibri" panose="020F0502020204030204"/>
              </a:rPr>
              <a:t>in</a:t>
            </a:r>
            <a:endParaRPr lang="en-SG" sz="1050" b="1" i="1" dirty="0">
              <a:solidFill>
                <a:prstClr val="white"/>
              </a:solidFill>
              <a:latin typeface="Calibri" panose="020F0502020204030204"/>
            </a:endParaRPr>
          </a:p>
        </p:txBody>
      </p:sp>
    </p:spTree>
    <p:extLst>
      <p:ext uri="{BB962C8B-B14F-4D97-AF65-F5344CB8AC3E}">
        <p14:creationId xmlns:p14="http://schemas.microsoft.com/office/powerpoint/2010/main" val="1007384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blue and yellow line&#10;&#10;Description automatically generated">
            <a:extLst>
              <a:ext uri="{FF2B5EF4-FFF2-40B4-BE49-F238E27FC236}">
                <a16:creationId xmlns:a16="http://schemas.microsoft.com/office/drawing/2014/main" id="{22143D75-DFAF-7BE5-03A1-93BB9AF1AF8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5400000">
            <a:off x="2308365" y="494588"/>
            <a:ext cx="1415174" cy="3008726"/>
          </a:xfrm>
          <a:prstGeom prst="rect">
            <a:avLst/>
          </a:prstGeom>
        </p:spPr>
      </p:pic>
      <p:grpSp>
        <p:nvGrpSpPr>
          <p:cNvPr id="26" name="Group 25">
            <a:extLst>
              <a:ext uri="{FF2B5EF4-FFF2-40B4-BE49-F238E27FC236}">
                <a16:creationId xmlns:a16="http://schemas.microsoft.com/office/drawing/2014/main" id="{5CAF8919-FD0F-F126-18B9-E58A6A7F78AA}"/>
              </a:ext>
            </a:extLst>
          </p:cNvPr>
          <p:cNvGrpSpPr/>
          <p:nvPr/>
        </p:nvGrpSpPr>
        <p:grpSpPr>
          <a:xfrm>
            <a:off x="353618" y="1268016"/>
            <a:ext cx="1110224" cy="1404655"/>
            <a:chOff x="471490" y="1850079"/>
            <a:chExt cx="1480299" cy="1872873"/>
          </a:xfrm>
        </p:grpSpPr>
        <p:sp>
          <p:nvSpPr>
            <p:cNvPr id="11" name="Rectangle 10">
              <a:extLst>
                <a:ext uri="{FF2B5EF4-FFF2-40B4-BE49-F238E27FC236}">
                  <a16:creationId xmlns:a16="http://schemas.microsoft.com/office/drawing/2014/main" id="{660B2448-3FAB-AC4C-54A9-026339E3703D}"/>
                </a:ext>
              </a:extLst>
            </p:cNvPr>
            <p:cNvSpPr/>
            <p:nvPr/>
          </p:nvSpPr>
          <p:spPr>
            <a:xfrm>
              <a:off x="471490" y="2771881"/>
              <a:ext cx="615297" cy="36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2" name="Rectangle 11">
              <a:extLst>
                <a:ext uri="{FF2B5EF4-FFF2-40B4-BE49-F238E27FC236}">
                  <a16:creationId xmlns:a16="http://schemas.microsoft.com/office/drawing/2014/main" id="{2B2A90FB-C2C8-CE95-A29D-2FF48F4E6F57}"/>
                </a:ext>
              </a:extLst>
            </p:cNvPr>
            <p:cNvSpPr/>
            <p:nvPr/>
          </p:nvSpPr>
          <p:spPr>
            <a:xfrm rot="18504430">
              <a:off x="932877" y="2395088"/>
              <a:ext cx="887194" cy="36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691B50B2-7D14-0F78-7DF2-42774E63528F}"/>
                </a:ext>
              </a:extLst>
            </p:cNvPr>
            <p:cNvSpPr/>
            <p:nvPr/>
          </p:nvSpPr>
          <p:spPr>
            <a:xfrm rot="3095570" flipV="1">
              <a:off x="932877" y="3148675"/>
              <a:ext cx="887194" cy="36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 name="Rectangle: Rounded Corners 13">
              <a:extLst>
                <a:ext uri="{FF2B5EF4-FFF2-40B4-BE49-F238E27FC236}">
                  <a16:creationId xmlns:a16="http://schemas.microsoft.com/office/drawing/2014/main" id="{DD42C706-5FAE-7D83-1E53-9B1ED0B654A3}"/>
                </a:ext>
              </a:extLst>
            </p:cNvPr>
            <p:cNvSpPr/>
            <p:nvPr/>
          </p:nvSpPr>
          <p:spPr>
            <a:xfrm>
              <a:off x="932267" y="2601874"/>
              <a:ext cx="488021" cy="376015"/>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685800"/>
              <a:r>
                <a:rPr lang="en-US" sz="1050" b="1" i="1" dirty="0">
                  <a:solidFill>
                    <a:srgbClr val="002060"/>
                  </a:solidFill>
                  <a:latin typeface="Calibri" panose="020F0502020204030204"/>
                </a:rPr>
                <a:t>SP</a:t>
              </a:r>
            </a:p>
          </p:txBody>
        </p:sp>
        <p:sp>
          <p:nvSpPr>
            <p:cNvPr id="15" name="Rectangle: Rounded Corners 14">
              <a:extLst>
                <a:ext uri="{FF2B5EF4-FFF2-40B4-BE49-F238E27FC236}">
                  <a16:creationId xmlns:a16="http://schemas.microsoft.com/office/drawing/2014/main" id="{CBCC3BAC-D927-C06D-E030-E2F042FDAFCD}"/>
                </a:ext>
              </a:extLst>
            </p:cNvPr>
            <p:cNvSpPr/>
            <p:nvPr/>
          </p:nvSpPr>
          <p:spPr>
            <a:xfrm>
              <a:off x="1463768" y="1850079"/>
              <a:ext cx="488021" cy="376015"/>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685800"/>
              <a:r>
                <a:rPr lang="en-US" sz="1050" b="1" i="1" dirty="0">
                  <a:solidFill>
                    <a:srgbClr val="002060"/>
                  </a:solidFill>
                  <a:latin typeface="Calibri" panose="020F0502020204030204"/>
                </a:rPr>
                <a:t>SP</a:t>
              </a:r>
              <a:endParaRPr lang="en-US" sz="1050" dirty="0">
                <a:solidFill>
                  <a:prstClr val="white"/>
                </a:solidFill>
                <a:latin typeface="Calibri" panose="020F0502020204030204"/>
              </a:endParaRPr>
            </a:p>
          </p:txBody>
        </p:sp>
        <p:sp>
          <p:nvSpPr>
            <p:cNvPr id="16" name="Rectangle: Rounded Corners 15">
              <a:extLst>
                <a:ext uri="{FF2B5EF4-FFF2-40B4-BE49-F238E27FC236}">
                  <a16:creationId xmlns:a16="http://schemas.microsoft.com/office/drawing/2014/main" id="{50A14BF9-03D2-EC23-829A-1D2C20C8A7A3}"/>
                </a:ext>
              </a:extLst>
            </p:cNvPr>
            <p:cNvSpPr/>
            <p:nvPr/>
          </p:nvSpPr>
          <p:spPr>
            <a:xfrm>
              <a:off x="1463768" y="3346937"/>
              <a:ext cx="488021" cy="376015"/>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685800"/>
              <a:r>
                <a:rPr lang="en-US" sz="1050" b="1" i="1" dirty="0">
                  <a:solidFill>
                    <a:srgbClr val="002060"/>
                  </a:solidFill>
                  <a:latin typeface="Calibri" panose="020F0502020204030204"/>
                </a:rPr>
                <a:t>SP</a:t>
              </a:r>
              <a:endParaRPr lang="en-US" sz="1050" dirty="0">
                <a:solidFill>
                  <a:prstClr val="white"/>
                </a:solidFill>
                <a:latin typeface="Calibri" panose="020F0502020204030204"/>
              </a:endParaRPr>
            </a:p>
          </p:txBody>
        </p:sp>
      </p:grpSp>
      <p:grpSp>
        <p:nvGrpSpPr>
          <p:cNvPr id="22" name="Group 21">
            <a:extLst>
              <a:ext uri="{FF2B5EF4-FFF2-40B4-BE49-F238E27FC236}">
                <a16:creationId xmlns:a16="http://schemas.microsoft.com/office/drawing/2014/main" id="{C1C8FBAE-6C53-59D6-4F7A-FF811A9D989F}"/>
              </a:ext>
            </a:extLst>
          </p:cNvPr>
          <p:cNvGrpSpPr/>
          <p:nvPr/>
        </p:nvGrpSpPr>
        <p:grpSpPr>
          <a:xfrm>
            <a:off x="306198" y="3703432"/>
            <a:ext cx="8531605" cy="1043964"/>
            <a:chOff x="251491" y="3842762"/>
            <a:chExt cx="12068093" cy="1515331"/>
          </a:xfrm>
        </p:grpSpPr>
        <p:pic>
          <p:nvPicPr>
            <p:cNvPr id="7" name="Picture 6" descr="A close-up of a blue and yellow background&#10;&#10;Description automatically generated">
              <a:extLst>
                <a:ext uri="{FF2B5EF4-FFF2-40B4-BE49-F238E27FC236}">
                  <a16:creationId xmlns:a16="http://schemas.microsoft.com/office/drawing/2014/main" id="{AFAC0AC8-B14D-15CB-0035-BEE032315E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16200000">
              <a:off x="4379492" y="2885338"/>
              <a:ext cx="1515329" cy="3430178"/>
            </a:xfrm>
            <a:prstGeom prst="rect">
              <a:avLst/>
            </a:prstGeom>
          </p:spPr>
        </p:pic>
        <p:pic>
          <p:nvPicPr>
            <p:cNvPr id="9" name="Picture 8" descr="A close-up of a blue and yellow line&#10;&#10;Description automatically generated">
              <a:extLst>
                <a:ext uri="{FF2B5EF4-FFF2-40B4-BE49-F238E27FC236}">
                  <a16:creationId xmlns:a16="http://schemas.microsoft.com/office/drawing/2014/main" id="{5B2260F8-8003-B92F-B479-84B5B57D2CB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16200000" flipV="1">
              <a:off x="7216564" y="2775362"/>
              <a:ext cx="1515329" cy="3650129"/>
            </a:xfrm>
            <a:prstGeom prst="rect">
              <a:avLst/>
            </a:prstGeom>
          </p:spPr>
        </p:pic>
        <p:sp>
          <p:nvSpPr>
            <p:cNvPr id="17" name="Rectangle: Rounded Corners 16">
              <a:extLst>
                <a:ext uri="{FF2B5EF4-FFF2-40B4-BE49-F238E27FC236}">
                  <a16:creationId xmlns:a16="http://schemas.microsoft.com/office/drawing/2014/main" id="{082B1472-1E91-A092-E9ED-496E35BBE6FD}"/>
                </a:ext>
              </a:extLst>
            </p:cNvPr>
            <p:cNvSpPr/>
            <p:nvPr/>
          </p:nvSpPr>
          <p:spPr>
            <a:xfrm>
              <a:off x="1752725" y="4586992"/>
              <a:ext cx="557157" cy="408611"/>
            </a:xfrm>
            <a:prstGeom prst="roundRect">
              <a:avLst/>
            </a:prstGeom>
            <a:solidFill>
              <a:schemeClr val="accent6">
                <a:lumMod val="40000"/>
                <a:lumOff val="60000"/>
              </a:schemeClr>
            </a:solidFill>
            <a:ln w="57150">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200" b="1">
                  <a:solidFill>
                    <a:srgbClr val="002060"/>
                  </a:solidFill>
                  <a:latin typeface="Calibri" panose="020F0502020204030204"/>
                </a:rPr>
                <a:t>MZI</a:t>
              </a:r>
            </a:p>
          </p:txBody>
        </p:sp>
        <p:pic>
          <p:nvPicPr>
            <p:cNvPr id="19" name="Picture 18" descr="A yellow and blue lines on a purple background&#10;&#10;Description automatically generated">
              <a:extLst>
                <a:ext uri="{FF2B5EF4-FFF2-40B4-BE49-F238E27FC236}">
                  <a16:creationId xmlns:a16="http://schemas.microsoft.com/office/drawing/2014/main" id="{DEF163B9-9577-B32D-698F-098825FE182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16200000">
              <a:off x="10301773" y="3340281"/>
              <a:ext cx="1515329" cy="2520292"/>
            </a:xfrm>
            <a:prstGeom prst="rect">
              <a:avLst/>
            </a:prstGeom>
          </p:spPr>
        </p:pic>
        <p:pic>
          <p:nvPicPr>
            <p:cNvPr id="21" name="Picture 20" descr="A close-up of a blue and yellow line&#10;&#10;Description automatically generated">
              <a:extLst>
                <a:ext uri="{FF2B5EF4-FFF2-40B4-BE49-F238E27FC236}">
                  <a16:creationId xmlns:a16="http://schemas.microsoft.com/office/drawing/2014/main" id="{D3793DCE-14E4-1CB1-46E6-9C690D4A8709}"/>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16200000">
              <a:off x="1079114" y="3015141"/>
              <a:ext cx="1515329" cy="3170575"/>
            </a:xfrm>
            <a:prstGeom prst="rect">
              <a:avLst/>
            </a:prstGeom>
          </p:spPr>
        </p:pic>
      </p:grpSp>
      <p:sp>
        <p:nvSpPr>
          <p:cNvPr id="23" name="Rectangle: Rounded Corners 22">
            <a:extLst>
              <a:ext uri="{FF2B5EF4-FFF2-40B4-BE49-F238E27FC236}">
                <a16:creationId xmlns:a16="http://schemas.microsoft.com/office/drawing/2014/main" id="{78508349-ADFD-8D6C-0609-659E5C6946D2}"/>
              </a:ext>
            </a:extLst>
          </p:cNvPr>
          <p:cNvSpPr/>
          <p:nvPr/>
        </p:nvSpPr>
        <p:spPr>
          <a:xfrm>
            <a:off x="306197" y="3070846"/>
            <a:ext cx="487091" cy="306458"/>
          </a:xfrm>
          <a:prstGeom prst="roundRect">
            <a:avLst/>
          </a:prstGeom>
          <a:solidFill>
            <a:schemeClr val="accent6">
              <a:lumMod val="40000"/>
              <a:lumOff val="60000"/>
            </a:schemeClr>
          </a:solidFill>
          <a:ln w="57150">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200" b="1" dirty="0">
                <a:solidFill>
                  <a:srgbClr val="002060"/>
                </a:solidFill>
                <a:latin typeface="Calibri" panose="020F0502020204030204"/>
              </a:rPr>
              <a:t>MZI</a:t>
            </a:r>
          </a:p>
        </p:txBody>
      </p:sp>
      <p:pic>
        <p:nvPicPr>
          <p:cNvPr id="25" name="Picture 24">
            <a:extLst>
              <a:ext uri="{FF2B5EF4-FFF2-40B4-BE49-F238E27FC236}">
                <a16:creationId xmlns:a16="http://schemas.microsoft.com/office/drawing/2014/main" id="{2A49A5F8-76E4-834E-3BC0-2645C64A4764}"/>
              </a:ext>
            </a:extLst>
          </p:cNvPr>
          <p:cNvPicPr>
            <a:picLocks noChangeAspect="1"/>
          </p:cNvPicPr>
          <p:nvPr/>
        </p:nvPicPr>
        <p:blipFill>
          <a:blip r:embed="rId7"/>
          <a:stretch>
            <a:fillRect/>
          </a:stretch>
        </p:blipFill>
        <p:spPr>
          <a:xfrm>
            <a:off x="983782" y="2761645"/>
            <a:ext cx="4442036" cy="826267"/>
          </a:xfrm>
          <a:prstGeom prst="rect">
            <a:avLst/>
          </a:prstGeom>
        </p:spPr>
      </p:pic>
      <p:sp>
        <p:nvSpPr>
          <p:cNvPr id="24" name="标题 1">
            <a:extLst>
              <a:ext uri="{FF2B5EF4-FFF2-40B4-BE49-F238E27FC236}">
                <a16:creationId xmlns:a16="http://schemas.microsoft.com/office/drawing/2014/main" id="{06FC4958-9E51-4C65-A774-1EBC75CA15E7}"/>
              </a:ext>
            </a:extLst>
          </p:cNvPr>
          <p:cNvSpPr txBox="1">
            <a:spLocks/>
          </p:cNvSpPr>
          <p:nvPr/>
        </p:nvSpPr>
        <p:spPr>
          <a:xfrm>
            <a:off x="379075" y="44498"/>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dirty="0">
                <a:solidFill>
                  <a:prstClr val="black"/>
                </a:solidFill>
                <a:latin typeface="Calibri Light" panose="020F0302020204030204"/>
              </a:rPr>
              <a:t>Lithium </a:t>
            </a:r>
            <a:r>
              <a:rPr lang="en-US" sz="3300" dirty="0" err="1">
                <a:solidFill>
                  <a:prstClr val="black"/>
                </a:solidFill>
                <a:latin typeface="Calibri Light" panose="020F0302020204030204"/>
              </a:rPr>
              <a:t>niobate</a:t>
            </a:r>
            <a:r>
              <a:rPr lang="en-US" sz="3300" dirty="0">
                <a:solidFill>
                  <a:prstClr val="black"/>
                </a:solidFill>
                <a:latin typeface="Calibri Light" panose="020F0302020204030204"/>
              </a:rPr>
              <a:t> version</a:t>
            </a:r>
          </a:p>
        </p:txBody>
      </p:sp>
      <p:sp>
        <p:nvSpPr>
          <p:cNvPr id="10" name="TextBox 9">
            <a:extLst>
              <a:ext uri="{FF2B5EF4-FFF2-40B4-BE49-F238E27FC236}">
                <a16:creationId xmlns:a16="http://schemas.microsoft.com/office/drawing/2014/main" id="{A8D5AD09-6E50-4F7E-A813-08605C596512}"/>
              </a:ext>
            </a:extLst>
          </p:cNvPr>
          <p:cNvSpPr txBox="1"/>
          <p:nvPr/>
        </p:nvSpPr>
        <p:spPr>
          <a:xfrm>
            <a:off x="91246" y="775189"/>
            <a:ext cx="5441682" cy="307777"/>
          </a:xfrm>
          <a:prstGeom prst="rect">
            <a:avLst/>
          </a:prstGeom>
          <a:noFill/>
        </p:spPr>
        <p:txBody>
          <a:bodyPr wrap="none" rtlCol="0">
            <a:spAutoFit/>
          </a:bodyPr>
          <a:lstStyle/>
          <a:p>
            <a:pPr defTabSz="685800"/>
            <a:r>
              <a:rPr lang="en-US" sz="1400" dirty="0">
                <a:solidFill>
                  <a:prstClr val="black"/>
                </a:solidFill>
                <a:latin typeface="Calibri" panose="020F0502020204030204"/>
              </a:rPr>
              <a:t>Collaborator: Fabricated by Prof. </a:t>
            </a:r>
            <a:r>
              <a:rPr lang="en-US" sz="1400" dirty="0" err="1">
                <a:solidFill>
                  <a:prstClr val="black"/>
                </a:solidFill>
                <a:latin typeface="Calibri" panose="020F0502020204030204"/>
              </a:rPr>
              <a:t>Ya</a:t>
            </a:r>
            <a:r>
              <a:rPr lang="en-US" sz="1400" dirty="0">
                <a:solidFill>
                  <a:prstClr val="black"/>
                </a:solidFill>
                <a:latin typeface="Calibri" panose="020F0502020204030204"/>
              </a:rPr>
              <a:t> Cheng, East China Normal University</a:t>
            </a:r>
            <a:endParaRPr lang="en-SG" sz="1400" dirty="0">
              <a:solidFill>
                <a:prstClr val="black"/>
              </a:solidFill>
              <a:latin typeface="Calibri" panose="020F0502020204030204"/>
            </a:endParaRPr>
          </a:p>
        </p:txBody>
      </p:sp>
      <p:pic>
        <p:nvPicPr>
          <p:cNvPr id="28" name="Picture 27">
            <a:extLst>
              <a:ext uri="{FF2B5EF4-FFF2-40B4-BE49-F238E27FC236}">
                <a16:creationId xmlns:a16="http://schemas.microsoft.com/office/drawing/2014/main" id="{5D5EFFBE-1CC4-4559-AE10-5EF5318EDE77}"/>
              </a:ext>
            </a:extLst>
          </p:cNvPr>
          <p:cNvPicPr>
            <a:picLocks noChangeAspect="1"/>
          </p:cNvPicPr>
          <p:nvPr/>
        </p:nvPicPr>
        <p:blipFill rotWithShape="1">
          <a:blip r:embed="rId8"/>
          <a:srcRect l="33427" t="21863" r="33165" b="22575"/>
          <a:stretch/>
        </p:blipFill>
        <p:spPr>
          <a:xfrm>
            <a:off x="5640037" y="618100"/>
            <a:ext cx="3197765" cy="2991546"/>
          </a:xfrm>
          <a:prstGeom prst="rect">
            <a:avLst/>
          </a:prstGeom>
        </p:spPr>
      </p:pic>
      <p:sp>
        <p:nvSpPr>
          <p:cNvPr id="2" name="Slide Number Placeholder 1">
            <a:extLst>
              <a:ext uri="{FF2B5EF4-FFF2-40B4-BE49-F238E27FC236}">
                <a16:creationId xmlns:a16="http://schemas.microsoft.com/office/drawing/2014/main" id="{4539E064-226B-4DF5-9EB5-25200966AB54}"/>
              </a:ext>
            </a:extLst>
          </p:cNvPr>
          <p:cNvSpPr>
            <a:spLocks noGrp="1"/>
          </p:cNvSpPr>
          <p:nvPr>
            <p:ph type="sldNum" sz="quarter" idx="12"/>
          </p:nvPr>
        </p:nvSpPr>
        <p:spPr/>
        <p:txBody>
          <a:bodyPr/>
          <a:lstStyle/>
          <a:p>
            <a:pPr defTabSz="685800"/>
            <a:fld id="{04490886-B7C4-443F-9F0E-5C1A8396830A}" type="slidenum">
              <a:rPr lang="en-SG">
                <a:solidFill>
                  <a:prstClr val="black">
                    <a:tint val="75000"/>
                  </a:prstClr>
                </a:solidFill>
                <a:latin typeface="Calibri" panose="020F0502020204030204"/>
              </a:rPr>
              <a:pPr defTabSz="685800"/>
              <a:t>32</a:t>
            </a:fld>
            <a:endParaRPr lang="en-SG">
              <a:solidFill>
                <a:prstClr val="black">
                  <a:tint val="75000"/>
                </a:prstClr>
              </a:solidFill>
              <a:latin typeface="Calibri" panose="020F0502020204030204"/>
            </a:endParaRPr>
          </a:p>
        </p:txBody>
      </p:sp>
    </p:spTree>
    <p:extLst>
      <p:ext uri="{BB962C8B-B14F-4D97-AF65-F5344CB8AC3E}">
        <p14:creationId xmlns:p14="http://schemas.microsoft.com/office/powerpoint/2010/main" val="2654448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02E52910-2A72-2CA6-4756-B99AF39C1441}"/>
              </a:ext>
            </a:extLst>
          </p:cNvPr>
          <p:cNvSpPr txBox="1"/>
          <p:nvPr/>
        </p:nvSpPr>
        <p:spPr>
          <a:xfrm>
            <a:off x="348777" y="177596"/>
            <a:ext cx="8566623" cy="369332"/>
          </a:xfrm>
          <a:prstGeom prst="rect">
            <a:avLst/>
          </a:prstGeom>
          <a:noFill/>
        </p:spPr>
        <p:txBody>
          <a:bodyPr wrap="square" rtlCol="0">
            <a:spAutoFit/>
          </a:bodyPr>
          <a:lstStyle/>
          <a:p>
            <a:pPr defTabSz="685800"/>
            <a:r>
              <a:rPr kumimoji="1" lang="en-US" altLang="zh-CN" u="sng" dirty="0">
                <a:solidFill>
                  <a:prstClr val="black"/>
                </a:solidFill>
                <a:latin typeface="Calibri" panose="020F0502020204030204" pitchFamily="34" charset="0"/>
                <a:ea typeface="等线" panose="02010600030101010101" pitchFamily="2" charset="-122"/>
                <a:cs typeface="Calibri" panose="020F0502020204030204" pitchFamily="34" charset="0"/>
              </a:rPr>
              <a:t>Nonlinear Operation: Periodical</a:t>
            </a:r>
            <a:r>
              <a:rPr kumimoji="1" lang="zh-CN" altLang="en-US" u="sng" dirty="0">
                <a:solidFill>
                  <a:prstClr val="black"/>
                </a:solidFill>
                <a:latin typeface="Calibri" panose="020F0502020204030204" pitchFamily="34" charset="0"/>
                <a:ea typeface="等线" panose="02010600030101010101" pitchFamily="2" charset="-122"/>
                <a:cs typeface="Calibri" panose="020F0502020204030204" pitchFamily="34" charset="0"/>
              </a:rPr>
              <a:t> </a:t>
            </a:r>
            <a:r>
              <a:rPr kumimoji="1" lang="en-US" altLang="zh-CN" u="sng" dirty="0">
                <a:solidFill>
                  <a:prstClr val="black"/>
                </a:solidFill>
                <a:latin typeface="Calibri" panose="020F0502020204030204" pitchFamily="34" charset="0"/>
                <a:ea typeface="等线" panose="02010600030101010101" pitchFamily="2" charset="-122"/>
                <a:cs typeface="Calibri" panose="020F0502020204030204" pitchFamily="34" charset="0"/>
              </a:rPr>
              <a:t>Poling</a:t>
            </a:r>
            <a:r>
              <a:rPr kumimoji="1" lang="zh-CN" altLang="en-US" u="sng" dirty="0">
                <a:solidFill>
                  <a:prstClr val="black"/>
                </a:solidFill>
                <a:latin typeface="Calibri" panose="020F0502020204030204" pitchFamily="34" charset="0"/>
                <a:ea typeface="等线" panose="02010600030101010101" pitchFamily="2" charset="-122"/>
                <a:cs typeface="Calibri" panose="020F0502020204030204" pitchFamily="34" charset="0"/>
              </a:rPr>
              <a:t> </a:t>
            </a:r>
            <a:r>
              <a:rPr kumimoji="1" lang="en-US" altLang="zh-CN" u="sng" dirty="0">
                <a:solidFill>
                  <a:prstClr val="black"/>
                </a:solidFill>
                <a:latin typeface="Calibri" panose="020F0502020204030204" pitchFamily="34" charset="0"/>
                <a:ea typeface="等线" panose="02010600030101010101" pitchFamily="2" charset="-122"/>
                <a:cs typeface="Calibri" panose="020F0502020204030204" pitchFamily="34" charset="0"/>
              </a:rPr>
              <a:t>on</a:t>
            </a:r>
            <a:r>
              <a:rPr kumimoji="1" lang="zh-CN" altLang="en-US" u="sng" dirty="0">
                <a:solidFill>
                  <a:prstClr val="black"/>
                </a:solidFill>
                <a:latin typeface="Calibri" panose="020F0502020204030204" pitchFamily="34" charset="0"/>
                <a:ea typeface="等线" panose="02010600030101010101" pitchFamily="2" charset="-122"/>
                <a:cs typeface="Calibri" panose="020F0502020204030204" pitchFamily="34" charset="0"/>
              </a:rPr>
              <a:t> </a:t>
            </a:r>
            <a:r>
              <a:rPr kumimoji="1" lang="en-US" altLang="zh-CN" u="sng" dirty="0">
                <a:solidFill>
                  <a:prstClr val="black"/>
                </a:solidFill>
                <a:latin typeface="Calibri" panose="020F0502020204030204" pitchFamily="34" charset="0"/>
                <a:ea typeface="等线" panose="02010600030101010101" pitchFamily="2" charset="-122"/>
                <a:cs typeface="Calibri" panose="020F0502020204030204" pitchFamily="34" charset="0"/>
              </a:rPr>
              <a:t>Lithium</a:t>
            </a:r>
            <a:r>
              <a:rPr kumimoji="1" lang="zh-CN" altLang="en-US" u="sng" dirty="0">
                <a:solidFill>
                  <a:prstClr val="black"/>
                </a:solidFill>
                <a:latin typeface="Calibri" panose="020F0502020204030204" pitchFamily="34" charset="0"/>
                <a:ea typeface="等线" panose="02010600030101010101" pitchFamily="2" charset="-122"/>
                <a:cs typeface="Calibri" panose="020F0502020204030204" pitchFamily="34" charset="0"/>
              </a:rPr>
              <a:t> </a:t>
            </a:r>
            <a:r>
              <a:rPr kumimoji="1" lang="en-US" altLang="zh-CN" u="sng" dirty="0">
                <a:solidFill>
                  <a:prstClr val="black"/>
                </a:solidFill>
                <a:latin typeface="Calibri" panose="020F0502020204030204" pitchFamily="34" charset="0"/>
                <a:ea typeface="等线" panose="02010600030101010101" pitchFamily="2" charset="-122"/>
                <a:cs typeface="Calibri" panose="020F0502020204030204" pitchFamily="34" charset="0"/>
              </a:rPr>
              <a:t>Niobate</a:t>
            </a:r>
            <a:r>
              <a:rPr kumimoji="1" lang="zh-CN" altLang="en-US" u="sng" dirty="0">
                <a:solidFill>
                  <a:prstClr val="black"/>
                </a:solidFill>
                <a:latin typeface="Calibri" panose="020F0502020204030204" pitchFamily="34" charset="0"/>
                <a:ea typeface="等线" panose="02010600030101010101" pitchFamily="2" charset="-122"/>
                <a:cs typeface="Calibri" panose="020F0502020204030204" pitchFamily="34" charset="0"/>
              </a:rPr>
              <a:t> </a:t>
            </a:r>
            <a:r>
              <a:rPr kumimoji="1" lang="en-US" altLang="zh-CN" u="sng" dirty="0">
                <a:solidFill>
                  <a:prstClr val="black"/>
                </a:solidFill>
                <a:latin typeface="Calibri" panose="020F0502020204030204" pitchFamily="34" charset="0"/>
                <a:ea typeface="等线" panose="02010600030101010101" pitchFamily="2" charset="-122"/>
                <a:cs typeface="Calibri" panose="020F0502020204030204" pitchFamily="34" charset="0"/>
              </a:rPr>
              <a:t>Nanophotonic Waveguide</a:t>
            </a:r>
            <a:endParaRPr kumimoji="1" lang="zh-CN" altLang="en-US" u="sng" dirty="0">
              <a:solidFill>
                <a:prstClr val="black"/>
              </a:solidFill>
              <a:latin typeface="Calibri" panose="020F0502020204030204" pitchFamily="34" charset="0"/>
              <a:ea typeface="等线" panose="02010600030101010101" pitchFamily="2" charset="-122"/>
              <a:cs typeface="Calibri" panose="020F0502020204030204" pitchFamily="34" charset="0"/>
            </a:endParaRPr>
          </a:p>
        </p:txBody>
      </p:sp>
      <p:sp>
        <p:nvSpPr>
          <p:cNvPr id="8" name="文本框 7">
            <a:extLst>
              <a:ext uri="{FF2B5EF4-FFF2-40B4-BE49-F238E27FC236}">
                <a16:creationId xmlns:a16="http://schemas.microsoft.com/office/drawing/2014/main" id="{49DBE8EC-BBED-08CD-CDCE-80EC1D5F7012}"/>
              </a:ext>
            </a:extLst>
          </p:cNvPr>
          <p:cNvSpPr txBox="1"/>
          <p:nvPr/>
        </p:nvSpPr>
        <p:spPr>
          <a:xfrm>
            <a:off x="93516" y="4694676"/>
            <a:ext cx="9050483" cy="542456"/>
          </a:xfrm>
          <a:prstGeom prst="rect">
            <a:avLst/>
          </a:prstGeom>
          <a:noFill/>
        </p:spPr>
        <p:txBody>
          <a:bodyPr wrap="square">
            <a:spAutoFit/>
          </a:bodyPr>
          <a:lstStyle/>
          <a:p>
            <a:pPr defTabSz="685800"/>
            <a:r>
              <a:rPr lang="en-US" altLang="zh-CN" sz="975" dirty="0">
                <a:solidFill>
                  <a:srgbClr val="222222"/>
                </a:solidFill>
                <a:latin typeface="Arial" panose="020B0604020202020204" pitchFamily="34" charset="0"/>
                <a:ea typeface="等线" panose="02010600030101010101" pitchFamily="2" charset="-122"/>
              </a:rPr>
              <a:t>[1] X. Shi, D. Zhu, et al. "Efficient photon-pair generation in layer-poled lithium </a:t>
            </a:r>
            <a:r>
              <a:rPr lang="en-US" altLang="zh-CN" sz="975" dirty="0" err="1">
                <a:solidFill>
                  <a:srgbClr val="222222"/>
                </a:solidFill>
                <a:latin typeface="Arial" panose="020B0604020202020204" pitchFamily="34" charset="0"/>
                <a:ea typeface="等线" panose="02010600030101010101" pitchFamily="2" charset="-122"/>
              </a:rPr>
              <a:t>niobate</a:t>
            </a:r>
            <a:r>
              <a:rPr lang="en-US" altLang="zh-CN" sz="975" dirty="0">
                <a:solidFill>
                  <a:srgbClr val="222222"/>
                </a:solidFill>
                <a:latin typeface="Arial" panose="020B0604020202020204" pitchFamily="34" charset="0"/>
                <a:ea typeface="等线" panose="02010600030101010101" pitchFamily="2" charset="-122"/>
              </a:rPr>
              <a:t> nanophotonic waveguides." </a:t>
            </a:r>
            <a:r>
              <a:rPr lang="en-US" altLang="zh-CN" sz="975" i="1" dirty="0">
                <a:solidFill>
                  <a:srgbClr val="222222"/>
                </a:solidFill>
                <a:latin typeface="Arial" panose="020B0604020202020204" pitchFamily="34" charset="0"/>
                <a:ea typeface="等线" panose="02010600030101010101" pitchFamily="2" charset="-122"/>
              </a:rPr>
              <a:t>Light: Science &amp; Applications</a:t>
            </a:r>
            <a:r>
              <a:rPr lang="en-US" altLang="zh-CN" sz="975" dirty="0">
                <a:solidFill>
                  <a:srgbClr val="222222"/>
                </a:solidFill>
                <a:latin typeface="Arial" panose="020B0604020202020204" pitchFamily="34" charset="0"/>
                <a:ea typeface="等线" panose="02010600030101010101" pitchFamily="2" charset="-122"/>
              </a:rPr>
              <a:t> 13.1 (2024): 282.</a:t>
            </a:r>
          </a:p>
          <a:p>
            <a:pPr defTabSz="685800"/>
            <a:r>
              <a:rPr lang="en-US" altLang="zh-CN" sz="975" dirty="0">
                <a:solidFill>
                  <a:srgbClr val="222222"/>
                </a:solidFill>
                <a:latin typeface="Arial" panose="020B0604020202020204" pitchFamily="34" charset="0"/>
                <a:ea typeface="等线" panose="02010600030101010101" pitchFamily="2" charset="-122"/>
              </a:rPr>
              <a:t>[2] F. Fu, et al., arxiv.org/abs/2504.18145</a:t>
            </a:r>
          </a:p>
          <a:p>
            <a:pPr defTabSz="685800"/>
            <a:endParaRPr lang="zh-CN" altLang="en-US" sz="975" dirty="0">
              <a:solidFill>
                <a:prstClr val="black"/>
              </a:solidFill>
              <a:latin typeface="Calibri" panose="020F0502020204030204"/>
              <a:ea typeface="等线" panose="02010600030101010101" pitchFamily="2" charset="-122"/>
            </a:endParaRPr>
          </a:p>
        </p:txBody>
      </p:sp>
      <p:sp>
        <p:nvSpPr>
          <p:cNvPr id="10" name="文本框 9">
            <a:extLst>
              <a:ext uri="{FF2B5EF4-FFF2-40B4-BE49-F238E27FC236}">
                <a16:creationId xmlns:a16="http://schemas.microsoft.com/office/drawing/2014/main" id="{DFB88309-294B-99F6-DCB8-9D7012D6B98A}"/>
              </a:ext>
            </a:extLst>
          </p:cNvPr>
          <p:cNvSpPr txBox="1"/>
          <p:nvPr/>
        </p:nvSpPr>
        <p:spPr>
          <a:xfrm>
            <a:off x="570502" y="576360"/>
            <a:ext cx="2962406" cy="323165"/>
          </a:xfrm>
          <a:prstGeom prst="rect">
            <a:avLst/>
          </a:prstGeom>
          <a:noFill/>
        </p:spPr>
        <p:txBody>
          <a:bodyPr wrap="square" rtlCol="0">
            <a:spAutoFit/>
          </a:bodyPr>
          <a:lstStyle/>
          <a:p>
            <a:pPr marL="257175" indent="-257175" defTabSz="685800">
              <a:buFont typeface="Wingdings" panose="05000000000000000000" pitchFamily="2" charset="2"/>
              <a:buChar char="Ø"/>
            </a:pPr>
            <a:r>
              <a:rPr kumimoji="1" lang="en-US" altLang="zh-CN" sz="1500" dirty="0">
                <a:solidFill>
                  <a:prstClr val="black"/>
                </a:solidFill>
                <a:latin typeface="Calibri" panose="020F0502020204030204" pitchFamily="34" charset="0"/>
                <a:ea typeface="等线" panose="02010600030101010101" pitchFamily="2" charset="-122"/>
                <a:cs typeface="Calibri" panose="020F0502020204030204" pitchFamily="34" charset="0"/>
              </a:rPr>
              <a:t>Pump Depleted SHG [1]</a:t>
            </a:r>
            <a:endParaRPr kumimoji="1" lang="zh-CN" altLang="en-US" sz="1500" dirty="0">
              <a:solidFill>
                <a:prstClr val="black"/>
              </a:solidFill>
              <a:latin typeface="Calibri" panose="020F0502020204030204" pitchFamily="34" charset="0"/>
              <a:ea typeface="等线" panose="02010600030101010101" pitchFamily="2" charset="-122"/>
              <a:cs typeface="Calibri" panose="020F0502020204030204" pitchFamily="34" charset="0"/>
            </a:endParaRPr>
          </a:p>
        </p:txBody>
      </p:sp>
      <p:sp>
        <p:nvSpPr>
          <p:cNvPr id="52" name="文本框 51">
            <a:extLst>
              <a:ext uri="{FF2B5EF4-FFF2-40B4-BE49-F238E27FC236}">
                <a16:creationId xmlns:a16="http://schemas.microsoft.com/office/drawing/2014/main" id="{15D2E45F-935B-8613-B2D2-E627D9EF3915}"/>
              </a:ext>
            </a:extLst>
          </p:cNvPr>
          <p:cNvSpPr txBox="1"/>
          <p:nvPr/>
        </p:nvSpPr>
        <p:spPr>
          <a:xfrm>
            <a:off x="570502" y="2618285"/>
            <a:ext cx="3378044" cy="323165"/>
          </a:xfrm>
          <a:prstGeom prst="rect">
            <a:avLst/>
          </a:prstGeom>
          <a:noFill/>
        </p:spPr>
        <p:txBody>
          <a:bodyPr wrap="square" rtlCol="0">
            <a:spAutoFit/>
          </a:bodyPr>
          <a:lstStyle/>
          <a:p>
            <a:pPr marL="257175" indent="-257175" defTabSz="685800">
              <a:buFont typeface="Wingdings" panose="05000000000000000000" pitchFamily="2" charset="2"/>
              <a:buChar char="Ø"/>
            </a:pPr>
            <a:r>
              <a:rPr kumimoji="1" lang="en-US" altLang="zh-CN" sz="1500" dirty="0">
                <a:solidFill>
                  <a:prstClr val="black"/>
                </a:solidFill>
                <a:latin typeface="Calibri" panose="020F0502020204030204" pitchFamily="34" charset="0"/>
                <a:ea typeface="等线" panose="02010600030101010101" pitchFamily="2" charset="-122"/>
                <a:cs typeface="Calibri" panose="020F0502020204030204" pitchFamily="34" charset="0"/>
              </a:rPr>
              <a:t>Resemblance to Sigmoid Curve [2]</a:t>
            </a:r>
            <a:endParaRPr kumimoji="1" lang="zh-CN" altLang="en-US" sz="1500" dirty="0">
              <a:solidFill>
                <a:prstClr val="black"/>
              </a:solidFill>
              <a:latin typeface="Calibri" panose="020F0502020204030204" pitchFamily="34" charset="0"/>
              <a:ea typeface="等线" panose="02010600030101010101" pitchFamily="2" charset="-122"/>
              <a:cs typeface="Calibri" panose="020F0502020204030204" pitchFamily="34" charset="0"/>
            </a:endParaRPr>
          </a:p>
        </p:txBody>
      </p:sp>
      <p:pic>
        <p:nvPicPr>
          <p:cNvPr id="62" name="图片 61">
            <a:extLst>
              <a:ext uri="{FF2B5EF4-FFF2-40B4-BE49-F238E27FC236}">
                <a16:creationId xmlns:a16="http://schemas.microsoft.com/office/drawing/2014/main" id="{BFDE63E3-A697-9677-B545-5EA6B482800F}"/>
              </a:ext>
            </a:extLst>
          </p:cNvPr>
          <p:cNvPicPr>
            <a:picLocks noChangeAspect="1"/>
          </p:cNvPicPr>
          <p:nvPr/>
        </p:nvPicPr>
        <p:blipFill>
          <a:blip r:embed="rId2"/>
          <a:stretch>
            <a:fillRect/>
          </a:stretch>
        </p:blipFill>
        <p:spPr>
          <a:xfrm>
            <a:off x="3526465" y="2834136"/>
            <a:ext cx="4610942" cy="1929367"/>
          </a:xfrm>
          <a:prstGeom prst="rect">
            <a:avLst/>
          </a:prstGeom>
        </p:spPr>
      </p:pic>
      <p:cxnSp>
        <p:nvCxnSpPr>
          <p:cNvPr id="63" name="直接箭头连接符 62">
            <a:extLst>
              <a:ext uri="{FF2B5EF4-FFF2-40B4-BE49-F238E27FC236}">
                <a16:creationId xmlns:a16="http://schemas.microsoft.com/office/drawing/2014/main" id="{ACF3A24F-631F-2D54-8BA6-90F6E5787BE7}"/>
              </a:ext>
            </a:extLst>
          </p:cNvPr>
          <p:cNvCxnSpPr>
            <a:cxnSpLocks/>
          </p:cNvCxnSpPr>
          <p:nvPr/>
        </p:nvCxnSpPr>
        <p:spPr>
          <a:xfrm>
            <a:off x="5547365" y="3824729"/>
            <a:ext cx="0" cy="22146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文本框 64">
            <a:extLst>
              <a:ext uri="{FF2B5EF4-FFF2-40B4-BE49-F238E27FC236}">
                <a16:creationId xmlns:a16="http://schemas.microsoft.com/office/drawing/2014/main" id="{E7AEA245-CE1D-00C4-F0E4-84F87450A665}"/>
              </a:ext>
            </a:extLst>
          </p:cNvPr>
          <p:cNvSpPr txBox="1"/>
          <p:nvPr/>
        </p:nvSpPr>
        <p:spPr>
          <a:xfrm>
            <a:off x="4991100" y="3638341"/>
            <a:ext cx="1025363" cy="253916"/>
          </a:xfrm>
          <a:prstGeom prst="rect">
            <a:avLst/>
          </a:prstGeom>
          <a:noFill/>
        </p:spPr>
        <p:txBody>
          <a:bodyPr wrap="square" rtlCol="0">
            <a:spAutoFit/>
          </a:bodyPr>
          <a:lstStyle/>
          <a:p>
            <a:pPr algn="ctr" defTabSz="685800"/>
            <a:r>
              <a:rPr kumimoji="1" lang="en-US" altLang="zh-CN" sz="1050" dirty="0">
                <a:solidFill>
                  <a:prstClr val="black"/>
                </a:solidFill>
                <a:latin typeface="Arial" panose="020B0604020202020204" pitchFamily="34" charset="0"/>
                <a:ea typeface="等线" panose="02010600030101010101" pitchFamily="2" charset="-122"/>
                <a:cs typeface="Arial" panose="020B0604020202020204" pitchFamily="34" charset="0"/>
              </a:rPr>
              <a:t>Experimental </a:t>
            </a:r>
            <a:r>
              <a:rPr kumimoji="1" lang="en-US" altLang="zh-CN" sz="1050" dirty="0">
                <a:solidFill>
                  <a:prstClr val="black"/>
                </a:solidFill>
                <a:latin typeface="Calibri" panose="020F0502020204030204" pitchFamily="34" charset="0"/>
                <a:ea typeface="等线" panose="02010600030101010101" pitchFamily="2" charset="-122"/>
                <a:cs typeface="Calibri" panose="020F0502020204030204" pitchFamily="34" charset="0"/>
              </a:rPr>
              <a:t> </a:t>
            </a:r>
            <a:endParaRPr kumimoji="1" lang="zh-CN" altLang="en-US" sz="1050" dirty="0">
              <a:solidFill>
                <a:prstClr val="black"/>
              </a:solidFill>
              <a:latin typeface="Calibri" panose="020F0502020204030204" pitchFamily="34" charset="0"/>
              <a:ea typeface="等线" panose="02010600030101010101" pitchFamily="2" charset="-122"/>
              <a:cs typeface="Calibri" panose="020F0502020204030204" pitchFamily="34" charset="0"/>
            </a:endParaRPr>
          </a:p>
        </p:txBody>
      </p:sp>
      <p:grpSp>
        <p:nvGrpSpPr>
          <p:cNvPr id="69" name="组合 68">
            <a:extLst>
              <a:ext uri="{FF2B5EF4-FFF2-40B4-BE49-F238E27FC236}">
                <a16:creationId xmlns:a16="http://schemas.microsoft.com/office/drawing/2014/main" id="{28D73B72-639B-EBCB-3931-8C761139340A}"/>
              </a:ext>
            </a:extLst>
          </p:cNvPr>
          <p:cNvGrpSpPr/>
          <p:nvPr/>
        </p:nvGrpSpPr>
        <p:grpSpPr>
          <a:xfrm>
            <a:off x="726911" y="2878826"/>
            <a:ext cx="2707388" cy="1809565"/>
            <a:chOff x="969214" y="3838433"/>
            <a:chExt cx="3609851" cy="2412753"/>
          </a:xfrm>
        </p:grpSpPr>
        <p:grpSp>
          <p:nvGrpSpPr>
            <p:cNvPr id="60" name="组合 59">
              <a:extLst>
                <a:ext uri="{FF2B5EF4-FFF2-40B4-BE49-F238E27FC236}">
                  <a16:creationId xmlns:a16="http://schemas.microsoft.com/office/drawing/2014/main" id="{1E992DA5-5FFB-B726-2A73-9A0413039795}"/>
                </a:ext>
              </a:extLst>
            </p:cNvPr>
            <p:cNvGrpSpPr/>
            <p:nvPr/>
          </p:nvGrpSpPr>
          <p:grpSpPr>
            <a:xfrm>
              <a:off x="1517979" y="3838433"/>
              <a:ext cx="3061086" cy="2249227"/>
              <a:chOff x="1074635" y="3859547"/>
              <a:chExt cx="3061086" cy="2249227"/>
            </a:xfrm>
          </p:grpSpPr>
          <p:pic>
            <p:nvPicPr>
              <p:cNvPr id="51" name="图片 50">
                <a:extLst>
                  <a:ext uri="{FF2B5EF4-FFF2-40B4-BE49-F238E27FC236}">
                    <a16:creationId xmlns:a16="http://schemas.microsoft.com/office/drawing/2014/main" id="{5F6B75EB-66AB-22A0-D20F-CE4BD1805538}"/>
                  </a:ext>
                </a:extLst>
              </p:cNvPr>
              <p:cNvPicPr>
                <a:picLocks noChangeAspect="1"/>
              </p:cNvPicPr>
              <p:nvPr/>
            </p:nvPicPr>
            <p:blipFill>
              <a:blip r:embed="rId3"/>
              <a:srcRect l="10764" t="6728" r="13297" b="11006"/>
              <a:stretch/>
            </p:blipFill>
            <p:spPr>
              <a:xfrm>
                <a:off x="1214258" y="3998891"/>
                <a:ext cx="2921463" cy="2109883"/>
              </a:xfrm>
              <a:prstGeom prst="rect">
                <a:avLst/>
              </a:prstGeom>
            </p:spPr>
          </p:pic>
          <p:sp>
            <p:nvSpPr>
              <p:cNvPr id="53" name="文本框 52">
                <a:extLst>
                  <a:ext uri="{FF2B5EF4-FFF2-40B4-BE49-F238E27FC236}">
                    <a16:creationId xmlns:a16="http://schemas.microsoft.com/office/drawing/2014/main" id="{3C9618A2-3FC9-98AA-EE60-E81A6100CBA4}"/>
                  </a:ext>
                </a:extLst>
              </p:cNvPr>
              <p:cNvSpPr txBox="1"/>
              <p:nvPr/>
            </p:nvSpPr>
            <p:spPr>
              <a:xfrm>
                <a:off x="1074635" y="3859547"/>
                <a:ext cx="340264" cy="307776"/>
              </a:xfrm>
              <a:prstGeom prst="rect">
                <a:avLst/>
              </a:prstGeom>
              <a:noFill/>
            </p:spPr>
            <p:txBody>
              <a:bodyPr wrap="none" rtlCol="0">
                <a:spAutoFit/>
              </a:bodyPr>
              <a:lstStyle/>
              <a:p>
                <a:pPr defTabSz="685800"/>
                <a:r>
                  <a:rPr lang="en-US" altLang="zh-CN" sz="900" b="1">
                    <a:solidFill>
                      <a:prstClr val="black"/>
                    </a:solidFill>
                    <a:latin typeface="Arial" panose="020B0604020202020204" pitchFamily="34" charset="0"/>
                    <a:ea typeface="等线" panose="02010600030101010101" pitchFamily="2" charset="-122"/>
                    <a:cs typeface="Arial" panose="020B0604020202020204" pitchFamily="34" charset="0"/>
                  </a:rPr>
                  <a:t>b</a:t>
                </a:r>
                <a:endParaRPr lang="zh-CN" altLang="en-US" sz="900" b="1">
                  <a:solidFill>
                    <a:prstClr val="black"/>
                  </a:solidFill>
                  <a:latin typeface="Arial" panose="020B0604020202020204" pitchFamily="34" charset="0"/>
                  <a:ea typeface="等线" panose="02010600030101010101" pitchFamily="2" charset="-122"/>
                  <a:cs typeface="Arial" panose="020B0604020202020204" pitchFamily="34" charset="0"/>
                </a:endParaRPr>
              </a:p>
            </p:txBody>
          </p:sp>
          <p:sp>
            <p:nvSpPr>
              <p:cNvPr id="55" name="任意多边形: 形状 54">
                <a:extLst>
                  <a:ext uri="{FF2B5EF4-FFF2-40B4-BE49-F238E27FC236}">
                    <a16:creationId xmlns:a16="http://schemas.microsoft.com/office/drawing/2014/main" id="{84974ABC-948F-055E-182E-07E8D6D6591C}"/>
                  </a:ext>
                </a:extLst>
              </p:cNvPr>
              <p:cNvSpPr/>
              <p:nvPr/>
            </p:nvSpPr>
            <p:spPr>
              <a:xfrm>
                <a:off x="2928937" y="4460081"/>
                <a:ext cx="1031081" cy="764382"/>
              </a:xfrm>
              <a:custGeom>
                <a:avLst/>
                <a:gdLst>
                  <a:gd name="connsiteX0" fmla="*/ 1031081 w 1031081"/>
                  <a:gd name="connsiteY0" fmla="*/ 0 h 764382"/>
                  <a:gd name="connsiteX1" fmla="*/ 671512 w 1031081"/>
                  <a:gd name="connsiteY1" fmla="*/ 30957 h 764382"/>
                  <a:gd name="connsiteX2" fmla="*/ 376237 w 1031081"/>
                  <a:gd name="connsiteY2" fmla="*/ 121444 h 764382"/>
                  <a:gd name="connsiteX3" fmla="*/ 159543 w 1031081"/>
                  <a:gd name="connsiteY3" fmla="*/ 385763 h 764382"/>
                  <a:gd name="connsiteX4" fmla="*/ 0 w 1031081"/>
                  <a:gd name="connsiteY4" fmla="*/ 764382 h 764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081" h="764382">
                    <a:moveTo>
                      <a:pt x="1031081" y="0"/>
                    </a:moveTo>
                    <a:cubicBezTo>
                      <a:pt x="905867" y="5358"/>
                      <a:pt x="780653" y="10716"/>
                      <a:pt x="671512" y="30957"/>
                    </a:cubicBezTo>
                    <a:cubicBezTo>
                      <a:pt x="562371" y="51198"/>
                      <a:pt x="461565" y="62310"/>
                      <a:pt x="376237" y="121444"/>
                    </a:cubicBezTo>
                    <a:cubicBezTo>
                      <a:pt x="290909" y="180578"/>
                      <a:pt x="222249" y="278607"/>
                      <a:pt x="159543" y="385763"/>
                    </a:cubicBezTo>
                    <a:cubicBezTo>
                      <a:pt x="96837" y="492919"/>
                      <a:pt x="48418" y="628650"/>
                      <a:pt x="0" y="764382"/>
                    </a:cubicBezTo>
                  </a:path>
                </a:pathLst>
              </a:custGeom>
              <a:noFill/>
              <a:ln w="38100" cap="rnd">
                <a:solidFill>
                  <a:srgbClr val="FF0000"/>
                </a:solidFill>
                <a:tailEnd type="oval"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panose="020F0502020204030204"/>
                  <a:ea typeface="等线" panose="02010600030101010101" pitchFamily="2" charset="-122"/>
                </a:endParaRPr>
              </a:p>
            </p:txBody>
          </p:sp>
          <p:cxnSp>
            <p:nvCxnSpPr>
              <p:cNvPr id="57" name="直接箭头连接符 56">
                <a:extLst>
                  <a:ext uri="{FF2B5EF4-FFF2-40B4-BE49-F238E27FC236}">
                    <a16:creationId xmlns:a16="http://schemas.microsoft.com/office/drawing/2014/main" id="{ABCEDC70-BB65-A8EE-D93A-20CAB769DFAC}"/>
                  </a:ext>
                </a:extLst>
              </p:cNvPr>
              <p:cNvCxnSpPr>
                <a:cxnSpLocks/>
              </p:cNvCxnSpPr>
              <p:nvPr/>
            </p:nvCxnSpPr>
            <p:spPr>
              <a:xfrm flipV="1">
                <a:off x="3558778" y="4537479"/>
                <a:ext cx="0" cy="30479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文本框 58">
                <a:extLst>
                  <a:ext uri="{FF2B5EF4-FFF2-40B4-BE49-F238E27FC236}">
                    <a16:creationId xmlns:a16="http://schemas.microsoft.com/office/drawing/2014/main" id="{BAB2196F-C182-7758-7CD9-FBE22BD1D84C}"/>
                  </a:ext>
                </a:extLst>
              </p:cNvPr>
              <p:cNvSpPr txBox="1"/>
              <p:nvPr/>
            </p:nvSpPr>
            <p:spPr>
              <a:xfrm>
                <a:off x="3285588" y="4775287"/>
                <a:ext cx="699831" cy="338555"/>
              </a:xfrm>
              <a:prstGeom prst="rect">
                <a:avLst/>
              </a:prstGeom>
              <a:noFill/>
            </p:spPr>
            <p:txBody>
              <a:bodyPr wrap="square" rtlCol="0">
                <a:spAutoFit/>
              </a:bodyPr>
              <a:lstStyle/>
              <a:p>
                <a:pPr defTabSz="685800"/>
                <a:r>
                  <a:rPr kumimoji="1" lang="en-US" altLang="zh-CN" sz="1050">
                    <a:solidFill>
                      <a:prstClr val="black"/>
                    </a:solidFill>
                    <a:latin typeface="Arial" panose="020B0604020202020204" pitchFamily="34" charset="0"/>
                    <a:ea typeface="等线" panose="02010600030101010101" pitchFamily="2" charset="-122"/>
                    <a:cs typeface="Arial" panose="020B0604020202020204" pitchFamily="34" charset="0"/>
                  </a:rPr>
                  <a:t>Ideal</a:t>
                </a:r>
                <a:r>
                  <a:rPr kumimoji="1" lang="en-US" altLang="zh-CN" sz="1050">
                    <a:solidFill>
                      <a:prstClr val="black"/>
                    </a:solidFill>
                    <a:latin typeface="Calibri" panose="020F0502020204030204" pitchFamily="34" charset="0"/>
                    <a:ea typeface="等线" panose="02010600030101010101" pitchFamily="2" charset="-122"/>
                    <a:cs typeface="Calibri" panose="020F0502020204030204" pitchFamily="34" charset="0"/>
                  </a:rPr>
                  <a:t> </a:t>
                </a:r>
                <a:endParaRPr kumimoji="1" lang="zh-CN" altLang="en-US" sz="1050">
                  <a:solidFill>
                    <a:prstClr val="black"/>
                  </a:solidFill>
                  <a:latin typeface="Calibri" panose="020F0502020204030204" pitchFamily="34" charset="0"/>
                  <a:ea typeface="等线" panose="02010600030101010101" pitchFamily="2" charset="-122"/>
                  <a:cs typeface="Calibri" panose="020F0502020204030204" pitchFamily="34" charset="0"/>
                </a:endParaRPr>
              </a:p>
            </p:txBody>
          </p:sp>
        </p:grpSp>
        <mc:AlternateContent xmlns:mc="http://schemas.openxmlformats.org/markup-compatibility/2006" xmlns:a14="http://schemas.microsoft.com/office/drawing/2010/main">
          <mc:Choice Requires="a14">
            <p:sp>
              <p:nvSpPr>
                <p:cNvPr id="66" name="文本框 65">
                  <a:extLst>
                    <a:ext uri="{FF2B5EF4-FFF2-40B4-BE49-F238E27FC236}">
                      <a16:creationId xmlns:a16="http://schemas.microsoft.com/office/drawing/2014/main" id="{99FC1A95-4FF9-E6AA-74B8-4EE12297EF85}"/>
                    </a:ext>
                  </a:extLst>
                </p:cNvPr>
                <p:cNvSpPr txBox="1"/>
                <p:nvPr/>
              </p:nvSpPr>
              <p:spPr>
                <a:xfrm>
                  <a:off x="2798102" y="5912631"/>
                  <a:ext cx="699831" cy="338555"/>
                </a:xfrm>
                <a:prstGeom prst="rect">
                  <a:avLst/>
                </a:prstGeom>
                <a:noFill/>
              </p:spPr>
              <p:txBody>
                <a:bodyPr wrap="square" rtlCol="0">
                  <a:spAutoFit/>
                </a:bodyPr>
                <a:lstStyle/>
                <a:p>
                  <a:pPr defTabSz="685800"/>
                  <a14:m>
                    <m:oMath xmlns:m="http://schemas.openxmlformats.org/officeDocument/2006/math">
                      <m:r>
                        <a:rPr kumimoji="1" lang="en-US" altLang="zh-CN" sz="1050" b="0" i="1" smtClean="0">
                          <a:solidFill>
                            <a:prstClr val="black"/>
                          </a:solidFill>
                          <a:latin typeface="Cambria Math" panose="02040503050406030204" pitchFamily="18" charset="0"/>
                          <a:ea typeface="等线" panose="02010600030101010101" pitchFamily="2" charset="-122"/>
                          <a:cs typeface="Calibri" panose="020F0502020204030204" pitchFamily="34" charset="0"/>
                        </a:rPr>
                        <m:t>𝑖𝑛𝑝𝑢𝑡</m:t>
                      </m:r>
                    </m:oMath>
                  </a14:m>
                  <a:r>
                    <a:rPr kumimoji="1" lang="en-US" altLang="zh-CN" sz="1050" dirty="0">
                      <a:solidFill>
                        <a:prstClr val="black"/>
                      </a:solidFill>
                      <a:latin typeface="Calibri" panose="020F0502020204030204" pitchFamily="34" charset="0"/>
                      <a:ea typeface="等线" panose="02010600030101010101" pitchFamily="2" charset="-122"/>
                      <a:cs typeface="Calibri" panose="020F0502020204030204" pitchFamily="34" charset="0"/>
                    </a:rPr>
                    <a:t> </a:t>
                  </a:r>
                  <a:endParaRPr kumimoji="1" lang="zh-CN" altLang="en-US" sz="1050" dirty="0">
                    <a:solidFill>
                      <a:prstClr val="black"/>
                    </a:solidFill>
                    <a:latin typeface="Calibri" panose="020F0502020204030204" pitchFamily="34" charset="0"/>
                    <a:ea typeface="等线" panose="02010600030101010101" pitchFamily="2" charset="-122"/>
                    <a:cs typeface="Calibri" panose="020F0502020204030204" pitchFamily="34" charset="0"/>
                  </a:endParaRPr>
                </a:p>
              </p:txBody>
            </p:sp>
          </mc:Choice>
          <mc:Fallback xmlns="">
            <p:sp>
              <p:nvSpPr>
                <p:cNvPr id="66" name="文本框 65">
                  <a:extLst>
                    <a:ext uri="{FF2B5EF4-FFF2-40B4-BE49-F238E27FC236}">
                      <a16:creationId xmlns:a16="http://schemas.microsoft.com/office/drawing/2014/main" id="{99FC1A95-4FF9-E6AA-74B8-4EE12297EF85}"/>
                    </a:ext>
                  </a:extLst>
                </p:cNvPr>
                <p:cNvSpPr txBox="1">
                  <a:spLocks noRot="1" noChangeAspect="1" noMove="1" noResize="1" noEditPoints="1" noAdjustHandles="1" noChangeArrowheads="1" noChangeShapeType="1" noTextEdit="1"/>
                </p:cNvSpPr>
                <p:nvPr/>
              </p:nvSpPr>
              <p:spPr>
                <a:xfrm>
                  <a:off x="2798102" y="5912631"/>
                  <a:ext cx="699831" cy="338555"/>
                </a:xfrm>
                <a:prstGeom prst="rect">
                  <a:avLst/>
                </a:prstGeom>
                <a:blipFill>
                  <a:blip r:embed="rId4"/>
                  <a:stretch>
                    <a:fillRect b="-4762"/>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67" name="文本框 66">
                  <a:extLst>
                    <a:ext uri="{FF2B5EF4-FFF2-40B4-BE49-F238E27FC236}">
                      <a16:creationId xmlns:a16="http://schemas.microsoft.com/office/drawing/2014/main" id="{374B1EAB-FBE5-F739-5040-3746E6404689}"/>
                    </a:ext>
                  </a:extLst>
                </p:cNvPr>
                <p:cNvSpPr txBox="1"/>
                <p:nvPr/>
              </p:nvSpPr>
              <p:spPr>
                <a:xfrm>
                  <a:off x="969214" y="4201710"/>
                  <a:ext cx="699831" cy="338555"/>
                </a:xfrm>
                <a:prstGeom prst="rect">
                  <a:avLst/>
                </a:prstGeom>
                <a:noFill/>
              </p:spPr>
              <p:txBody>
                <a:bodyPr wrap="square" rtlCol="0">
                  <a:spAutoFit/>
                </a:bodyPr>
                <a:lstStyle/>
                <a:p>
                  <a:pPr defTabSz="685800"/>
                  <a14:m>
                    <m:oMath xmlns:m="http://schemas.openxmlformats.org/officeDocument/2006/math">
                      <m:r>
                        <a:rPr kumimoji="1" lang="en-US" altLang="zh-CN" sz="1050" b="0" i="1" smtClean="0">
                          <a:solidFill>
                            <a:prstClr val="black"/>
                          </a:solidFill>
                          <a:latin typeface="Cambria Math" panose="02040503050406030204" pitchFamily="18" charset="0"/>
                          <a:ea typeface="等线" panose="02010600030101010101" pitchFamily="2" charset="-122"/>
                          <a:cs typeface="Calibri" panose="020F0502020204030204" pitchFamily="34" charset="0"/>
                        </a:rPr>
                        <m:t>𝑜𝑢𝑡𝑝𝑢𝑡</m:t>
                      </m:r>
                    </m:oMath>
                  </a14:m>
                  <a:r>
                    <a:rPr kumimoji="1" lang="en-US" altLang="zh-CN" sz="1050" dirty="0">
                      <a:solidFill>
                        <a:prstClr val="black"/>
                      </a:solidFill>
                      <a:latin typeface="Calibri" panose="020F0502020204030204" pitchFamily="34" charset="0"/>
                      <a:ea typeface="等线" panose="02010600030101010101" pitchFamily="2" charset="-122"/>
                      <a:cs typeface="Calibri" panose="020F0502020204030204" pitchFamily="34" charset="0"/>
                    </a:rPr>
                    <a:t> </a:t>
                  </a:r>
                  <a:endParaRPr kumimoji="1" lang="zh-CN" altLang="en-US" sz="1050" dirty="0">
                    <a:solidFill>
                      <a:prstClr val="black"/>
                    </a:solidFill>
                    <a:latin typeface="Calibri" panose="020F0502020204030204" pitchFamily="34" charset="0"/>
                    <a:ea typeface="等线" panose="02010600030101010101" pitchFamily="2" charset="-122"/>
                    <a:cs typeface="Calibri" panose="020F0502020204030204" pitchFamily="34" charset="0"/>
                  </a:endParaRPr>
                </a:p>
              </p:txBody>
            </p:sp>
          </mc:Choice>
          <mc:Fallback xmlns="">
            <p:sp>
              <p:nvSpPr>
                <p:cNvPr id="67" name="文本框 66">
                  <a:extLst>
                    <a:ext uri="{FF2B5EF4-FFF2-40B4-BE49-F238E27FC236}">
                      <a16:creationId xmlns:a16="http://schemas.microsoft.com/office/drawing/2014/main" id="{374B1EAB-FBE5-F739-5040-3746E6404689}"/>
                    </a:ext>
                  </a:extLst>
                </p:cNvPr>
                <p:cNvSpPr txBox="1">
                  <a:spLocks noRot="1" noChangeAspect="1" noMove="1" noResize="1" noEditPoints="1" noAdjustHandles="1" noChangeArrowheads="1" noChangeShapeType="1" noTextEdit="1"/>
                </p:cNvSpPr>
                <p:nvPr/>
              </p:nvSpPr>
              <p:spPr>
                <a:xfrm>
                  <a:off x="969214" y="4201710"/>
                  <a:ext cx="699831" cy="338555"/>
                </a:xfrm>
                <a:prstGeom prst="rect">
                  <a:avLst/>
                </a:prstGeom>
                <a:blipFill>
                  <a:blip r:embed="rId5"/>
                  <a:stretch>
                    <a:fillRect r="-6977" b="-2381"/>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68" name="文本框 67">
                  <a:extLst>
                    <a:ext uri="{FF2B5EF4-FFF2-40B4-BE49-F238E27FC236}">
                      <a16:creationId xmlns:a16="http://schemas.microsoft.com/office/drawing/2014/main" id="{9C55C031-27A3-3E27-BDDA-53A962604DB4}"/>
                    </a:ext>
                  </a:extLst>
                </p:cNvPr>
                <p:cNvSpPr txBox="1"/>
                <p:nvPr/>
              </p:nvSpPr>
              <p:spPr>
                <a:xfrm>
                  <a:off x="1447306" y="4966062"/>
                  <a:ext cx="699831" cy="363689"/>
                </a:xfrm>
                <a:prstGeom prst="rect">
                  <a:avLst/>
                </a:prstGeom>
                <a:noFill/>
              </p:spPr>
              <p:txBody>
                <a:bodyPr wrap="square" rtlCol="0">
                  <a:spAutoFit/>
                </a:bodyPr>
                <a:lstStyle/>
                <a:p>
                  <a:pPr defTabSz="685800"/>
                  <a14:m>
                    <m:oMath xmlns:m="http://schemas.openxmlformats.org/officeDocument/2006/math">
                      <m:r>
                        <a:rPr kumimoji="1" lang="en-US" altLang="zh-CN" sz="1200" b="1" i="1" dirty="0">
                          <a:solidFill>
                            <a:prstClr val="black"/>
                          </a:solidFill>
                          <a:latin typeface="Cambria Math" panose="02040503050406030204" pitchFamily="18" charset="0"/>
                          <a:ea typeface="Calibri" panose="020F0502020204030204" pitchFamily="34" charset="0"/>
                          <a:cs typeface="Arial" panose="020B0604020202020204" pitchFamily="34" charset="0"/>
                        </a:rPr>
                        <m:t>𝑶</m:t>
                      </m:r>
                    </m:oMath>
                  </a14:m>
                  <a:r>
                    <a:rPr kumimoji="1" lang="en-US" altLang="zh-CN" sz="1050" dirty="0">
                      <a:solidFill>
                        <a:prstClr val="black"/>
                      </a:solidFill>
                      <a:latin typeface="Calibri" panose="020F0502020204030204" pitchFamily="34" charset="0"/>
                      <a:ea typeface="等线" panose="02010600030101010101" pitchFamily="2" charset="-122"/>
                      <a:cs typeface="Calibri" panose="020F0502020204030204" pitchFamily="34" charset="0"/>
                    </a:rPr>
                    <a:t> </a:t>
                  </a:r>
                  <a:endParaRPr kumimoji="1" lang="zh-CN" altLang="en-US" sz="1050" dirty="0">
                    <a:solidFill>
                      <a:prstClr val="black"/>
                    </a:solidFill>
                    <a:latin typeface="Calibri" panose="020F0502020204030204" pitchFamily="34" charset="0"/>
                    <a:ea typeface="等线" panose="02010600030101010101" pitchFamily="2" charset="-122"/>
                    <a:cs typeface="Calibri" panose="020F0502020204030204" pitchFamily="34" charset="0"/>
                  </a:endParaRPr>
                </a:p>
              </p:txBody>
            </p:sp>
          </mc:Choice>
          <mc:Fallback xmlns="">
            <p:sp>
              <p:nvSpPr>
                <p:cNvPr id="68" name="文本框 67">
                  <a:extLst>
                    <a:ext uri="{FF2B5EF4-FFF2-40B4-BE49-F238E27FC236}">
                      <a16:creationId xmlns:a16="http://schemas.microsoft.com/office/drawing/2014/main" id="{9C55C031-27A3-3E27-BDDA-53A962604DB4}"/>
                    </a:ext>
                  </a:extLst>
                </p:cNvPr>
                <p:cNvSpPr txBox="1">
                  <a:spLocks noRot="1" noChangeAspect="1" noMove="1" noResize="1" noEditPoints="1" noAdjustHandles="1" noChangeArrowheads="1" noChangeShapeType="1" noTextEdit="1"/>
                </p:cNvSpPr>
                <p:nvPr/>
              </p:nvSpPr>
              <p:spPr>
                <a:xfrm>
                  <a:off x="1447306" y="4966062"/>
                  <a:ext cx="699831" cy="363689"/>
                </a:xfrm>
                <a:prstGeom prst="rect">
                  <a:avLst/>
                </a:prstGeom>
                <a:blipFill>
                  <a:blip r:embed="rId6"/>
                  <a:stretch>
                    <a:fillRect/>
                  </a:stretch>
                </a:blipFill>
              </p:spPr>
              <p:txBody>
                <a:bodyPr/>
                <a:lstStyle/>
                <a:p>
                  <a:r>
                    <a:rPr lang="en-SG">
                      <a:noFill/>
                    </a:rPr>
                    <a:t> </a:t>
                  </a:r>
                </a:p>
              </p:txBody>
            </p:sp>
          </mc:Fallback>
        </mc:AlternateContent>
      </p:grpSp>
      <p:grpSp>
        <p:nvGrpSpPr>
          <p:cNvPr id="22" name="组合 21">
            <a:extLst>
              <a:ext uri="{FF2B5EF4-FFF2-40B4-BE49-F238E27FC236}">
                <a16:creationId xmlns:a16="http://schemas.microsoft.com/office/drawing/2014/main" id="{BE5B4C62-1A3D-BF98-8EB8-F0084D0F514A}"/>
              </a:ext>
            </a:extLst>
          </p:cNvPr>
          <p:cNvGrpSpPr/>
          <p:nvPr/>
        </p:nvGrpSpPr>
        <p:grpSpPr>
          <a:xfrm>
            <a:off x="1256507" y="626356"/>
            <a:ext cx="6630984" cy="2164409"/>
            <a:chOff x="2233216" y="884331"/>
            <a:chExt cx="8841312" cy="2885878"/>
          </a:xfrm>
        </p:grpSpPr>
        <p:pic>
          <p:nvPicPr>
            <p:cNvPr id="13" name="图片 12">
              <a:extLst>
                <a:ext uri="{FF2B5EF4-FFF2-40B4-BE49-F238E27FC236}">
                  <a16:creationId xmlns:a16="http://schemas.microsoft.com/office/drawing/2014/main" id="{49BCE07F-A9A3-AE0F-9B8B-9FE778036D80}"/>
                </a:ext>
              </a:extLst>
            </p:cNvPr>
            <p:cNvPicPr>
              <a:picLocks noChangeAspect="1"/>
            </p:cNvPicPr>
            <p:nvPr/>
          </p:nvPicPr>
          <p:blipFill>
            <a:blip r:embed="rId7"/>
            <a:srcRect b="49698"/>
            <a:stretch/>
          </p:blipFill>
          <p:spPr>
            <a:xfrm>
              <a:off x="2233216" y="1207106"/>
              <a:ext cx="8841312" cy="2563103"/>
            </a:xfrm>
            <a:prstGeom prst="rect">
              <a:avLst/>
            </a:prstGeom>
          </p:spPr>
        </p:pic>
        <p:sp>
          <p:nvSpPr>
            <p:cNvPr id="19" name="任意形状 18">
              <a:extLst>
                <a:ext uri="{FF2B5EF4-FFF2-40B4-BE49-F238E27FC236}">
                  <a16:creationId xmlns:a16="http://schemas.microsoft.com/office/drawing/2014/main" id="{0C133CEE-FB9A-427B-F26C-15E9F4B0077A}"/>
                </a:ext>
              </a:extLst>
            </p:cNvPr>
            <p:cNvSpPr/>
            <p:nvPr/>
          </p:nvSpPr>
          <p:spPr>
            <a:xfrm>
              <a:off x="5307923" y="1593197"/>
              <a:ext cx="2895600" cy="177800"/>
            </a:xfrm>
            <a:custGeom>
              <a:avLst/>
              <a:gdLst>
                <a:gd name="connsiteX0" fmla="*/ 0 w 2895600"/>
                <a:gd name="connsiteY0" fmla="*/ 0 h 177800"/>
                <a:gd name="connsiteX1" fmla="*/ 186266 w 2895600"/>
                <a:gd name="connsiteY1" fmla="*/ 177800 h 177800"/>
                <a:gd name="connsiteX2" fmla="*/ 2895600 w 2895600"/>
                <a:gd name="connsiteY2" fmla="*/ 160867 h 177800"/>
                <a:gd name="connsiteX3" fmla="*/ 2827866 w 2895600"/>
                <a:gd name="connsiteY3" fmla="*/ 8467 h 177800"/>
                <a:gd name="connsiteX4" fmla="*/ 0 w 2895600"/>
                <a:gd name="connsiteY4" fmla="*/ 0 h 17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600" h="177800">
                  <a:moveTo>
                    <a:pt x="0" y="0"/>
                  </a:moveTo>
                  <a:lnTo>
                    <a:pt x="186266" y="177800"/>
                  </a:lnTo>
                  <a:lnTo>
                    <a:pt x="2895600" y="160867"/>
                  </a:lnTo>
                  <a:lnTo>
                    <a:pt x="2827866" y="8467"/>
                  </a:lnTo>
                  <a:lnTo>
                    <a:pt x="0" y="0"/>
                  </a:lnTo>
                  <a:close/>
                </a:path>
              </a:pathLst>
            </a:custGeom>
            <a:gradFill>
              <a:gsLst>
                <a:gs pos="35000">
                  <a:schemeClr val="accent5">
                    <a:lumMod val="40000"/>
                    <a:lumOff val="60000"/>
                    <a:alpha val="28000"/>
                  </a:schemeClr>
                </a:gs>
                <a:gs pos="0">
                  <a:srgbClr val="8D7468"/>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350">
                <a:solidFill>
                  <a:prstClr val="white"/>
                </a:solidFill>
                <a:latin typeface="Calibri" panose="020F0502020204030204"/>
                <a:ea typeface="等线" panose="02010600030101010101" pitchFamily="2" charset="-122"/>
              </a:endParaRPr>
            </a:p>
          </p:txBody>
        </p:sp>
        <p:sp>
          <p:nvSpPr>
            <p:cNvPr id="20" name="任意形状 19">
              <a:extLst>
                <a:ext uri="{FF2B5EF4-FFF2-40B4-BE49-F238E27FC236}">
                  <a16:creationId xmlns:a16="http://schemas.microsoft.com/office/drawing/2014/main" id="{8D907C8E-E87A-7892-4B7E-1D5D2D2B804A}"/>
                </a:ext>
              </a:extLst>
            </p:cNvPr>
            <p:cNvSpPr/>
            <p:nvPr/>
          </p:nvSpPr>
          <p:spPr>
            <a:xfrm>
              <a:off x="5307923" y="890464"/>
              <a:ext cx="2895600" cy="880533"/>
            </a:xfrm>
            <a:custGeom>
              <a:avLst/>
              <a:gdLst>
                <a:gd name="connsiteX0" fmla="*/ 0 w 2904066"/>
                <a:gd name="connsiteY0" fmla="*/ 0 h 880533"/>
                <a:gd name="connsiteX1" fmla="*/ 194733 w 2904066"/>
                <a:gd name="connsiteY1" fmla="*/ 880533 h 880533"/>
                <a:gd name="connsiteX2" fmla="*/ 2904066 w 2904066"/>
                <a:gd name="connsiteY2" fmla="*/ 880533 h 880533"/>
                <a:gd name="connsiteX3" fmla="*/ 2819400 w 2904066"/>
                <a:gd name="connsiteY3" fmla="*/ 0 h 880533"/>
                <a:gd name="connsiteX4" fmla="*/ 0 w 2904066"/>
                <a:gd name="connsiteY4" fmla="*/ 0 h 880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066" h="880533">
                  <a:moveTo>
                    <a:pt x="0" y="0"/>
                  </a:moveTo>
                  <a:lnTo>
                    <a:pt x="194733" y="880533"/>
                  </a:lnTo>
                  <a:lnTo>
                    <a:pt x="2904066" y="880533"/>
                  </a:lnTo>
                  <a:lnTo>
                    <a:pt x="2819400" y="0"/>
                  </a:lnTo>
                  <a:lnTo>
                    <a:pt x="0" y="0"/>
                  </a:lnTo>
                  <a:close/>
                </a:path>
              </a:pathLst>
            </a:custGeom>
            <a:gradFill>
              <a:gsLst>
                <a:gs pos="61000">
                  <a:schemeClr val="accent5">
                    <a:lumMod val="40000"/>
                    <a:lumOff val="60000"/>
                    <a:alpha val="66592"/>
                  </a:schemeClr>
                </a:gs>
                <a:gs pos="0">
                  <a:srgbClr val="8D7468"/>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350">
                <a:solidFill>
                  <a:prstClr val="white"/>
                </a:solidFill>
                <a:latin typeface="Calibri" panose="020F0502020204030204"/>
                <a:ea typeface="等线" panose="02010600030101010101" pitchFamily="2" charset="-122"/>
              </a:endParaRPr>
            </a:p>
          </p:txBody>
        </p:sp>
        <p:grpSp>
          <p:nvGrpSpPr>
            <p:cNvPr id="16" name="组合 15">
              <a:extLst>
                <a:ext uri="{FF2B5EF4-FFF2-40B4-BE49-F238E27FC236}">
                  <a16:creationId xmlns:a16="http://schemas.microsoft.com/office/drawing/2014/main" id="{64336C38-9839-D20F-D445-4BE6126C3F99}"/>
                </a:ext>
              </a:extLst>
            </p:cNvPr>
            <p:cNvGrpSpPr/>
            <p:nvPr/>
          </p:nvGrpSpPr>
          <p:grpSpPr>
            <a:xfrm>
              <a:off x="5299583" y="884331"/>
              <a:ext cx="2829343" cy="711272"/>
              <a:chOff x="4439442" y="705500"/>
              <a:chExt cx="2829343" cy="711272"/>
            </a:xfrm>
          </p:grpSpPr>
          <p:pic>
            <p:nvPicPr>
              <p:cNvPr id="3" name="图片 2">
                <a:extLst>
                  <a:ext uri="{FF2B5EF4-FFF2-40B4-BE49-F238E27FC236}">
                    <a16:creationId xmlns:a16="http://schemas.microsoft.com/office/drawing/2014/main" id="{F1C9CA93-B177-5A09-3AC6-72CCB298A470}"/>
                  </a:ext>
                </a:extLst>
              </p:cNvPr>
              <p:cNvPicPr>
                <a:picLocks noChangeAspect="1"/>
              </p:cNvPicPr>
              <p:nvPr/>
            </p:nvPicPr>
            <p:blipFill>
              <a:blip r:embed="rId8"/>
              <a:srcRect t="23150" b="41499"/>
              <a:stretch/>
            </p:blipFill>
            <p:spPr>
              <a:xfrm>
                <a:off x="4439442" y="705500"/>
                <a:ext cx="2829343" cy="711272"/>
              </a:xfrm>
              <a:prstGeom prst="rect">
                <a:avLst/>
              </a:prstGeom>
            </p:spPr>
          </p:pic>
          <p:cxnSp>
            <p:nvCxnSpPr>
              <p:cNvPr id="12" name="直线连接符 11">
                <a:extLst>
                  <a:ext uri="{FF2B5EF4-FFF2-40B4-BE49-F238E27FC236}">
                    <a16:creationId xmlns:a16="http://schemas.microsoft.com/office/drawing/2014/main" id="{54D75449-C515-9F19-8D0F-7FC83B226F86}"/>
                  </a:ext>
                </a:extLst>
              </p:cNvPr>
              <p:cNvCxnSpPr>
                <a:cxnSpLocks/>
              </p:cNvCxnSpPr>
              <p:nvPr/>
            </p:nvCxnSpPr>
            <p:spPr>
              <a:xfrm>
                <a:off x="6896970" y="1360417"/>
                <a:ext cx="27358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C7190FC3-42B0-47EF-8C2A-2D7412C67743}"/>
                  </a:ext>
                </a:extLst>
              </p:cNvPr>
              <p:cNvSpPr txBox="1"/>
              <p:nvPr/>
            </p:nvSpPr>
            <p:spPr>
              <a:xfrm>
                <a:off x="6896970" y="1219484"/>
                <a:ext cx="288541" cy="123111"/>
              </a:xfrm>
              <a:prstGeom prst="rect">
                <a:avLst/>
              </a:prstGeom>
              <a:noFill/>
            </p:spPr>
            <p:txBody>
              <a:bodyPr wrap="none" lIns="0" tIns="0" rIns="0" bIns="0" rtlCol="0">
                <a:spAutoFit/>
              </a:bodyPr>
              <a:lstStyle/>
              <a:p>
                <a:pPr defTabSz="685800"/>
                <a:r>
                  <a:rPr kumimoji="1" lang="en-US" altLang="zh-CN" sz="600">
                    <a:solidFill>
                      <a:prstClr val="white"/>
                    </a:solidFill>
                    <a:latin typeface="Arial" panose="020B0604020202020204" pitchFamily="34" charset="0"/>
                    <a:ea typeface="等线" panose="02010600030101010101" pitchFamily="2" charset="-122"/>
                    <a:cs typeface="Arial" panose="020B0604020202020204" pitchFamily="34" charset="0"/>
                  </a:rPr>
                  <a:t>50</a:t>
                </a:r>
                <a:r>
                  <a:rPr kumimoji="1" lang="zh-CN" altLang="en-US" sz="600">
                    <a:solidFill>
                      <a:prstClr val="white"/>
                    </a:solidFill>
                    <a:latin typeface="Arial" panose="020B0604020202020204" pitchFamily="34" charset="0"/>
                    <a:ea typeface="等线" panose="02010600030101010101" pitchFamily="2" charset="-122"/>
                    <a:cs typeface="Arial" panose="020B0604020202020204" pitchFamily="34" charset="0"/>
                  </a:rPr>
                  <a:t> </a:t>
                </a:r>
                <a:r>
                  <a:rPr kumimoji="1" lang="en-US" altLang="zh-CN" sz="600">
                    <a:solidFill>
                      <a:prstClr val="white"/>
                    </a:solidFill>
                    <a:latin typeface="Arial" panose="020B0604020202020204" pitchFamily="34" charset="0"/>
                    <a:ea typeface="等线" panose="02010600030101010101" pitchFamily="2" charset="-122"/>
                    <a:cs typeface="Arial" panose="020B0604020202020204" pitchFamily="34" charset="0"/>
                  </a:rPr>
                  <a:t>μm</a:t>
                </a:r>
                <a:endParaRPr kumimoji="1" lang="zh-CN" altLang="en-US" sz="600">
                  <a:solidFill>
                    <a:prstClr val="white"/>
                  </a:solidFill>
                  <a:latin typeface="Arial" panose="020B0604020202020204" pitchFamily="34" charset="0"/>
                  <a:ea typeface="等线" panose="02010600030101010101" pitchFamily="2" charset="-122"/>
                  <a:cs typeface="Arial" panose="020B0604020202020204" pitchFamily="34" charset="0"/>
                </a:endParaRPr>
              </a:p>
            </p:txBody>
          </p:sp>
        </p:grpSp>
      </p:grpSp>
      <p:sp>
        <p:nvSpPr>
          <p:cNvPr id="2" name="TextBox 1">
            <a:extLst>
              <a:ext uri="{FF2B5EF4-FFF2-40B4-BE49-F238E27FC236}">
                <a16:creationId xmlns:a16="http://schemas.microsoft.com/office/drawing/2014/main" id="{AAC23580-29C5-4500-95C5-B08BB1621F22}"/>
              </a:ext>
            </a:extLst>
          </p:cNvPr>
          <p:cNvSpPr txBox="1"/>
          <p:nvPr/>
        </p:nvSpPr>
        <p:spPr>
          <a:xfrm>
            <a:off x="7490842" y="2104361"/>
            <a:ext cx="1131272" cy="507831"/>
          </a:xfrm>
          <a:prstGeom prst="rect">
            <a:avLst/>
          </a:prstGeom>
          <a:noFill/>
        </p:spPr>
        <p:txBody>
          <a:bodyPr wrap="none" rtlCol="0">
            <a:spAutoFit/>
          </a:bodyPr>
          <a:lstStyle/>
          <a:p>
            <a:pPr defTabSz="685800"/>
            <a:r>
              <a:rPr lang="en-US" sz="1350" dirty="0">
                <a:solidFill>
                  <a:prstClr val="black"/>
                </a:solidFill>
                <a:highlight>
                  <a:srgbClr val="FFFF00"/>
                </a:highlight>
                <a:latin typeface="Calibri" panose="020F0502020204030204"/>
              </a:rPr>
              <a:t>Fabricated by</a:t>
            </a:r>
          </a:p>
          <a:p>
            <a:pPr defTabSz="685800"/>
            <a:r>
              <a:rPr lang="en-US" sz="1350" dirty="0">
                <a:solidFill>
                  <a:prstClr val="black"/>
                </a:solidFill>
                <a:highlight>
                  <a:srgbClr val="FFFF00"/>
                </a:highlight>
                <a:latin typeface="Calibri" panose="020F0502020204030204"/>
              </a:rPr>
              <a:t>Zhu Di, NUS</a:t>
            </a:r>
            <a:endParaRPr lang="en-SG" sz="1350" dirty="0">
              <a:solidFill>
                <a:prstClr val="black"/>
              </a:solidFill>
              <a:highlight>
                <a:srgbClr val="FFFF00"/>
              </a:highlight>
              <a:latin typeface="Calibri" panose="020F0502020204030204"/>
            </a:endParaRPr>
          </a:p>
        </p:txBody>
      </p:sp>
      <p:sp>
        <p:nvSpPr>
          <p:cNvPr id="4" name="Rectangle 3">
            <a:extLst>
              <a:ext uri="{FF2B5EF4-FFF2-40B4-BE49-F238E27FC236}">
                <a16:creationId xmlns:a16="http://schemas.microsoft.com/office/drawing/2014/main" id="{B15F4559-C8A5-46A0-92EE-27E693F40D05}"/>
              </a:ext>
            </a:extLst>
          </p:cNvPr>
          <p:cNvSpPr/>
          <p:nvPr/>
        </p:nvSpPr>
        <p:spPr>
          <a:xfrm>
            <a:off x="1634208" y="3045396"/>
            <a:ext cx="1559566" cy="226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0" name="Rectangle 29">
            <a:extLst>
              <a:ext uri="{FF2B5EF4-FFF2-40B4-BE49-F238E27FC236}">
                <a16:creationId xmlns:a16="http://schemas.microsoft.com/office/drawing/2014/main" id="{61D0A4AF-475F-46A8-8036-81CD605EDBE4}"/>
              </a:ext>
            </a:extLst>
          </p:cNvPr>
          <p:cNvSpPr/>
          <p:nvPr/>
        </p:nvSpPr>
        <p:spPr>
          <a:xfrm>
            <a:off x="1419505" y="3263696"/>
            <a:ext cx="704899" cy="1024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7" name="Straight Connector 6">
            <a:extLst>
              <a:ext uri="{FF2B5EF4-FFF2-40B4-BE49-F238E27FC236}">
                <a16:creationId xmlns:a16="http://schemas.microsoft.com/office/drawing/2014/main" id="{2CDFEF0B-61AF-4CD2-B459-8DA9A6EF87CD}"/>
              </a:ext>
            </a:extLst>
          </p:cNvPr>
          <p:cNvCxnSpPr>
            <a:cxnSpLocks/>
          </p:cNvCxnSpPr>
          <p:nvPr/>
        </p:nvCxnSpPr>
        <p:spPr>
          <a:xfrm flipH="1" flipV="1">
            <a:off x="1419505" y="3892257"/>
            <a:ext cx="1883019" cy="1025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956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73BD4-6D21-5189-16B7-54E613CCE727}"/>
            </a:ext>
          </a:extLst>
        </p:cNvPr>
        <p:cNvGrpSpPr/>
        <p:nvPr/>
      </p:nvGrpSpPr>
      <p:grpSpPr>
        <a:xfrm>
          <a:off x="0" y="0"/>
          <a:ext cx="0" cy="0"/>
          <a:chOff x="0" y="0"/>
          <a:chExt cx="0" cy="0"/>
        </a:xfrm>
      </p:grpSpPr>
      <p:pic>
        <p:nvPicPr>
          <p:cNvPr id="14" name="图片 13">
            <a:extLst>
              <a:ext uri="{FF2B5EF4-FFF2-40B4-BE49-F238E27FC236}">
                <a16:creationId xmlns:a16="http://schemas.microsoft.com/office/drawing/2014/main" id="{93D91BF7-C1F9-7E7A-6554-D93A3BD72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459" y="823690"/>
            <a:ext cx="5971082" cy="2595594"/>
          </a:xfrm>
          <a:prstGeom prst="rect">
            <a:avLst/>
          </a:prstGeom>
        </p:spPr>
      </p:pic>
      <p:sp>
        <p:nvSpPr>
          <p:cNvPr id="7" name="文本框 6">
            <a:extLst>
              <a:ext uri="{FF2B5EF4-FFF2-40B4-BE49-F238E27FC236}">
                <a16:creationId xmlns:a16="http://schemas.microsoft.com/office/drawing/2014/main" id="{D773F965-2504-FD01-FC90-92799D434538}"/>
              </a:ext>
            </a:extLst>
          </p:cNvPr>
          <p:cNvSpPr txBox="1"/>
          <p:nvPr/>
        </p:nvSpPr>
        <p:spPr>
          <a:xfrm>
            <a:off x="649562" y="493287"/>
            <a:ext cx="3860093" cy="323165"/>
          </a:xfrm>
          <a:prstGeom prst="rect">
            <a:avLst/>
          </a:prstGeom>
          <a:noFill/>
        </p:spPr>
        <p:txBody>
          <a:bodyPr wrap="square" rtlCol="0">
            <a:spAutoFit/>
          </a:bodyPr>
          <a:lstStyle/>
          <a:p>
            <a:pPr marL="257175" indent="-257175" defTabSz="685800">
              <a:buFont typeface="Wingdings" panose="05000000000000000000" pitchFamily="2" charset="2"/>
              <a:buChar char="Ø"/>
            </a:pPr>
            <a:r>
              <a:rPr kumimoji="1" lang="en-US" altLang="zh-CN" sz="1500">
                <a:solidFill>
                  <a:prstClr val="black"/>
                </a:solidFill>
                <a:latin typeface="Calibri" panose="020F0502020204030204" pitchFamily="34" charset="0"/>
                <a:ea typeface="等线" panose="02010600030101010101" pitchFamily="2" charset="-122"/>
                <a:cs typeface="Calibri" panose="020F0502020204030204" pitchFamily="34" charset="0"/>
              </a:rPr>
              <a:t>Optical Neural Network Architecture</a:t>
            </a:r>
            <a:endParaRPr kumimoji="1" lang="zh-CN" altLang="en-US" sz="1500">
              <a:solidFill>
                <a:prstClr val="black"/>
              </a:solidFill>
              <a:latin typeface="Calibri" panose="020F0502020204030204" pitchFamily="34" charset="0"/>
              <a:ea typeface="等线" panose="02010600030101010101" pitchFamily="2" charset="-122"/>
              <a:cs typeface="Calibri" panose="020F0502020204030204" pitchFamily="34" charset="0"/>
            </a:endParaRPr>
          </a:p>
        </p:txBody>
      </p:sp>
      <p:pic>
        <p:nvPicPr>
          <p:cNvPr id="11" name="图片 10">
            <a:extLst>
              <a:ext uri="{FF2B5EF4-FFF2-40B4-BE49-F238E27FC236}">
                <a16:creationId xmlns:a16="http://schemas.microsoft.com/office/drawing/2014/main" id="{8E2FAD12-9276-EF31-417F-6AD19F08BE95}"/>
              </a:ext>
            </a:extLst>
          </p:cNvPr>
          <p:cNvPicPr>
            <a:picLocks noChangeAspect="1"/>
          </p:cNvPicPr>
          <p:nvPr/>
        </p:nvPicPr>
        <p:blipFill>
          <a:blip r:embed="rId3"/>
          <a:stretch>
            <a:fillRect/>
          </a:stretch>
        </p:blipFill>
        <p:spPr>
          <a:xfrm>
            <a:off x="1615324" y="3553510"/>
            <a:ext cx="5942217" cy="1532909"/>
          </a:xfrm>
          <a:prstGeom prst="rect">
            <a:avLst/>
          </a:prstGeom>
        </p:spPr>
      </p:pic>
      <p:sp>
        <p:nvSpPr>
          <p:cNvPr id="12" name="文本框 11">
            <a:extLst>
              <a:ext uri="{FF2B5EF4-FFF2-40B4-BE49-F238E27FC236}">
                <a16:creationId xmlns:a16="http://schemas.microsoft.com/office/drawing/2014/main" id="{06B21E44-C849-0E1C-CAAD-82CC6C32B669}"/>
              </a:ext>
            </a:extLst>
          </p:cNvPr>
          <p:cNvSpPr txBox="1"/>
          <p:nvPr/>
        </p:nvSpPr>
        <p:spPr>
          <a:xfrm>
            <a:off x="348777" y="177596"/>
            <a:ext cx="3563977" cy="369332"/>
          </a:xfrm>
          <a:prstGeom prst="rect">
            <a:avLst/>
          </a:prstGeom>
          <a:noFill/>
        </p:spPr>
        <p:txBody>
          <a:bodyPr wrap="square" rtlCol="0">
            <a:spAutoFit/>
          </a:bodyPr>
          <a:lstStyle/>
          <a:p>
            <a:pPr defTabSz="685800"/>
            <a:r>
              <a:rPr kumimoji="1" lang="en-US" altLang="zh-CN">
                <a:solidFill>
                  <a:prstClr val="black"/>
                </a:solidFill>
                <a:latin typeface="Calibri" panose="020F0502020204030204" pitchFamily="34" charset="0"/>
                <a:ea typeface="等线" panose="02010600030101010101" pitchFamily="2" charset="-122"/>
                <a:cs typeface="Calibri" panose="020F0502020204030204" pitchFamily="34" charset="0"/>
              </a:rPr>
              <a:t>Optical Computing Verification </a:t>
            </a:r>
            <a:r>
              <a:rPr kumimoji="1" lang="en-US" altLang="zh-CN">
                <a:solidFill>
                  <a:prstClr val="black"/>
                </a:solidFill>
                <a:latin typeface="Times New Roman" panose="02020603050405020304" pitchFamily="18" charset="0"/>
                <a:ea typeface="等线" panose="02010600030101010101" pitchFamily="2" charset="-122"/>
                <a:cs typeface="Times New Roman" panose="02020603050405020304" pitchFamily="18" charset="0"/>
              </a:rPr>
              <a:t>I</a:t>
            </a:r>
            <a:endParaRPr kumimoji="1" lang="zh-CN" altLang="en-US">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文本框 14">
            <a:extLst>
              <a:ext uri="{FF2B5EF4-FFF2-40B4-BE49-F238E27FC236}">
                <a16:creationId xmlns:a16="http://schemas.microsoft.com/office/drawing/2014/main" id="{DCA4E785-F124-3E91-8858-417C9FABF416}"/>
              </a:ext>
            </a:extLst>
          </p:cNvPr>
          <p:cNvSpPr txBox="1"/>
          <p:nvPr/>
        </p:nvSpPr>
        <p:spPr>
          <a:xfrm>
            <a:off x="649562" y="3419284"/>
            <a:ext cx="3860093" cy="323165"/>
          </a:xfrm>
          <a:prstGeom prst="rect">
            <a:avLst/>
          </a:prstGeom>
          <a:noFill/>
        </p:spPr>
        <p:txBody>
          <a:bodyPr wrap="square" rtlCol="0">
            <a:spAutoFit/>
          </a:bodyPr>
          <a:lstStyle/>
          <a:p>
            <a:pPr marL="257175" indent="-257175" defTabSz="685800">
              <a:buFont typeface="Wingdings" panose="05000000000000000000" pitchFamily="2" charset="2"/>
              <a:buChar char="Ø"/>
            </a:pPr>
            <a:r>
              <a:rPr kumimoji="1" lang="en-US" altLang="zh-CN" sz="1500">
                <a:solidFill>
                  <a:prstClr val="black"/>
                </a:solidFill>
                <a:latin typeface="Calibri" panose="020F0502020204030204" pitchFamily="34" charset="0"/>
                <a:ea typeface="等线" panose="02010600030101010101" pitchFamily="2" charset="-122"/>
                <a:cs typeface="Calibri" panose="020F0502020204030204" pitchFamily="34" charset="0"/>
              </a:rPr>
              <a:t>Results </a:t>
            </a:r>
            <a:endParaRPr kumimoji="1" lang="zh-CN" altLang="en-US" sz="1500">
              <a:solidFill>
                <a:prstClr val="black"/>
              </a:solidFill>
              <a:latin typeface="Calibri" panose="020F0502020204030204" pitchFamily="34" charset="0"/>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1405381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1ED43-2B11-4308-9732-A7B2FFCB988E}"/>
              </a:ext>
            </a:extLst>
          </p:cNvPr>
          <p:cNvSpPr>
            <a:spLocks noGrp="1"/>
          </p:cNvSpPr>
          <p:nvPr>
            <p:ph type="title"/>
          </p:nvPr>
        </p:nvSpPr>
        <p:spPr>
          <a:xfrm>
            <a:off x="457200" y="2143125"/>
            <a:ext cx="8229600" cy="857250"/>
          </a:xfrm>
        </p:spPr>
        <p:txBody>
          <a:bodyPr/>
          <a:lstStyle/>
          <a:p>
            <a:r>
              <a:rPr lang="en-US" dirty="0"/>
              <a:t>Ising Machines</a:t>
            </a:r>
            <a:endParaRPr lang="en-SG" dirty="0"/>
          </a:p>
        </p:txBody>
      </p:sp>
      <p:sp>
        <p:nvSpPr>
          <p:cNvPr id="4" name="Slide Number Placeholder 3">
            <a:extLst>
              <a:ext uri="{FF2B5EF4-FFF2-40B4-BE49-F238E27FC236}">
                <a16:creationId xmlns:a16="http://schemas.microsoft.com/office/drawing/2014/main" id="{7F8BF257-540E-4ABB-A63B-484025BB3288}"/>
              </a:ext>
            </a:extLst>
          </p:cNvPr>
          <p:cNvSpPr>
            <a:spLocks noGrp="1"/>
          </p:cNvSpPr>
          <p:nvPr>
            <p:ph type="sldNum" sz="quarter" idx="12"/>
          </p:nvPr>
        </p:nvSpPr>
        <p:spPr/>
        <p:txBody>
          <a:bodyPr/>
          <a:lstStyle/>
          <a:p>
            <a:fld id="{1BD64A95-0862-4B58-9908-69AC66CA32F7}" type="slidenum">
              <a:rPr lang="en-US" smtClean="0"/>
              <a:pPr/>
              <a:t>35</a:t>
            </a:fld>
            <a:endParaRPr lang="en-US"/>
          </a:p>
        </p:txBody>
      </p:sp>
    </p:spTree>
    <p:extLst>
      <p:ext uri="{BB962C8B-B14F-4D97-AF65-F5344CB8AC3E}">
        <p14:creationId xmlns:p14="http://schemas.microsoft.com/office/powerpoint/2010/main" val="1842436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D98687B-6497-E89B-87CC-47E79C2ACF12}"/>
              </a:ext>
            </a:extLst>
          </p:cNvPr>
          <p:cNvSpPr txBox="1">
            <a:spLocks/>
          </p:cNvSpPr>
          <p:nvPr/>
        </p:nvSpPr>
        <p:spPr>
          <a:xfrm>
            <a:off x="1" y="86111"/>
            <a:ext cx="4071551" cy="97847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en-GB" sz="1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What is an </a:t>
            </a:r>
            <a:r>
              <a:rPr lang="en-GB" sz="1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Ising</a:t>
            </a:r>
            <a:r>
              <a:rPr lang="en-GB" sz="1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computer </a:t>
            </a:r>
            <a:r>
              <a:rPr lang="en-SG" sz="18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SG" sz="18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0CF8C9EC-A681-EF2B-CC2B-90CF7C7D0D2F}"/>
              </a:ext>
            </a:extLst>
          </p:cNvPr>
          <p:cNvGrpSpPr/>
          <p:nvPr/>
        </p:nvGrpSpPr>
        <p:grpSpPr>
          <a:xfrm>
            <a:off x="316609" y="293269"/>
            <a:ext cx="2139986" cy="2114811"/>
            <a:chOff x="1213753" y="1620138"/>
            <a:chExt cx="3523501" cy="3255904"/>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18DFB16-543A-DD29-BCB2-FF387131B18F}"/>
                    </a:ext>
                  </a:extLst>
                </p:cNvPr>
                <p:cNvSpPr txBox="1"/>
                <p:nvPr/>
              </p:nvSpPr>
              <p:spPr>
                <a:xfrm>
                  <a:off x="1239820" y="1983363"/>
                  <a:ext cx="374788" cy="355383"/>
                </a:xfrm>
                <a:prstGeom prst="rect">
                  <a:avLst/>
                </a:prstGeom>
                <a:noFill/>
              </p:spPr>
              <p:txBody>
                <a:bodyPr wrap="none" lIns="0" tIns="0" rIns="0" bIns="0" rtlCol="0">
                  <a:spAutoFit/>
                </a:bodyPr>
                <a:lstStyle/>
                <a:p>
                  <a:pPr defTabSz="685800"/>
                  <a14:m>
                    <m:oMathPara xmlns:m="http://schemas.openxmlformats.org/officeDocument/2006/math">
                      <m:oMathParaPr>
                        <m:jc m:val="centerGroup"/>
                      </m:oMathParaPr>
                      <m:oMath xmlns:m="http://schemas.openxmlformats.org/officeDocument/2006/math">
                        <m:sSub>
                          <m:sSubPr>
                            <m:ctrlPr>
                              <a:rPr lang="en-US" sz="1500" i="1">
                                <a:solidFill>
                                  <a:prstClr val="black"/>
                                </a:solidFill>
                                <a:latin typeface="Cambria Math" panose="02040503050406030204" pitchFamily="18" charset="0"/>
                                <a:ea typeface="Cambria Math" panose="02040503050406030204" pitchFamily="18" charset="0"/>
                              </a:rPr>
                            </m:ctrlPr>
                          </m:sSubPr>
                          <m:e>
                            <m:r>
                              <a:rPr lang="en-US" sz="1500" i="1">
                                <a:solidFill>
                                  <a:prstClr val="black"/>
                                </a:solidFill>
                                <a:latin typeface="Cambria Math" panose="02040503050406030204" pitchFamily="18" charset="0"/>
                                <a:ea typeface="Cambria Math" panose="02040503050406030204" pitchFamily="18" charset="0"/>
                              </a:rPr>
                              <m:t>𝜎</m:t>
                            </m:r>
                          </m:e>
                          <m:sub>
                            <m:r>
                              <a:rPr lang="en-US" sz="1500" i="1">
                                <a:solidFill>
                                  <a:prstClr val="black"/>
                                </a:solidFill>
                                <a:latin typeface="Cambria Math" panose="02040503050406030204" pitchFamily="18" charset="0"/>
                                <a:ea typeface="Cambria Math" panose="02040503050406030204" pitchFamily="18" charset="0"/>
                              </a:rPr>
                              <m:t>1</m:t>
                            </m:r>
                          </m:sub>
                        </m:sSub>
                      </m:oMath>
                    </m:oMathPara>
                  </a14:m>
                  <a:endParaRPr lang="en-US" sz="1500" dirty="0">
                    <a:solidFill>
                      <a:prstClr val="black"/>
                    </a:solidFill>
                    <a:latin typeface="Calibri" panose="020F0502020204030204"/>
                  </a:endParaRPr>
                </a:p>
              </p:txBody>
            </p:sp>
          </mc:Choice>
          <mc:Fallback xmlns="">
            <p:sp>
              <p:nvSpPr>
                <p:cNvPr id="7" name="TextBox 6">
                  <a:extLst>
                    <a:ext uri="{FF2B5EF4-FFF2-40B4-BE49-F238E27FC236}">
                      <a16:creationId xmlns:a16="http://schemas.microsoft.com/office/drawing/2014/main" id="{418DFB16-543A-DD29-BCB2-FF387131B18F}"/>
                    </a:ext>
                  </a:extLst>
                </p:cNvPr>
                <p:cNvSpPr txBox="1">
                  <a:spLocks noRot="1" noChangeAspect="1" noMove="1" noResize="1" noEditPoints="1" noAdjustHandles="1" noChangeArrowheads="1" noChangeShapeType="1" noTextEdit="1"/>
                </p:cNvSpPr>
                <p:nvPr/>
              </p:nvSpPr>
              <p:spPr>
                <a:xfrm>
                  <a:off x="1239820" y="1983363"/>
                  <a:ext cx="374788" cy="355383"/>
                </a:xfrm>
                <a:prstGeom prst="rect">
                  <a:avLst/>
                </a:prstGeom>
                <a:blipFill>
                  <a:blip r:embed="rId3"/>
                  <a:stretch>
                    <a:fillRect l="-10811" r="-5405" b="-10526"/>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AC945E4-3589-81FD-81A7-DFEB8DF40F55}"/>
                    </a:ext>
                  </a:extLst>
                </p:cNvPr>
                <p:cNvSpPr txBox="1"/>
                <p:nvPr/>
              </p:nvSpPr>
              <p:spPr>
                <a:xfrm>
                  <a:off x="1213753" y="2753486"/>
                  <a:ext cx="382179" cy="355383"/>
                </a:xfrm>
                <a:prstGeom prst="rect">
                  <a:avLst/>
                </a:prstGeom>
                <a:noFill/>
              </p:spPr>
              <p:txBody>
                <a:bodyPr wrap="none" lIns="0" tIns="0" rIns="0" bIns="0" rtlCol="0">
                  <a:spAutoFit/>
                </a:bodyPr>
                <a:lstStyle/>
                <a:p>
                  <a:pPr defTabSz="685800"/>
                  <a14:m>
                    <m:oMathPara xmlns:m="http://schemas.openxmlformats.org/officeDocument/2006/math">
                      <m:oMathParaPr>
                        <m:jc m:val="centerGroup"/>
                      </m:oMathParaPr>
                      <m:oMath xmlns:m="http://schemas.openxmlformats.org/officeDocument/2006/math">
                        <m:sSub>
                          <m:sSubPr>
                            <m:ctrlPr>
                              <a:rPr lang="en-US" sz="1500" i="1">
                                <a:solidFill>
                                  <a:prstClr val="black"/>
                                </a:solidFill>
                                <a:latin typeface="Cambria Math" panose="02040503050406030204" pitchFamily="18" charset="0"/>
                                <a:ea typeface="Cambria Math" panose="02040503050406030204" pitchFamily="18" charset="0"/>
                              </a:rPr>
                            </m:ctrlPr>
                          </m:sSubPr>
                          <m:e>
                            <m:r>
                              <a:rPr lang="en-US" sz="1500" i="1">
                                <a:solidFill>
                                  <a:prstClr val="black"/>
                                </a:solidFill>
                                <a:latin typeface="Cambria Math" panose="02040503050406030204" pitchFamily="18" charset="0"/>
                                <a:ea typeface="Cambria Math" panose="02040503050406030204" pitchFamily="18" charset="0"/>
                              </a:rPr>
                              <m:t>𝜎</m:t>
                            </m:r>
                          </m:e>
                          <m:sub>
                            <m:r>
                              <a:rPr lang="en-SG" sz="1500" i="1">
                                <a:solidFill>
                                  <a:prstClr val="black"/>
                                </a:solidFill>
                                <a:latin typeface="Cambria Math" panose="02040503050406030204" pitchFamily="18" charset="0"/>
                                <a:ea typeface="Cambria Math" panose="02040503050406030204" pitchFamily="18" charset="0"/>
                              </a:rPr>
                              <m:t>2</m:t>
                            </m:r>
                          </m:sub>
                        </m:sSub>
                      </m:oMath>
                    </m:oMathPara>
                  </a14:m>
                  <a:endParaRPr lang="en-US" sz="1500" dirty="0">
                    <a:solidFill>
                      <a:prstClr val="black"/>
                    </a:solidFill>
                    <a:latin typeface="Calibri" panose="020F0502020204030204"/>
                  </a:endParaRPr>
                </a:p>
              </p:txBody>
            </p:sp>
          </mc:Choice>
          <mc:Fallback xmlns="">
            <p:sp>
              <p:nvSpPr>
                <p:cNvPr id="8" name="TextBox 7">
                  <a:extLst>
                    <a:ext uri="{FF2B5EF4-FFF2-40B4-BE49-F238E27FC236}">
                      <a16:creationId xmlns:a16="http://schemas.microsoft.com/office/drawing/2014/main" id="{1AC945E4-3589-81FD-81A7-DFEB8DF40F55}"/>
                    </a:ext>
                  </a:extLst>
                </p:cNvPr>
                <p:cNvSpPr txBox="1">
                  <a:spLocks noRot="1" noChangeAspect="1" noMove="1" noResize="1" noEditPoints="1" noAdjustHandles="1" noChangeArrowheads="1" noChangeShapeType="1" noTextEdit="1"/>
                </p:cNvSpPr>
                <p:nvPr/>
              </p:nvSpPr>
              <p:spPr>
                <a:xfrm>
                  <a:off x="1213753" y="2753486"/>
                  <a:ext cx="382179" cy="355383"/>
                </a:xfrm>
                <a:prstGeom prst="rect">
                  <a:avLst/>
                </a:prstGeom>
                <a:blipFill>
                  <a:blip r:embed="rId4"/>
                  <a:stretch>
                    <a:fillRect l="-10526" r="-7895" b="-13158"/>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9947470-BBFE-5BA8-3BF9-A2E50AB0A130}"/>
                    </a:ext>
                  </a:extLst>
                </p:cNvPr>
                <p:cNvSpPr txBox="1"/>
                <p:nvPr/>
              </p:nvSpPr>
              <p:spPr>
                <a:xfrm>
                  <a:off x="2497542" y="1620138"/>
                  <a:ext cx="401922" cy="355383"/>
                </a:xfrm>
                <a:prstGeom prst="rect">
                  <a:avLst/>
                </a:prstGeom>
                <a:noFill/>
              </p:spPr>
              <p:txBody>
                <a:bodyPr wrap="none" lIns="0" tIns="0" rIns="0" bIns="0" rtlCol="0">
                  <a:spAutoFit/>
                </a:bodyPr>
                <a:lstStyle/>
                <a:p>
                  <a:pPr defTabSz="685800"/>
                  <a14:m>
                    <m:oMathPara xmlns:m="http://schemas.openxmlformats.org/officeDocument/2006/math">
                      <m:oMathParaPr>
                        <m:jc m:val="centerGroup"/>
                      </m:oMathParaPr>
                      <m:oMath xmlns:m="http://schemas.openxmlformats.org/officeDocument/2006/math">
                        <m:sSub>
                          <m:sSubPr>
                            <m:ctrlPr>
                              <a:rPr lang="en-US" sz="1500" i="1">
                                <a:solidFill>
                                  <a:prstClr val="black"/>
                                </a:solidFill>
                                <a:latin typeface="Cambria Math" panose="02040503050406030204" pitchFamily="18" charset="0"/>
                                <a:ea typeface="Cambria Math" panose="02040503050406030204" pitchFamily="18" charset="0"/>
                              </a:rPr>
                            </m:ctrlPr>
                          </m:sSubPr>
                          <m:e>
                            <m:r>
                              <a:rPr lang="en-US" sz="1500" i="1">
                                <a:solidFill>
                                  <a:prstClr val="black"/>
                                </a:solidFill>
                                <a:latin typeface="Cambria Math" panose="02040503050406030204" pitchFamily="18" charset="0"/>
                                <a:ea typeface="Cambria Math" panose="02040503050406030204" pitchFamily="18" charset="0"/>
                              </a:rPr>
                              <m:t>𝜎</m:t>
                            </m:r>
                          </m:e>
                          <m:sub>
                            <m:r>
                              <a:rPr lang="en-SG" sz="1500" i="1">
                                <a:solidFill>
                                  <a:prstClr val="black"/>
                                </a:solidFill>
                                <a:latin typeface="Cambria Math" panose="02040503050406030204" pitchFamily="18" charset="0"/>
                                <a:ea typeface="Cambria Math" panose="02040503050406030204" pitchFamily="18" charset="0"/>
                              </a:rPr>
                              <m:t>𝑛</m:t>
                            </m:r>
                          </m:sub>
                        </m:sSub>
                      </m:oMath>
                    </m:oMathPara>
                  </a14:m>
                  <a:endParaRPr lang="en-US" sz="1500" dirty="0">
                    <a:solidFill>
                      <a:prstClr val="black"/>
                    </a:solidFill>
                    <a:latin typeface="Calibri" panose="020F0502020204030204"/>
                  </a:endParaRPr>
                </a:p>
              </p:txBody>
            </p:sp>
          </mc:Choice>
          <mc:Fallback xmlns="">
            <p:sp>
              <p:nvSpPr>
                <p:cNvPr id="9" name="TextBox 8">
                  <a:extLst>
                    <a:ext uri="{FF2B5EF4-FFF2-40B4-BE49-F238E27FC236}">
                      <a16:creationId xmlns:a16="http://schemas.microsoft.com/office/drawing/2014/main" id="{F9947470-BBFE-5BA8-3BF9-A2E50AB0A130}"/>
                    </a:ext>
                  </a:extLst>
                </p:cNvPr>
                <p:cNvSpPr txBox="1">
                  <a:spLocks noRot="1" noChangeAspect="1" noMove="1" noResize="1" noEditPoints="1" noAdjustHandles="1" noChangeArrowheads="1" noChangeShapeType="1" noTextEdit="1"/>
                </p:cNvSpPr>
                <p:nvPr/>
              </p:nvSpPr>
              <p:spPr>
                <a:xfrm>
                  <a:off x="2497542" y="1620138"/>
                  <a:ext cx="401922" cy="355383"/>
                </a:xfrm>
                <a:prstGeom prst="rect">
                  <a:avLst/>
                </a:prstGeom>
                <a:blipFill>
                  <a:blip r:embed="rId5"/>
                  <a:stretch>
                    <a:fillRect l="-10000" r="-2500" b="-7895"/>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BF6A0A7-427B-3D89-2147-39ED14087AC3}"/>
                    </a:ext>
                  </a:extLst>
                </p:cNvPr>
                <p:cNvSpPr/>
                <p:nvPr/>
              </p:nvSpPr>
              <p:spPr>
                <a:xfrm>
                  <a:off x="1323152" y="2337646"/>
                  <a:ext cx="511999" cy="461998"/>
                </a:xfrm>
                <a:prstGeom prst="rect">
                  <a:avLst/>
                </a:prstGeom>
              </p:spPr>
              <p:txBody>
                <a:bodyPr wrap="square">
                  <a:spAutoFit/>
                </a:bodyPr>
                <a:lstStyle/>
                <a:p>
                  <a:pPr defTabSz="685800"/>
                  <a14:m>
                    <m:oMathPara xmlns:m="http://schemas.openxmlformats.org/officeDocument/2006/math">
                      <m:oMathParaPr>
                        <m:jc m:val="centerGroup"/>
                      </m:oMathParaPr>
                      <m:oMath xmlns:m="http://schemas.openxmlformats.org/officeDocument/2006/math">
                        <m:sSub>
                          <m:sSubPr>
                            <m:ctrlPr>
                              <a:rPr lang="en-US" sz="1350" i="1">
                                <a:solidFill>
                                  <a:prstClr val="black"/>
                                </a:solidFill>
                                <a:latin typeface="Cambria Math" panose="02040503050406030204" pitchFamily="18" charset="0"/>
                                <a:ea typeface="Cambria Math" panose="02040503050406030204" pitchFamily="18" charset="0"/>
                              </a:rPr>
                            </m:ctrlPr>
                          </m:sSubPr>
                          <m:e>
                            <m:r>
                              <a:rPr lang="en-US" sz="1350" i="1">
                                <a:solidFill>
                                  <a:prstClr val="black"/>
                                </a:solidFill>
                                <a:latin typeface="Cambria Math" panose="02040503050406030204" pitchFamily="18" charset="0"/>
                                <a:ea typeface="Cambria Math" panose="02040503050406030204" pitchFamily="18" charset="0"/>
                              </a:rPr>
                              <m:t>𝐽</m:t>
                            </m:r>
                          </m:e>
                          <m:sub>
                            <m:r>
                              <a:rPr lang="en-US" sz="1350" i="1">
                                <a:solidFill>
                                  <a:prstClr val="black"/>
                                </a:solidFill>
                                <a:latin typeface="Cambria Math" panose="02040503050406030204" pitchFamily="18" charset="0"/>
                                <a:ea typeface="Cambria Math" panose="02040503050406030204" pitchFamily="18" charset="0"/>
                              </a:rPr>
                              <m:t>12</m:t>
                            </m:r>
                          </m:sub>
                        </m:sSub>
                      </m:oMath>
                    </m:oMathPara>
                  </a14:m>
                  <a:endParaRPr lang="en-SG" sz="1350" dirty="0">
                    <a:solidFill>
                      <a:prstClr val="black"/>
                    </a:solidFill>
                    <a:latin typeface="Calibri" panose="020F0502020204030204"/>
                  </a:endParaRPr>
                </a:p>
              </p:txBody>
            </p:sp>
          </mc:Choice>
          <mc:Fallback xmlns="">
            <p:sp>
              <p:nvSpPr>
                <p:cNvPr id="10" name="Rectangle 9">
                  <a:extLst>
                    <a:ext uri="{FF2B5EF4-FFF2-40B4-BE49-F238E27FC236}">
                      <a16:creationId xmlns:a16="http://schemas.microsoft.com/office/drawing/2014/main" id="{1BF6A0A7-427B-3D89-2147-39ED14087AC3}"/>
                    </a:ext>
                  </a:extLst>
                </p:cNvPr>
                <p:cNvSpPr>
                  <a:spLocks noRot="1" noChangeAspect="1" noMove="1" noResize="1" noEditPoints="1" noAdjustHandles="1" noChangeArrowheads="1" noChangeShapeType="1" noTextEdit="1"/>
                </p:cNvSpPr>
                <p:nvPr/>
              </p:nvSpPr>
              <p:spPr>
                <a:xfrm>
                  <a:off x="1323152" y="2337646"/>
                  <a:ext cx="511999" cy="461998"/>
                </a:xfrm>
                <a:prstGeom prst="rect">
                  <a:avLst/>
                </a:prstGeom>
                <a:blipFill>
                  <a:blip r:embed="rId6"/>
                  <a:stretch>
                    <a:fillRect r="-5882" b="-4082"/>
                  </a:stretch>
                </a:blipFill>
              </p:spPr>
              <p:txBody>
                <a:bodyPr/>
                <a:lstStyle/>
                <a:p>
                  <a:r>
                    <a:rPr lang="en-SG">
                      <a:noFill/>
                    </a:rPr>
                    <a:t> </a:t>
                  </a:r>
                </a:p>
              </p:txBody>
            </p:sp>
          </mc:Fallback>
        </mc:AlternateContent>
        <p:pic>
          <p:nvPicPr>
            <p:cNvPr id="11" name="Picture 10">
              <a:extLst>
                <a:ext uri="{FF2B5EF4-FFF2-40B4-BE49-F238E27FC236}">
                  <a16:creationId xmlns:a16="http://schemas.microsoft.com/office/drawing/2014/main" id="{50A8E96D-4EA1-50C1-91A5-119E0405BB48}"/>
                </a:ext>
              </a:extLst>
            </p:cNvPr>
            <p:cNvPicPr>
              <a:picLocks noChangeAspect="1"/>
            </p:cNvPicPr>
            <p:nvPr/>
          </p:nvPicPr>
          <p:blipFill rotWithShape="1">
            <a:blip r:embed="rId7"/>
            <a:srcRect r="49234" b="50000"/>
            <a:stretch/>
          </p:blipFill>
          <p:spPr>
            <a:xfrm>
              <a:off x="1613912" y="1981958"/>
              <a:ext cx="3123342" cy="2894084"/>
            </a:xfrm>
            <a:prstGeom prst="rect">
              <a:avLst/>
            </a:prstGeom>
          </p:spPr>
        </p:pic>
      </p:grpSp>
      <p:grpSp>
        <p:nvGrpSpPr>
          <p:cNvPr id="12" name="Group 11">
            <a:extLst>
              <a:ext uri="{FF2B5EF4-FFF2-40B4-BE49-F238E27FC236}">
                <a16:creationId xmlns:a16="http://schemas.microsoft.com/office/drawing/2014/main" id="{2ED1EC51-D858-6684-CFC0-CF20EEA66451}"/>
              </a:ext>
            </a:extLst>
          </p:cNvPr>
          <p:cNvGrpSpPr/>
          <p:nvPr/>
        </p:nvGrpSpPr>
        <p:grpSpPr>
          <a:xfrm>
            <a:off x="2651653" y="432186"/>
            <a:ext cx="6175739" cy="1626242"/>
            <a:chOff x="5610707" y="2179729"/>
            <a:chExt cx="5889433" cy="3111571"/>
          </a:xfrm>
        </p:grpSpPr>
        <p:sp>
          <p:nvSpPr>
            <p:cNvPr id="13" name="TextBox 12">
              <a:extLst>
                <a:ext uri="{FF2B5EF4-FFF2-40B4-BE49-F238E27FC236}">
                  <a16:creationId xmlns:a16="http://schemas.microsoft.com/office/drawing/2014/main" id="{4C99E787-2C95-7A0B-4CF4-64F0CB49D3F0}"/>
                </a:ext>
              </a:extLst>
            </p:cNvPr>
            <p:cNvSpPr txBox="1"/>
            <p:nvPr/>
          </p:nvSpPr>
          <p:spPr>
            <a:xfrm>
              <a:off x="5610707" y="3789645"/>
              <a:ext cx="5889433" cy="1501655"/>
            </a:xfrm>
            <a:prstGeom prst="rect">
              <a:avLst/>
            </a:prstGeom>
            <a:noFill/>
          </p:spPr>
          <p:txBody>
            <a:bodyPr wrap="square" rtlCol="0">
              <a:spAutoFit/>
            </a:bodyPr>
            <a:lstStyle/>
            <a:p>
              <a:pPr defTabSz="685800"/>
              <a:r>
                <a:rPr lang="en-SG" sz="1500" dirty="0">
                  <a:solidFill>
                    <a:prstClr val="black"/>
                  </a:solidFill>
                  <a:latin typeface="Calibri" panose="020F0502020204030204"/>
                </a:rPr>
                <a:t>We seek a physical system which naturally tends to reach the lowest energy state.</a:t>
              </a:r>
            </a:p>
            <a:p>
              <a:pPr defTabSz="685800"/>
              <a:endParaRPr lang="en-SG" sz="1500"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FDCFB5E-ED03-E23A-341C-64E31EABEA32}"/>
                    </a:ext>
                  </a:extLst>
                </p:cNvPr>
                <p:cNvSpPr txBox="1"/>
                <p:nvPr/>
              </p:nvSpPr>
              <p:spPr>
                <a:xfrm>
                  <a:off x="5860248" y="2641394"/>
                  <a:ext cx="1437395" cy="1105509"/>
                </a:xfrm>
                <a:prstGeom prst="rect">
                  <a:avLst/>
                </a:prstGeom>
                <a:noFill/>
              </p:spPr>
              <p:txBody>
                <a:bodyPr wrap="none" lIns="0" tIns="0" rIns="0" bIns="0" rtlCol="0">
                  <a:spAutoFit/>
                </a:bodyPr>
                <a:lstStyle/>
                <a:p>
                  <a:pPr defTabSz="685800"/>
                  <a14:m>
                    <m:oMathPara xmlns:m="http://schemas.openxmlformats.org/officeDocument/2006/math">
                      <m:oMathParaPr>
                        <m:jc m:val="centerGroup"/>
                      </m:oMathParaPr>
                      <m:oMath xmlns:m="http://schemas.openxmlformats.org/officeDocument/2006/math">
                        <m:r>
                          <a:rPr lang="el-GR" sz="1500" i="1">
                            <a:solidFill>
                              <a:prstClr val="black"/>
                            </a:solidFill>
                            <a:latin typeface="Cambria Math" panose="02040503050406030204" pitchFamily="18" charset="0"/>
                            <a:ea typeface="Cambria Math" panose="02040503050406030204" pitchFamily="18" charset="0"/>
                          </a:rPr>
                          <m:t>ℋ</m:t>
                        </m:r>
                        <m:r>
                          <a:rPr lang="en-US" sz="1500" i="1">
                            <a:solidFill>
                              <a:prstClr val="black"/>
                            </a:solidFill>
                            <a:latin typeface="Cambria Math" panose="02040503050406030204" pitchFamily="18" charset="0"/>
                            <a:ea typeface="Cambria Math" panose="02040503050406030204" pitchFamily="18" charset="0"/>
                          </a:rPr>
                          <m:t>=</m:t>
                        </m:r>
                        <m:nary>
                          <m:naryPr>
                            <m:chr m:val="∑"/>
                            <m:supHide m:val="on"/>
                            <m:ctrlPr>
                              <a:rPr lang="en-US" sz="1500" i="1">
                                <a:solidFill>
                                  <a:prstClr val="black"/>
                                </a:solidFill>
                                <a:latin typeface="Cambria Math" panose="02040503050406030204" pitchFamily="18" charset="0"/>
                                <a:ea typeface="Cambria Math" panose="02040503050406030204" pitchFamily="18" charset="0"/>
                              </a:rPr>
                            </m:ctrlPr>
                          </m:naryPr>
                          <m:sub>
                            <m:r>
                              <m:rPr>
                                <m:brk m:alnAt="7"/>
                              </m:rPr>
                              <a:rPr lang="en-US" sz="1500" i="1">
                                <a:solidFill>
                                  <a:prstClr val="black"/>
                                </a:solidFill>
                                <a:latin typeface="Cambria Math" panose="02040503050406030204" pitchFamily="18" charset="0"/>
                                <a:ea typeface="Cambria Math" panose="02040503050406030204" pitchFamily="18" charset="0"/>
                              </a:rPr>
                              <m:t>𝑚</m:t>
                            </m:r>
                            <m:r>
                              <a:rPr lang="en-US" sz="1500" i="1">
                                <a:solidFill>
                                  <a:prstClr val="black"/>
                                </a:solidFill>
                                <a:latin typeface="Cambria Math" panose="02040503050406030204" pitchFamily="18" charset="0"/>
                                <a:ea typeface="Cambria Math" panose="02040503050406030204" pitchFamily="18" charset="0"/>
                              </a:rPr>
                              <m:t>,</m:t>
                            </m:r>
                            <m:r>
                              <a:rPr lang="en-US" sz="1500" i="1">
                                <a:solidFill>
                                  <a:prstClr val="black"/>
                                </a:solidFill>
                                <a:latin typeface="Cambria Math" panose="02040503050406030204" pitchFamily="18" charset="0"/>
                                <a:ea typeface="Cambria Math" panose="02040503050406030204" pitchFamily="18" charset="0"/>
                              </a:rPr>
                              <m:t>𝑛</m:t>
                            </m:r>
                          </m:sub>
                          <m:sup/>
                          <m:e>
                            <m:sSub>
                              <m:sSubPr>
                                <m:ctrlPr>
                                  <a:rPr lang="en-US" sz="1500" i="1">
                                    <a:solidFill>
                                      <a:prstClr val="black"/>
                                    </a:solidFill>
                                    <a:latin typeface="Cambria Math" panose="02040503050406030204" pitchFamily="18" charset="0"/>
                                    <a:ea typeface="Cambria Math" panose="02040503050406030204" pitchFamily="18" charset="0"/>
                                  </a:rPr>
                                </m:ctrlPr>
                              </m:sSubPr>
                              <m:e>
                                <m:r>
                                  <a:rPr lang="en-US" sz="1500" i="1">
                                    <a:solidFill>
                                      <a:prstClr val="black"/>
                                    </a:solidFill>
                                    <a:latin typeface="Cambria Math" panose="02040503050406030204" pitchFamily="18" charset="0"/>
                                    <a:ea typeface="Cambria Math" panose="02040503050406030204" pitchFamily="18" charset="0"/>
                                  </a:rPr>
                                  <m:t>𝐽</m:t>
                                </m:r>
                              </m:e>
                              <m:sub>
                                <m:r>
                                  <a:rPr lang="en-US" sz="1500" i="1">
                                    <a:solidFill>
                                      <a:prstClr val="black"/>
                                    </a:solidFill>
                                    <a:latin typeface="Cambria Math" panose="02040503050406030204" pitchFamily="18" charset="0"/>
                                    <a:ea typeface="Cambria Math" panose="02040503050406030204" pitchFamily="18" charset="0"/>
                                  </a:rPr>
                                  <m:t>𝑚𝑛</m:t>
                                </m:r>
                              </m:sub>
                            </m:sSub>
                            <m:sSub>
                              <m:sSubPr>
                                <m:ctrlPr>
                                  <a:rPr lang="en-US" sz="1500" i="1">
                                    <a:solidFill>
                                      <a:prstClr val="black"/>
                                    </a:solidFill>
                                    <a:latin typeface="Cambria Math" panose="02040503050406030204" pitchFamily="18" charset="0"/>
                                    <a:ea typeface="Cambria Math" panose="02040503050406030204" pitchFamily="18" charset="0"/>
                                  </a:rPr>
                                </m:ctrlPr>
                              </m:sSubPr>
                              <m:e>
                                <m:r>
                                  <a:rPr lang="en-US" sz="1500" i="1">
                                    <a:solidFill>
                                      <a:prstClr val="black"/>
                                    </a:solidFill>
                                    <a:latin typeface="Cambria Math" panose="02040503050406030204" pitchFamily="18" charset="0"/>
                                    <a:ea typeface="Cambria Math" panose="02040503050406030204" pitchFamily="18" charset="0"/>
                                  </a:rPr>
                                  <m:t>𝜎</m:t>
                                </m:r>
                              </m:e>
                              <m:sub>
                                <m:r>
                                  <a:rPr lang="en-US" sz="1500" i="1">
                                    <a:solidFill>
                                      <a:prstClr val="black"/>
                                    </a:solidFill>
                                    <a:latin typeface="Cambria Math" panose="02040503050406030204" pitchFamily="18" charset="0"/>
                                    <a:ea typeface="Cambria Math" panose="02040503050406030204" pitchFamily="18" charset="0"/>
                                  </a:rPr>
                                  <m:t>𝑚</m:t>
                                </m:r>
                              </m:sub>
                            </m:sSub>
                            <m:sSub>
                              <m:sSubPr>
                                <m:ctrlPr>
                                  <a:rPr lang="en-US" sz="1500" i="1">
                                    <a:solidFill>
                                      <a:prstClr val="black"/>
                                    </a:solidFill>
                                    <a:latin typeface="Cambria Math" panose="02040503050406030204" pitchFamily="18" charset="0"/>
                                    <a:ea typeface="Cambria Math" panose="02040503050406030204" pitchFamily="18" charset="0"/>
                                  </a:rPr>
                                </m:ctrlPr>
                              </m:sSubPr>
                              <m:e>
                                <m:r>
                                  <a:rPr lang="en-US" sz="1500" i="1">
                                    <a:solidFill>
                                      <a:prstClr val="black"/>
                                    </a:solidFill>
                                    <a:latin typeface="Cambria Math" panose="02040503050406030204" pitchFamily="18" charset="0"/>
                                    <a:ea typeface="Cambria Math" panose="02040503050406030204" pitchFamily="18" charset="0"/>
                                  </a:rPr>
                                  <m:t>𝜎</m:t>
                                </m:r>
                              </m:e>
                              <m:sub>
                                <m:r>
                                  <a:rPr lang="en-US" sz="1500" i="1">
                                    <a:solidFill>
                                      <a:prstClr val="black"/>
                                    </a:solidFill>
                                    <a:latin typeface="Cambria Math" panose="02040503050406030204" pitchFamily="18" charset="0"/>
                                    <a:ea typeface="Cambria Math" panose="02040503050406030204" pitchFamily="18" charset="0"/>
                                  </a:rPr>
                                  <m:t>𝑛</m:t>
                                </m:r>
                              </m:sub>
                            </m:sSub>
                          </m:e>
                        </m:nary>
                      </m:oMath>
                    </m:oMathPara>
                  </a14:m>
                  <a:endParaRPr lang="en-US" sz="1500" dirty="0">
                    <a:solidFill>
                      <a:prstClr val="black"/>
                    </a:solidFill>
                    <a:latin typeface="Calibri" panose="020F0502020204030204"/>
                  </a:endParaRPr>
                </a:p>
              </p:txBody>
            </p:sp>
          </mc:Choice>
          <mc:Fallback xmlns="">
            <p:sp>
              <p:nvSpPr>
                <p:cNvPr id="14" name="TextBox 13">
                  <a:extLst>
                    <a:ext uri="{FF2B5EF4-FFF2-40B4-BE49-F238E27FC236}">
                      <a16:creationId xmlns:a16="http://schemas.microsoft.com/office/drawing/2014/main" id="{3FDCFB5E-ED03-E23A-341C-64E31EABEA32}"/>
                    </a:ext>
                  </a:extLst>
                </p:cNvPr>
                <p:cNvSpPr txBox="1">
                  <a:spLocks noRot="1" noChangeAspect="1" noMove="1" noResize="1" noEditPoints="1" noAdjustHandles="1" noChangeArrowheads="1" noChangeShapeType="1" noTextEdit="1"/>
                </p:cNvSpPr>
                <p:nvPr/>
              </p:nvSpPr>
              <p:spPr>
                <a:xfrm>
                  <a:off x="5860248" y="2641394"/>
                  <a:ext cx="1437395" cy="1105509"/>
                </a:xfrm>
                <a:prstGeom prst="rect">
                  <a:avLst/>
                </a:prstGeom>
                <a:blipFill>
                  <a:blip r:embed="rId8"/>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82703DC-C95E-115E-5DCA-BC1A5B4AE3EF}"/>
                    </a:ext>
                  </a:extLst>
                </p:cNvPr>
                <p:cNvSpPr txBox="1"/>
                <p:nvPr/>
              </p:nvSpPr>
              <p:spPr>
                <a:xfrm>
                  <a:off x="5800225" y="2179729"/>
                  <a:ext cx="2535421" cy="618328"/>
                </a:xfrm>
                <a:prstGeom prst="rect">
                  <a:avLst/>
                </a:prstGeom>
                <a:noFill/>
              </p:spPr>
              <p:txBody>
                <a:bodyPr wrap="none" rtlCol="0">
                  <a:spAutoFit/>
                </a:bodyPr>
                <a:lstStyle/>
                <a:p>
                  <a:pPr defTabSz="685800"/>
                  <a:r>
                    <a:rPr lang="en-SG" sz="1500" i="1" dirty="0">
                      <a:solidFill>
                        <a:prstClr val="black"/>
                      </a:solidFill>
                      <a:latin typeface="Calibri" panose="020F0502020204030204"/>
                    </a:rPr>
                    <a:t>Task: Minimize </a:t>
                  </a:r>
                  <a14:m>
                    <m:oMath xmlns:m="http://schemas.openxmlformats.org/officeDocument/2006/math">
                      <m:r>
                        <a:rPr lang="el-GR" sz="1500" i="1">
                          <a:solidFill>
                            <a:prstClr val="black"/>
                          </a:solidFill>
                          <a:latin typeface="Cambria Math" panose="02040503050406030204" pitchFamily="18" charset="0"/>
                          <a:ea typeface="Cambria Math" panose="02040503050406030204" pitchFamily="18" charset="0"/>
                        </a:rPr>
                        <m:t>ℋ</m:t>
                      </m:r>
                    </m:oMath>
                  </a14:m>
                  <a:r>
                    <a:rPr lang="en-SG" sz="1500" i="1" dirty="0">
                      <a:solidFill>
                        <a:prstClr val="black"/>
                      </a:solidFill>
                      <a:latin typeface="Calibri" panose="020F0502020204030204"/>
                    </a:rPr>
                    <a:t> with </a:t>
                  </a:r>
                  <a14:m>
                    <m:oMath xmlns:m="http://schemas.openxmlformats.org/officeDocument/2006/math">
                      <m:r>
                        <a:rPr lang="en-US" sz="1500" i="1">
                          <a:solidFill>
                            <a:prstClr val="black"/>
                          </a:solidFill>
                          <a:latin typeface="Cambria Math" panose="02040503050406030204" pitchFamily="18" charset="0"/>
                          <a:ea typeface="Cambria Math" panose="02040503050406030204" pitchFamily="18" charset="0"/>
                        </a:rPr>
                        <m:t>𝜎</m:t>
                      </m:r>
                      <m:r>
                        <a:rPr lang="en-SG" sz="1500" i="1">
                          <a:solidFill>
                            <a:prstClr val="black"/>
                          </a:solidFill>
                          <a:latin typeface="Cambria Math" panose="02040503050406030204" pitchFamily="18" charset="0"/>
                          <a:ea typeface="Cambria Math" panose="02040503050406030204" pitchFamily="18" charset="0"/>
                        </a:rPr>
                        <m:t>=±1</m:t>
                      </m:r>
                    </m:oMath>
                  </a14:m>
                  <a:r>
                    <a:rPr lang="en-SG" sz="1500" i="1" dirty="0">
                      <a:solidFill>
                        <a:prstClr val="black"/>
                      </a:solidFill>
                      <a:latin typeface="Calibri" panose="020F0502020204030204"/>
                    </a:rPr>
                    <a:t> </a:t>
                  </a:r>
                </a:p>
              </p:txBody>
            </p:sp>
          </mc:Choice>
          <mc:Fallback xmlns="">
            <p:sp>
              <p:nvSpPr>
                <p:cNvPr id="15" name="TextBox 14">
                  <a:extLst>
                    <a:ext uri="{FF2B5EF4-FFF2-40B4-BE49-F238E27FC236}">
                      <a16:creationId xmlns:a16="http://schemas.microsoft.com/office/drawing/2014/main" id="{E82703DC-C95E-115E-5DCA-BC1A5B4AE3EF}"/>
                    </a:ext>
                  </a:extLst>
                </p:cNvPr>
                <p:cNvSpPr txBox="1">
                  <a:spLocks noRot="1" noChangeAspect="1" noMove="1" noResize="1" noEditPoints="1" noAdjustHandles="1" noChangeArrowheads="1" noChangeShapeType="1" noTextEdit="1"/>
                </p:cNvSpPr>
                <p:nvPr/>
              </p:nvSpPr>
              <p:spPr>
                <a:xfrm>
                  <a:off x="5800225" y="2179729"/>
                  <a:ext cx="2535421" cy="618328"/>
                </a:xfrm>
                <a:prstGeom prst="rect">
                  <a:avLst/>
                </a:prstGeom>
                <a:blipFill>
                  <a:blip r:embed="rId9"/>
                  <a:stretch>
                    <a:fillRect l="-917" t="-3774" b="-18868"/>
                  </a:stretch>
                </a:blipFill>
              </p:spPr>
              <p:txBody>
                <a:bodyPr/>
                <a:lstStyle/>
                <a:p>
                  <a:r>
                    <a:rPr lang="en-SG">
                      <a:noFill/>
                    </a:rPr>
                    <a:t> </a:t>
                  </a:r>
                </a:p>
              </p:txBody>
            </p:sp>
          </mc:Fallback>
        </mc:AlternateContent>
      </p:grpSp>
      <p:graphicFrame>
        <p:nvGraphicFramePr>
          <p:cNvPr id="16" name="Diagram 15">
            <a:extLst>
              <a:ext uri="{FF2B5EF4-FFF2-40B4-BE49-F238E27FC236}">
                <a16:creationId xmlns:a16="http://schemas.microsoft.com/office/drawing/2014/main" id="{A79ED385-3605-E412-23C0-B5BF9F196BDF}"/>
              </a:ext>
            </a:extLst>
          </p:cNvPr>
          <p:cNvGraphicFramePr/>
          <p:nvPr>
            <p:extLst>
              <p:ext uri="{D42A27DB-BD31-4B8C-83A1-F6EECF244321}">
                <p14:modId xmlns:p14="http://schemas.microsoft.com/office/powerpoint/2010/main" val="2375818555"/>
              </p:ext>
            </p:extLst>
          </p:nvPr>
        </p:nvGraphicFramePr>
        <p:xfrm>
          <a:off x="2220471" y="1957773"/>
          <a:ext cx="3468275" cy="251225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7" name="Picture 16">
            <a:extLst>
              <a:ext uri="{FF2B5EF4-FFF2-40B4-BE49-F238E27FC236}">
                <a16:creationId xmlns:a16="http://schemas.microsoft.com/office/drawing/2014/main" id="{4B210323-1ACC-CC27-C5D0-2380B8DA5C65}"/>
              </a:ext>
            </a:extLst>
          </p:cNvPr>
          <p:cNvPicPr>
            <a:picLocks noChangeAspect="1"/>
          </p:cNvPicPr>
          <p:nvPr/>
        </p:nvPicPr>
        <p:blipFill>
          <a:blip r:embed="rId15"/>
          <a:stretch>
            <a:fillRect/>
          </a:stretch>
        </p:blipFill>
        <p:spPr>
          <a:xfrm>
            <a:off x="5493688" y="1722736"/>
            <a:ext cx="3189004" cy="3140552"/>
          </a:xfrm>
          <a:prstGeom prst="rect">
            <a:avLst/>
          </a:prstGeom>
        </p:spPr>
      </p:pic>
      <p:sp>
        <p:nvSpPr>
          <p:cNvPr id="18" name="TextBox 17">
            <a:extLst>
              <a:ext uri="{FF2B5EF4-FFF2-40B4-BE49-F238E27FC236}">
                <a16:creationId xmlns:a16="http://schemas.microsoft.com/office/drawing/2014/main" id="{6612DA21-D8FF-7244-C8CB-5B7C3AB25394}"/>
              </a:ext>
            </a:extLst>
          </p:cNvPr>
          <p:cNvSpPr txBox="1"/>
          <p:nvPr/>
        </p:nvSpPr>
        <p:spPr>
          <a:xfrm>
            <a:off x="135395" y="2656492"/>
            <a:ext cx="2516258" cy="923330"/>
          </a:xfrm>
          <a:prstGeom prst="rect">
            <a:avLst/>
          </a:prstGeom>
          <a:noFill/>
        </p:spPr>
        <p:txBody>
          <a:bodyPr wrap="square">
            <a:spAutoFit/>
          </a:bodyPr>
          <a:lstStyle/>
          <a:p>
            <a:pPr defTabSz="685800"/>
            <a:r>
              <a:rPr lang="en-SG" b="1" dirty="0">
                <a:solidFill>
                  <a:srgbClr val="000000"/>
                </a:solidFill>
                <a:latin typeface="Open Sans" panose="020B0606030504020204" pitchFamily="34" charset="0"/>
                <a:ea typeface="Open Sans" panose="020B0606030504020204" pitchFamily="34" charset="0"/>
                <a:cs typeface="Open Sans" panose="020B0606030504020204" pitchFamily="34" charset="0"/>
              </a:rPr>
              <a:t>What problems do an Ising computer solve? </a:t>
            </a:r>
            <a:endParaRPr lang="en-SG"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12234564"/>
      </p:ext>
    </p:extLst>
  </p:cSld>
  <p:clrMapOvr>
    <a:masterClrMapping/>
  </p:clrMapOvr>
  <mc:AlternateContent xmlns:mc="http://schemas.openxmlformats.org/markup-compatibility/2006" xmlns:p14="http://schemas.microsoft.com/office/powerpoint/2010/main">
    <mc:Choice Requires="p14">
      <p:transition spd="slow" p14:dur="2000" advTm="79853"/>
    </mc:Choice>
    <mc:Fallback xmlns="">
      <p:transition spd="slow" advTm="7985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43C12FE6-EC9E-662F-16A8-63358574DEB5}"/>
              </a:ext>
            </a:extLst>
          </p:cNvPr>
          <p:cNvPicPr>
            <a:picLocks noChangeAspect="1"/>
          </p:cNvPicPr>
          <p:nvPr/>
        </p:nvPicPr>
        <p:blipFill rotWithShape="1">
          <a:blip r:embed="rId3"/>
          <a:srcRect b="46102"/>
          <a:stretch/>
        </p:blipFill>
        <p:spPr>
          <a:xfrm>
            <a:off x="523638" y="68580"/>
            <a:ext cx="8117967" cy="2503170"/>
          </a:xfrm>
          <a:prstGeom prst="rect">
            <a:avLst/>
          </a:prstGeom>
        </p:spPr>
      </p:pic>
      <p:pic>
        <p:nvPicPr>
          <p:cNvPr id="4" name="Picture 3">
            <a:extLst>
              <a:ext uri="{FF2B5EF4-FFF2-40B4-BE49-F238E27FC236}">
                <a16:creationId xmlns:a16="http://schemas.microsoft.com/office/drawing/2014/main" id="{4BE24167-624B-45C0-94BC-1793CC388D24}"/>
              </a:ext>
            </a:extLst>
          </p:cNvPr>
          <p:cNvPicPr>
            <a:picLocks noChangeAspect="1"/>
          </p:cNvPicPr>
          <p:nvPr/>
        </p:nvPicPr>
        <p:blipFill>
          <a:blip r:embed="rId3"/>
          <a:stretch>
            <a:fillRect/>
          </a:stretch>
        </p:blipFill>
        <p:spPr>
          <a:xfrm>
            <a:off x="523638" y="68580"/>
            <a:ext cx="8117967" cy="4644272"/>
          </a:xfrm>
          <a:prstGeom prst="rect">
            <a:avLst/>
          </a:prstGeom>
        </p:spPr>
      </p:pic>
      <p:sp>
        <p:nvSpPr>
          <p:cNvPr id="8" name="TextBox 7">
            <a:extLst>
              <a:ext uri="{FF2B5EF4-FFF2-40B4-BE49-F238E27FC236}">
                <a16:creationId xmlns:a16="http://schemas.microsoft.com/office/drawing/2014/main" id="{04AB5280-8CF6-46EA-B4EB-BF6C12D26116}"/>
              </a:ext>
            </a:extLst>
          </p:cNvPr>
          <p:cNvSpPr txBox="1"/>
          <p:nvPr/>
        </p:nvSpPr>
        <p:spPr>
          <a:xfrm>
            <a:off x="680800" y="1653989"/>
            <a:ext cx="534121" cy="219291"/>
          </a:xfrm>
          <a:prstGeom prst="rect">
            <a:avLst/>
          </a:prstGeom>
          <a:noFill/>
        </p:spPr>
        <p:txBody>
          <a:bodyPr wrap="none" rtlCol="0">
            <a:spAutoFit/>
          </a:bodyPr>
          <a:lstStyle/>
          <a:p>
            <a:pPr defTabSz="685800"/>
            <a:r>
              <a:rPr lang="en-SG" sz="825" dirty="0">
                <a:solidFill>
                  <a:prstClr val="black"/>
                </a:solidFill>
                <a:latin typeface="Calibri" panose="020F0502020204030204"/>
              </a:rPr>
              <a:t>“+1” set</a:t>
            </a:r>
          </a:p>
        </p:txBody>
      </p:sp>
      <p:sp>
        <p:nvSpPr>
          <p:cNvPr id="11" name="TextBox 10">
            <a:extLst>
              <a:ext uri="{FF2B5EF4-FFF2-40B4-BE49-F238E27FC236}">
                <a16:creationId xmlns:a16="http://schemas.microsoft.com/office/drawing/2014/main" id="{542F0BB5-EA27-4B81-9540-2F45FFC56232}"/>
              </a:ext>
            </a:extLst>
          </p:cNvPr>
          <p:cNvSpPr txBox="1"/>
          <p:nvPr/>
        </p:nvSpPr>
        <p:spPr>
          <a:xfrm>
            <a:off x="1924653" y="1653989"/>
            <a:ext cx="513282" cy="219291"/>
          </a:xfrm>
          <a:prstGeom prst="rect">
            <a:avLst/>
          </a:prstGeom>
          <a:noFill/>
        </p:spPr>
        <p:txBody>
          <a:bodyPr wrap="none" rtlCol="0">
            <a:spAutoFit/>
          </a:bodyPr>
          <a:lstStyle/>
          <a:p>
            <a:pPr defTabSz="685800"/>
            <a:r>
              <a:rPr lang="en-SG" sz="825" dirty="0">
                <a:solidFill>
                  <a:prstClr val="black"/>
                </a:solidFill>
                <a:latin typeface="Calibri" panose="020F0502020204030204"/>
              </a:rPr>
              <a:t>“-1” set</a:t>
            </a:r>
          </a:p>
        </p:txBody>
      </p:sp>
      <p:sp>
        <p:nvSpPr>
          <p:cNvPr id="12" name="TextBox 11">
            <a:extLst>
              <a:ext uri="{FF2B5EF4-FFF2-40B4-BE49-F238E27FC236}">
                <a16:creationId xmlns:a16="http://schemas.microsoft.com/office/drawing/2014/main" id="{552EB2FC-141E-4BF5-8FBF-584270072681}"/>
              </a:ext>
            </a:extLst>
          </p:cNvPr>
          <p:cNvSpPr txBox="1"/>
          <p:nvPr/>
        </p:nvSpPr>
        <p:spPr>
          <a:xfrm>
            <a:off x="2644071" y="1653989"/>
            <a:ext cx="534121" cy="219291"/>
          </a:xfrm>
          <a:prstGeom prst="rect">
            <a:avLst/>
          </a:prstGeom>
          <a:noFill/>
        </p:spPr>
        <p:txBody>
          <a:bodyPr wrap="none" rtlCol="0">
            <a:spAutoFit/>
          </a:bodyPr>
          <a:lstStyle/>
          <a:p>
            <a:pPr defTabSz="685800"/>
            <a:r>
              <a:rPr lang="en-SG" sz="825" dirty="0">
                <a:solidFill>
                  <a:prstClr val="black"/>
                </a:solidFill>
                <a:latin typeface="Calibri" panose="020F0502020204030204"/>
              </a:rPr>
              <a:t>“+1” set</a:t>
            </a:r>
          </a:p>
        </p:txBody>
      </p:sp>
      <p:sp>
        <p:nvSpPr>
          <p:cNvPr id="13" name="TextBox 12">
            <a:extLst>
              <a:ext uri="{FF2B5EF4-FFF2-40B4-BE49-F238E27FC236}">
                <a16:creationId xmlns:a16="http://schemas.microsoft.com/office/drawing/2014/main" id="{25CF33BB-8006-4D4F-95E4-9B7BA0ED0A4B}"/>
              </a:ext>
            </a:extLst>
          </p:cNvPr>
          <p:cNvSpPr txBox="1"/>
          <p:nvPr/>
        </p:nvSpPr>
        <p:spPr>
          <a:xfrm>
            <a:off x="3887923" y="1653989"/>
            <a:ext cx="513282" cy="219291"/>
          </a:xfrm>
          <a:prstGeom prst="rect">
            <a:avLst/>
          </a:prstGeom>
          <a:noFill/>
        </p:spPr>
        <p:txBody>
          <a:bodyPr wrap="none" rtlCol="0">
            <a:spAutoFit/>
          </a:bodyPr>
          <a:lstStyle/>
          <a:p>
            <a:pPr defTabSz="685800"/>
            <a:r>
              <a:rPr lang="en-SG" sz="825" dirty="0">
                <a:solidFill>
                  <a:prstClr val="black"/>
                </a:solidFill>
                <a:latin typeface="Calibri" panose="020F0502020204030204"/>
              </a:rPr>
              <a:t>“-1” set</a:t>
            </a:r>
          </a:p>
        </p:txBody>
      </p:sp>
      <p:sp>
        <p:nvSpPr>
          <p:cNvPr id="14" name="TextBox 13">
            <a:extLst>
              <a:ext uri="{FF2B5EF4-FFF2-40B4-BE49-F238E27FC236}">
                <a16:creationId xmlns:a16="http://schemas.microsoft.com/office/drawing/2014/main" id="{369194B5-4C2B-4120-8F56-FCBEFB15CDD3}"/>
              </a:ext>
            </a:extLst>
          </p:cNvPr>
          <p:cNvSpPr txBox="1"/>
          <p:nvPr/>
        </p:nvSpPr>
        <p:spPr>
          <a:xfrm>
            <a:off x="4667853" y="1653989"/>
            <a:ext cx="534121" cy="219291"/>
          </a:xfrm>
          <a:prstGeom prst="rect">
            <a:avLst/>
          </a:prstGeom>
          <a:noFill/>
        </p:spPr>
        <p:txBody>
          <a:bodyPr wrap="none" rtlCol="0">
            <a:spAutoFit/>
          </a:bodyPr>
          <a:lstStyle/>
          <a:p>
            <a:pPr defTabSz="685800"/>
            <a:r>
              <a:rPr lang="en-SG" sz="825" dirty="0">
                <a:solidFill>
                  <a:prstClr val="black"/>
                </a:solidFill>
                <a:latin typeface="Calibri" panose="020F0502020204030204"/>
              </a:rPr>
              <a:t>“+1” set</a:t>
            </a:r>
          </a:p>
        </p:txBody>
      </p:sp>
      <p:sp>
        <p:nvSpPr>
          <p:cNvPr id="15" name="TextBox 14">
            <a:extLst>
              <a:ext uri="{FF2B5EF4-FFF2-40B4-BE49-F238E27FC236}">
                <a16:creationId xmlns:a16="http://schemas.microsoft.com/office/drawing/2014/main" id="{B5817B85-B6E1-4E14-A156-4AE13D0DD25F}"/>
              </a:ext>
            </a:extLst>
          </p:cNvPr>
          <p:cNvSpPr txBox="1"/>
          <p:nvPr/>
        </p:nvSpPr>
        <p:spPr>
          <a:xfrm>
            <a:off x="5911705" y="1653989"/>
            <a:ext cx="513282" cy="219291"/>
          </a:xfrm>
          <a:prstGeom prst="rect">
            <a:avLst/>
          </a:prstGeom>
          <a:noFill/>
        </p:spPr>
        <p:txBody>
          <a:bodyPr wrap="none" rtlCol="0">
            <a:spAutoFit/>
          </a:bodyPr>
          <a:lstStyle/>
          <a:p>
            <a:pPr defTabSz="685800"/>
            <a:r>
              <a:rPr lang="en-SG" sz="825" dirty="0">
                <a:solidFill>
                  <a:prstClr val="black"/>
                </a:solidFill>
                <a:latin typeface="Calibri" panose="020F0502020204030204"/>
              </a:rPr>
              <a:t>“-1” set</a:t>
            </a:r>
          </a:p>
        </p:txBody>
      </p:sp>
      <p:sp>
        <p:nvSpPr>
          <p:cNvPr id="16" name="TextBox 15">
            <a:extLst>
              <a:ext uri="{FF2B5EF4-FFF2-40B4-BE49-F238E27FC236}">
                <a16:creationId xmlns:a16="http://schemas.microsoft.com/office/drawing/2014/main" id="{784BE1FC-2620-4E97-9311-3B4A627F3F65}"/>
              </a:ext>
            </a:extLst>
          </p:cNvPr>
          <p:cNvSpPr txBox="1"/>
          <p:nvPr/>
        </p:nvSpPr>
        <p:spPr>
          <a:xfrm>
            <a:off x="7038647" y="1546413"/>
            <a:ext cx="534121" cy="219291"/>
          </a:xfrm>
          <a:prstGeom prst="rect">
            <a:avLst/>
          </a:prstGeom>
          <a:noFill/>
        </p:spPr>
        <p:txBody>
          <a:bodyPr wrap="none" rtlCol="0">
            <a:spAutoFit/>
          </a:bodyPr>
          <a:lstStyle/>
          <a:p>
            <a:pPr defTabSz="685800"/>
            <a:r>
              <a:rPr lang="en-SG" sz="825" dirty="0">
                <a:solidFill>
                  <a:prstClr val="black"/>
                </a:solidFill>
                <a:latin typeface="Calibri" panose="020F0502020204030204"/>
              </a:rPr>
              <a:t>“+1” set</a:t>
            </a:r>
          </a:p>
        </p:txBody>
      </p:sp>
      <p:sp>
        <p:nvSpPr>
          <p:cNvPr id="17" name="TextBox 16">
            <a:extLst>
              <a:ext uri="{FF2B5EF4-FFF2-40B4-BE49-F238E27FC236}">
                <a16:creationId xmlns:a16="http://schemas.microsoft.com/office/drawing/2014/main" id="{2939AD37-27A4-41A4-B37B-D9A16A49819A}"/>
              </a:ext>
            </a:extLst>
          </p:cNvPr>
          <p:cNvSpPr txBox="1"/>
          <p:nvPr/>
        </p:nvSpPr>
        <p:spPr>
          <a:xfrm>
            <a:off x="7840126" y="1546413"/>
            <a:ext cx="513282" cy="219291"/>
          </a:xfrm>
          <a:prstGeom prst="rect">
            <a:avLst/>
          </a:prstGeom>
          <a:noFill/>
        </p:spPr>
        <p:txBody>
          <a:bodyPr wrap="none" rtlCol="0">
            <a:spAutoFit/>
          </a:bodyPr>
          <a:lstStyle/>
          <a:p>
            <a:pPr defTabSz="685800"/>
            <a:r>
              <a:rPr lang="en-SG" sz="825" dirty="0">
                <a:solidFill>
                  <a:prstClr val="black"/>
                </a:solidFill>
                <a:latin typeface="Calibri" panose="020F0502020204030204"/>
              </a:rPr>
              <a:t>“-1” set</a:t>
            </a:r>
          </a:p>
        </p:txBody>
      </p:sp>
    </p:spTree>
    <p:custDataLst>
      <p:tags r:id="rId1"/>
    </p:custDataLst>
    <p:extLst>
      <p:ext uri="{BB962C8B-B14F-4D97-AF65-F5344CB8AC3E}">
        <p14:creationId xmlns:p14="http://schemas.microsoft.com/office/powerpoint/2010/main" val="3784068450"/>
      </p:ext>
    </p:extLst>
  </p:cSld>
  <p:clrMapOvr>
    <a:masterClrMapping/>
  </p:clrMapOvr>
  <mc:AlternateContent xmlns:mc="http://schemas.openxmlformats.org/markup-compatibility/2006" xmlns:p14="http://schemas.microsoft.com/office/powerpoint/2010/main">
    <mc:Choice Requires="p14">
      <p:transition spd="slow" p14:dur="2000" advTm="142661"/>
    </mc:Choice>
    <mc:Fallback xmlns="">
      <p:transition spd="slow" advTm="1426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9924D3-F8EB-6EFC-2DBF-3AFA848324EB}"/>
              </a:ext>
            </a:extLst>
          </p:cNvPr>
          <p:cNvPicPr>
            <a:picLocks noChangeAspect="1"/>
          </p:cNvPicPr>
          <p:nvPr/>
        </p:nvPicPr>
        <p:blipFill>
          <a:blip r:embed="rId3"/>
          <a:stretch>
            <a:fillRect/>
          </a:stretch>
        </p:blipFill>
        <p:spPr>
          <a:xfrm>
            <a:off x="204833" y="2879988"/>
            <a:ext cx="2082357" cy="1561768"/>
          </a:xfrm>
          <a:prstGeom prst="rect">
            <a:avLst/>
          </a:prstGeom>
        </p:spPr>
      </p:pic>
      <p:pic>
        <p:nvPicPr>
          <p:cNvPr id="12" name="Picture 11">
            <a:extLst>
              <a:ext uri="{FF2B5EF4-FFF2-40B4-BE49-F238E27FC236}">
                <a16:creationId xmlns:a16="http://schemas.microsoft.com/office/drawing/2014/main" id="{5466B653-8E98-A1BD-A264-A2F41B5BF064}"/>
              </a:ext>
            </a:extLst>
          </p:cNvPr>
          <p:cNvPicPr>
            <a:picLocks noChangeAspect="1"/>
          </p:cNvPicPr>
          <p:nvPr/>
        </p:nvPicPr>
        <p:blipFill>
          <a:blip r:embed="rId4"/>
          <a:stretch>
            <a:fillRect/>
          </a:stretch>
        </p:blipFill>
        <p:spPr>
          <a:xfrm>
            <a:off x="2257114" y="2879988"/>
            <a:ext cx="2082357" cy="1561768"/>
          </a:xfrm>
          <a:prstGeom prst="rect">
            <a:avLst/>
          </a:prstGeom>
        </p:spPr>
      </p:pic>
      <p:pic>
        <p:nvPicPr>
          <p:cNvPr id="13" name="Picture 12">
            <a:extLst>
              <a:ext uri="{FF2B5EF4-FFF2-40B4-BE49-F238E27FC236}">
                <a16:creationId xmlns:a16="http://schemas.microsoft.com/office/drawing/2014/main" id="{62C2FC5F-6718-C951-2D67-615B23513DEF}"/>
              </a:ext>
            </a:extLst>
          </p:cNvPr>
          <p:cNvPicPr>
            <a:picLocks noChangeAspect="1"/>
          </p:cNvPicPr>
          <p:nvPr/>
        </p:nvPicPr>
        <p:blipFill>
          <a:blip r:embed="rId5"/>
          <a:stretch>
            <a:fillRect/>
          </a:stretch>
        </p:blipFill>
        <p:spPr>
          <a:xfrm>
            <a:off x="4330826" y="2879988"/>
            <a:ext cx="2082357" cy="1561768"/>
          </a:xfrm>
          <a:prstGeom prst="rect">
            <a:avLst/>
          </a:prstGeom>
        </p:spPr>
      </p:pic>
      <p:pic>
        <p:nvPicPr>
          <p:cNvPr id="14" name="Picture 13">
            <a:extLst>
              <a:ext uri="{FF2B5EF4-FFF2-40B4-BE49-F238E27FC236}">
                <a16:creationId xmlns:a16="http://schemas.microsoft.com/office/drawing/2014/main" id="{B4086155-5ACF-684B-D093-5B9C110A95C9}"/>
              </a:ext>
            </a:extLst>
          </p:cNvPr>
          <p:cNvPicPr>
            <a:picLocks noChangeAspect="1"/>
          </p:cNvPicPr>
          <p:nvPr/>
        </p:nvPicPr>
        <p:blipFill>
          <a:blip r:embed="rId6"/>
          <a:stretch>
            <a:fillRect/>
          </a:stretch>
        </p:blipFill>
        <p:spPr>
          <a:xfrm>
            <a:off x="6401529" y="2879988"/>
            <a:ext cx="2082357" cy="1561768"/>
          </a:xfrm>
          <a:prstGeom prst="rect">
            <a:avLst/>
          </a:prstGeom>
        </p:spPr>
      </p:pic>
      <p:sp>
        <p:nvSpPr>
          <p:cNvPr id="2" name="Rectangle 1">
            <a:extLst>
              <a:ext uri="{FF2B5EF4-FFF2-40B4-BE49-F238E27FC236}">
                <a16:creationId xmlns:a16="http://schemas.microsoft.com/office/drawing/2014/main" id="{E1D36B54-95C3-476D-B964-F4B368BD0F2C}"/>
              </a:ext>
            </a:extLst>
          </p:cNvPr>
          <p:cNvSpPr/>
          <p:nvPr/>
        </p:nvSpPr>
        <p:spPr>
          <a:xfrm>
            <a:off x="234599" y="4340223"/>
            <a:ext cx="8674803" cy="507831"/>
          </a:xfrm>
          <a:prstGeom prst="rect">
            <a:avLst/>
          </a:prstGeom>
        </p:spPr>
        <p:txBody>
          <a:bodyPr wrap="square">
            <a:spAutoFit/>
          </a:bodyPr>
          <a:lstStyle/>
          <a:p>
            <a:pPr defTabSz="685800"/>
            <a:r>
              <a:rPr lang="en-SG" sz="900" b="1" i="1" dirty="0">
                <a:solidFill>
                  <a:srgbClr val="222222"/>
                </a:solidFill>
                <a:latin typeface="-apple-system"/>
              </a:rPr>
              <a:t>Simulations based on algorithm in: </a:t>
            </a:r>
          </a:p>
          <a:p>
            <a:pPr defTabSz="685800"/>
            <a:r>
              <a:rPr lang="en-SG" sz="900" i="1" dirty="0" err="1">
                <a:solidFill>
                  <a:srgbClr val="222222"/>
                </a:solidFill>
                <a:latin typeface="-apple-system"/>
              </a:rPr>
              <a:t>Böhm</a:t>
            </a:r>
            <a:r>
              <a:rPr lang="en-SG" sz="900" i="1" dirty="0">
                <a:solidFill>
                  <a:srgbClr val="222222"/>
                </a:solidFill>
                <a:latin typeface="-apple-system"/>
              </a:rPr>
              <a:t>, F., </a:t>
            </a:r>
            <a:r>
              <a:rPr lang="en-SG" sz="900" i="1" dirty="0" err="1">
                <a:solidFill>
                  <a:srgbClr val="222222"/>
                </a:solidFill>
                <a:latin typeface="-apple-system"/>
              </a:rPr>
              <a:t>Verschaffelt</a:t>
            </a:r>
            <a:r>
              <a:rPr lang="en-SG" sz="900" i="1" dirty="0">
                <a:solidFill>
                  <a:srgbClr val="222222"/>
                </a:solidFill>
                <a:latin typeface="-apple-system"/>
              </a:rPr>
              <a:t>, G. &amp; Van der Sande, G. A poor man’s coherent Ising machine based on opto-electronic feedback systems for solving optimization problems. Nat </a:t>
            </a:r>
            <a:r>
              <a:rPr lang="en-SG" sz="900" i="1" dirty="0" err="1">
                <a:solidFill>
                  <a:srgbClr val="222222"/>
                </a:solidFill>
                <a:latin typeface="-apple-system"/>
              </a:rPr>
              <a:t>Commun</a:t>
            </a:r>
            <a:r>
              <a:rPr lang="en-SG" sz="900" i="1" dirty="0">
                <a:solidFill>
                  <a:srgbClr val="222222"/>
                </a:solidFill>
                <a:latin typeface="-apple-system"/>
              </a:rPr>
              <a:t> </a:t>
            </a:r>
            <a:r>
              <a:rPr lang="en-SG" sz="900" b="1" i="1" dirty="0">
                <a:solidFill>
                  <a:srgbClr val="222222"/>
                </a:solidFill>
                <a:latin typeface="-apple-system"/>
              </a:rPr>
              <a:t>10</a:t>
            </a:r>
            <a:r>
              <a:rPr lang="en-SG" sz="900" i="1" dirty="0">
                <a:solidFill>
                  <a:srgbClr val="222222"/>
                </a:solidFill>
                <a:latin typeface="-apple-system"/>
              </a:rPr>
              <a:t>, 3538 (2019). https://doi.org/10.1038/s41467-019-11484-3</a:t>
            </a:r>
            <a:endParaRPr lang="en-SG" sz="900" i="1" dirty="0">
              <a:solidFill>
                <a:prstClr val="black"/>
              </a:solidFill>
              <a:latin typeface="Calibri" panose="020F0502020204030204"/>
            </a:endParaRPr>
          </a:p>
        </p:txBody>
      </p:sp>
      <p:sp>
        <p:nvSpPr>
          <p:cNvPr id="5" name="TextBox 4">
            <a:extLst>
              <a:ext uri="{FF2B5EF4-FFF2-40B4-BE49-F238E27FC236}">
                <a16:creationId xmlns:a16="http://schemas.microsoft.com/office/drawing/2014/main" id="{29C3A4CA-66AC-FEEA-BF6D-573AE3108551}"/>
              </a:ext>
            </a:extLst>
          </p:cNvPr>
          <p:cNvSpPr txBox="1"/>
          <p:nvPr/>
        </p:nvSpPr>
        <p:spPr>
          <a:xfrm>
            <a:off x="180307" y="119196"/>
            <a:ext cx="7269269" cy="369332"/>
          </a:xfrm>
          <a:prstGeom prst="rect">
            <a:avLst/>
          </a:prstGeom>
          <a:noFill/>
        </p:spPr>
        <p:txBody>
          <a:bodyPr wrap="square">
            <a:spAutoFit/>
          </a:bodyPr>
          <a:lstStyle/>
          <a:p>
            <a:pPr defTabSz="685800"/>
            <a:r>
              <a:rPr lang="en-SG" b="1" dirty="0">
                <a:solidFill>
                  <a:srgbClr val="000000"/>
                </a:solidFill>
                <a:latin typeface="Arial "/>
              </a:rPr>
              <a:t>What does an </a:t>
            </a:r>
            <a:r>
              <a:rPr lang="en-SG" b="1" dirty="0" err="1">
                <a:solidFill>
                  <a:srgbClr val="000000"/>
                </a:solidFill>
                <a:latin typeface="Arial "/>
              </a:rPr>
              <a:t>Ising</a:t>
            </a:r>
            <a:r>
              <a:rPr lang="en-SG" b="1" dirty="0">
                <a:solidFill>
                  <a:srgbClr val="000000"/>
                </a:solidFill>
                <a:latin typeface="Arial "/>
              </a:rPr>
              <a:t> computer do physically?</a:t>
            </a:r>
            <a:endParaRPr lang="en-SG" dirty="0">
              <a:solidFill>
                <a:srgbClr val="000000"/>
              </a:solidFill>
              <a:latin typeface="Arial "/>
            </a:endParaRPr>
          </a:p>
        </p:txBody>
      </p:sp>
      <p:grpSp>
        <p:nvGrpSpPr>
          <p:cNvPr id="6" name="Group 5">
            <a:extLst>
              <a:ext uri="{FF2B5EF4-FFF2-40B4-BE49-F238E27FC236}">
                <a16:creationId xmlns:a16="http://schemas.microsoft.com/office/drawing/2014/main" id="{5E6F2D47-0647-81A9-D5EE-EC4B512E2FCE}"/>
              </a:ext>
            </a:extLst>
          </p:cNvPr>
          <p:cNvGrpSpPr/>
          <p:nvPr/>
        </p:nvGrpSpPr>
        <p:grpSpPr>
          <a:xfrm>
            <a:off x="4936383" y="19014"/>
            <a:ext cx="3918727" cy="3019999"/>
            <a:chOff x="6688834" y="832571"/>
            <a:chExt cx="4355728" cy="3585970"/>
          </a:xfrm>
        </p:grpSpPr>
        <p:pic>
          <p:nvPicPr>
            <p:cNvPr id="7" name="Picture 6">
              <a:extLst>
                <a:ext uri="{FF2B5EF4-FFF2-40B4-BE49-F238E27FC236}">
                  <a16:creationId xmlns:a16="http://schemas.microsoft.com/office/drawing/2014/main" id="{12838E74-1DAF-2733-7272-CCA8CE0F749C}"/>
                </a:ext>
              </a:extLst>
            </p:cNvPr>
            <p:cNvPicPr>
              <a:picLocks noChangeAspect="1"/>
            </p:cNvPicPr>
            <p:nvPr/>
          </p:nvPicPr>
          <p:blipFill>
            <a:blip r:embed="rId7"/>
            <a:stretch>
              <a:fillRect/>
            </a:stretch>
          </p:blipFill>
          <p:spPr>
            <a:xfrm>
              <a:off x="6688834" y="832571"/>
              <a:ext cx="4355728" cy="3268054"/>
            </a:xfrm>
            <a:prstGeom prst="rect">
              <a:avLst/>
            </a:prstGeom>
          </p:spPr>
        </p:pic>
        <p:sp>
          <p:nvSpPr>
            <p:cNvPr id="8" name="TextBox 7">
              <a:extLst>
                <a:ext uri="{FF2B5EF4-FFF2-40B4-BE49-F238E27FC236}">
                  <a16:creationId xmlns:a16="http://schemas.microsoft.com/office/drawing/2014/main" id="{93258AB7-5160-4EB8-3A14-781FEAB790D3}"/>
                </a:ext>
              </a:extLst>
            </p:cNvPr>
            <p:cNvSpPr txBox="1"/>
            <p:nvPr/>
          </p:nvSpPr>
          <p:spPr>
            <a:xfrm>
              <a:off x="10627460" y="946730"/>
              <a:ext cx="399472" cy="356320"/>
            </a:xfrm>
            <a:prstGeom prst="rect">
              <a:avLst/>
            </a:prstGeom>
            <a:noFill/>
          </p:spPr>
          <p:txBody>
            <a:bodyPr wrap="none" rtlCol="0">
              <a:spAutoFit/>
            </a:bodyPr>
            <a:lstStyle/>
            <a:p>
              <a:pPr defTabSz="685800"/>
              <a:r>
                <a:rPr lang="en-SG" sz="1350" dirty="0">
                  <a:solidFill>
                    <a:prstClr val="black"/>
                  </a:solidFill>
                  <a:latin typeface="Calibri" panose="020F0502020204030204"/>
                </a:rPr>
                <a:t>+1</a:t>
              </a:r>
            </a:p>
          </p:txBody>
        </p:sp>
        <p:sp>
          <p:nvSpPr>
            <p:cNvPr id="9" name="TextBox 8">
              <a:extLst>
                <a:ext uri="{FF2B5EF4-FFF2-40B4-BE49-F238E27FC236}">
                  <a16:creationId xmlns:a16="http://schemas.microsoft.com/office/drawing/2014/main" id="{998E21D4-B9C5-665B-BD62-257BDD753A50}"/>
                </a:ext>
              </a:extLst>
            </p:cNvPr>
            <p:cNvSpPr txBox="1"/>
            <p:nvPr/>
          </p:nvSpPr>
          <p:spPr>
            <a:xfrm>
              <a:off x="10627460" y="3518480"/>
              <a:ext cx="362054" cy="356320"/>
            </a:xfrm>
            <a:prstGeom prst="rect">
              <a:avLst/>
            </a:prstGeom>
            <a:noFill/>
          </p:spPr>
          <p:txBody>
            <a:bodyPr wrap="none" rtlCol="0">
              <a:spAutoFit/>
            </a:bodyPr>
            <a:lstStyle/>
            <a:p>
              <a:pPr defTabSz="685800"/>
              <a:r>
                <a:rPr lang="en-SG" sz="1350" dirty="0">
                  <a:solidFill>
                    <a:prstClr val="black"/>
                  </a:solidFill>
                  <a:latin typeface="Calibri" panose="020F0502020204030204"/>
                </a:rPr>
                <a:t>-1</a:t>
              </a:r>
            </a:p>
          </p:txBody>
        </p:sp>
        <p:sp>
          <p:nvSpPr>
            <p:cNvPr id="10" name="TextBox 9">
              <a:extLst>
                <a:ext uri="{FF2B5EF4-FFF2-40B4-BE49-F238E27FC236}">
                  <a16:creationId xmlns:a16="http://schemas.microsoft.com/office/drawing/2014/main" id="{DA48EC20-53C2-CEE6-BA2C-01593F61FB50}"/>
                </a:ext>
              </a:extLst>
            </p:cNvPr>
            <p:cNvSpPr txBox="1"/>
            <p:nvPr/>
          </p:nvSpPr>
          <p:spPr>
            <a:xfrm>
              <a:off x="8574756" y="4062221"/>
              <a:ext cx="680990" cy="356320"/>
            </a:xfrm>
            <a:prstGeom prst="rect">
              <a:avLst/>
            </a:prstGeom>
            <a:noFill/>
          </p:spPr>
          <p:txBody>
            <a:bodyPr wrap="none" rtlCol="0">
              <a:spAutoFit/>
            </a:bodyPr>
            <a:lstStyle/>
            <a:p>
              <a:pPr defTabSz="685800"/>
              <a:r>
                <a:rPr lang="en-SG" sz="1350" dirty="0">
                  <a:solidFill>
                    <a:prstClr val="black"/>
                  </a:solidFill>
                  <a:latin typeface="Calibri" panose="020F0502020204030204"/>
                </a:rPr>
                <a:t>(time)</a:t>
              </a:r>
            </a:p>
          </p:txBody>
        </p:sp>
      </p:grpSp>
      <p:graphicFrame>
        <p:nvGraphicFramePr>
          <p:cNvPr id="15" name="Table 14">
            <a:extLst>
              <a:ext uri="{FF2B5EF4-FFF2-40B4-BE49-F238E27FC236}">
                <a16:creationId xmlns:a16="http://schemas.microsoft.com/office/drawing/2014/main" id="{2C14CD57-ABD9-37A4-7DC1-B2CEE5B33BCE}"/>
              </a:ext>
            </a:extLst>
          </p:cNvPr>
          <p:cNvGraphicFramePr>
            <a:graphicFrameLocks noGrp="1"/>
          </p:cNvGraphicFramePr>
          <p:nvPr/>
        </p:nvGraphicFramePr>
        <p:xfrm>
          <a:off x="517564" y="1172985"/>
          <a:ext cx="1739550" cy="1477970"/>
        </p:xfrm>
        <a:graphic>
          <a:graphicData uri="http://schemas.openxmlformats.org/drawingml/2006/table">
            <a:tbl>
              <a:tblPr firstRow="1" bandRow="1">
                <a:tableStyleId>{5940675A-B579-460E-94D1-54222C63F5DA}</a:tableStyleId>
              </a:tblPr>
              <a:tblGrid>
                <a:gridCol w="173955">
                  <a:extLst>
                    <a:ext uri="{9D8B030D-6E8A-4147-A177-3AD203B41FA5}">
                      <a16:colId xmlns:a16="http://schemas.microsoft.com/office/drawing/2014/main" val="426270272"/>
                    </a:ext>
                  </a:extLst>
                </a:gridCol>
                <a:gridCol w="173955">
                  <a:extLst>
                    <a:ext uri="{9D8B030D-6E8A-4147-A177-3AD203B41FA5}">
                      <a16:colId xmlns:a16="http://schemas.microsoft.com/office/drawing/2014/main" val="2275184984"/>
                    </a:ext>
                  </a:extLst>
                </a:gridCol>
                <a:gridCol w="173955">
                  <a:extLst>
                    <a:ext uri="{9D8B030D-6E8A-4147-A177-3AD203B41FA5}">
                      <a16:colId xmlns:a16="http://schemas.microsoft.com/office/drawing/2014/main" val="310231071"/>
                    </a:ext>
                  </a:extLst>
                </a:gridCol>
                <a:gridCol w="173955">
                  <a:extLst>
                    <a:ext uri="{9D8B030D-6E8A-4147-A177-3AD203B41FA5}">
                      <a16:colId xmlns:a16="http://schemas.microsoft.com/office/drawing/2014/main" val="431630157"/>
                    </a:ext>
                  </a:extLst>
                </a:gridCol>
                <a:gridCol w="173955">
                  <a:extLst>
                    <a:ext uri="{9D8B030D-6E8A-4147-A177-3AD203B41FA5}">
                      <a16:colId xmlns:a16="http://schemas.microsoft.com/office/drawing/2014/main" val="1203717399"/>
                    </a:ext>
                  </a:extLst>
                </a:gridCol>
                <a:gridCol w="173955">
                  <a:extLst>
                    <a:ext uri="{9D8B030D-6E8A-4147-A177-3AD203B41FA5}">
                      <a16:colId xmlns:a16="http://schemas.microsoft.com/office/drawing/2014/main" val="1922238607"/>
                    </a:ext>
                  </a:extLst>
                </a:gridCol>
                <a:gridCol w="173955">
                  <a:extLst>
                    <a:ext uri="{9D8B030D-6E8A-4147-A177-3AD203B41FA5}">
                      <a16:colId xmlns:a16="http://schemas.microsoft.com/office/drawing/2014/main" val="412855227"/>
                    </a:ext>
                  </a:extLst>
                </a:gridCol>
                <a:gridCol w="173955">
                  <a:extLst>
                    <a:ext uri="{9D8B030D-6E8A-4147-A177-3AD203B41FA5}">
                      <a16:colId xmlns:a16="http://schemas.microsoft.com/office/drawing/2014/main" val="3462410600"/>
                    </a:ext>
                  </a:extLst>
                </a:gridCol>
                <a:gridCol w="173955">
                  <a:extLst>
                    <a:ext uri="{9D8B030D-6E8A-4147-A177-3AD203B41FA5}">
                      <a16:colId xmlns:a16="http://schemas.microsoft.com/office/drawing/2014/main" val="994044402"/>
                    </a:ext>
                  </a:extLst>
                </a:gridCol>
                <a:gridCol w="173955">
                  <a:extLst>
                    <a:ext uri="{9D8B030D-6E8A-4147-A177-3AD203B41FA5}">
                      <a16:colId xmlns:a16="http://schemas.microsoft.com/office/drawing/2014/main" val="2622585289"/>
                    </a:ext>
                  </a:extLst>
                </a:gridCol>
              </a:tblGrid>
              <a:tr h="147797">
                <a:tc>
                  <a:txBody>
                    <a:bodyPr/>
                    <a:lstStyle/>
                    <a:p>
                      <a:endParaRPr lang="en-SG" sz="300" dirty="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dirty="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extLst>
                  <a:ext uri="{0D108BD9-81ED-4DB2-BD59-A6C34878D82A}">
                    <a16:rowId xmlns:a16="http://schemas.microsoft.com/office/drawing/2014/main" val="3064363034"/>
                  </a:ext>
                </a:extLst>
              </a:tr>
              <a:tr h="147797">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extLst>
                  <a:ext uri="{0D108BD9-81ED-4DB2-BD59-A6C34878D82A}">
                    <a16:rowId xmlns:a16="http://schemas.microsoft.com/office/drawing/2014/main" val="1619887515"/>
                  </a:ext>
                </a:extLst>
              </a:tr>
              <a:tr h="147797">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extLst>
                  <a:ext uri="{0D108BD9-81ED-4DB2-BD59-A6C34878D82A}">
                    <a16:rowId xmlns:a16="http://schemas.microsoft.com/office/drawing/2014/main" val="477494594"/>
                  </a:ext>
                </a:extLst>
              </a:tr>
              <a:tr h="147797">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extLst>
                  <a:ext uri="{0D108BD9-81ED-4DB2-BD59-A6C34878D82A}">
                    <a16:rowId xmlns:a16="http://schemas.microsoft.com/office/drawing/2014/main" val="1645206630"/>
                  </a:ext>
                </a:extLst>
              </a:tr>
              <a:tr h="147797">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dirty="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extLst>
                  <a:ext uri="{0D108BD9-81ED-4DB2-BD59-A6C34878D82A}">
                    <a16:rowId xmlns:a16="http://schemas.microsoft.com/office/drawing/2014/main" val="441891163"/>
                  </a:ext>
                </a:extLst>
              </a:tr>
              <a:tr h="147797">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extLst>
                  <a:ext uri="{0D108BD9-81ED-4DB2-BD59-A6C34878D82A}">
                    <a16:rowId xmlns:a16="http://schemas.microsoft.com/office/drawing/2014/main" val="3719551426"/>
                  </a:ext>
                </a:extLst>
              </a:tr>
              <a:tr h="147797">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extLst>
                  <a:ext uri="{0D108BD9-81ED-4DB2-BD59-A6C34878D82A}">
                    <a16:rowId xmlns:a16="http://schemas.microsoft.com/office/drawing/2014/main" val="3623681846"/>
                  </a:ext>
                </a:extLst>
              </a:tr>
              <a:tr h="147797">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dirty="0"/>
                    </a:p>
                  </a:txBody>
                  <a:tcPr marL="68580" marR="68580" marT="34290" marB="34290"/>
                </a:tc>
                <a:extLst>
                  <a:ext uri="{0D108BD9-81ED-4DB2-BD59-A6C34878D82A}">
                    <a16:rowId xmlns:a16="http://schemas.microsoft.com/office/drawing/2014/main" val="3975598794"/>
                  </a:ext>
                </a:extLst>
              </a:tr>
              <a:tr h="147797">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dirty="0"/>
                    </a:p>
                  </a:txBody>
                  <a:tcPr marL="68580" marR="68580" marT="34290" marB="34290"/>
                </a:tc>
                <a:extLst>
                  <a:ext uri="{0D108BD9-81ED-4DB2-BD59-A6C34878D82A}">
                    <a16:rowId xmlns:a16="http://schemas.microsoft.com/office/drawing/2014/main" val="1530483013"/>
                  </a:ext>
                </a:extLst>
              </a:tr>
              <a:tr h="147797">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a:p>
                  </a:txBody>
                  <a:tcPr marL="68580" marR="68580" marT="34290" marB="34290"/>
                </a:tc>
                <a:tc>
                  <a:txBody>
                    <a:bodyPr/>
                    <a:lstStyle/>
                    <a:p>
                      <a:endParaRPr lang="en-SG" sz="300" dirty="0"/>
                    </a:p>
                  </a:txBody>
                  <a:tcPr marL="68580" marR="68580" marT="34290" marB="34290"/>
                </a:tc>
                <a:extLst>
                  <a:ext uri="{0D108BD9-81ED-4DB2-BD59-A6C34878D82A}">
                    <a16:rowId xmlns:a16="http://schemas.microsoft.com/office/drawing/2014/main" val="3958222564"/>
                  </a:ext>
                </a:extLst>
              </a:tr>
            </a:tbl>
          </a:graphicData>
        </a:graphic>
      </p:graphicFrame>
      <p:sp>
        <p:nvSpPr>
          <p:cNvPr id="16" name="TextBox 15">
            <a:extLst>
              <a:ext uri="{FF2B5EF4-FFF2-40B4-BE49-F238E27FC236}">
                <a16:creationId xmlns:a16="http://schemas.microsoft.com/office/drawing/2014/main" id="{912334FA-537D-8F9A-2D06-23D1570520E2}"/>
              </a:ext>
            </a:extLst>
          </p:cNvPr>
          <p:cNvSpPr txBox="1"/>
          <p:nvPr/>
        </p:nvSpPr>
        <p:spPr>
          <a:xfrm>
            <a:off x="682910" y="856141"/>
            <a:ext cx="1491114" cy="300082"/>
          </a:xfrm>
          <a:prstGeom prst="rect">
            <a:avLst/>
          </a:prstGeom>
          <a:noFill/>
        </p:spPr>
        <p:txBody>
          <a:bodyPr wrap="none" rtlCol="0">
            <a:spAutoFit/>
          </a:bodyPr>
          <a:lstStyle/>
          <a:p>
            <a:pPr defTabSz="685800"/>
            <a:r>
              <a:rPr lang="en-SG" sz="1350" dirty="0">
                <a:solidFill>
                  <a:prstClr val="black"/>
                </a:solidFill>
                <a:latin typeface="Calibri" panose="020F0502020204030204"/>
              </a:rPr>
              <a:t>A 100-bit annealer</a:t>
            </a:r>
          </a:p>
        </p:txBody>
      </p:sp>
      <p:sp>
        <p:nvSpPr>
          <p:cNvPr id="17" name="TextBox 16">
            <a:extLst>
              <a:ext uri="{FF2B5EF4-FFF2-40B4-BE49-F238E27FC236}">
                <a16:creationId xmlns:a16="http://schemas.microsoft.com/office/drawing/2014/main" id="{E9EDA0CF-C0BD-601A-E9F7-DE7EC7CDAE1E}"/>
              </a:ext>
            </a:extLst>
          </p:cNvPr>
          <p:cNvSpPr txBox="1"/>
          <p:nvPr/>
        </p:nvSpPr>
        <p:spPr>
          <a:xfrm>
            <a:off x="517564" y="1133140"/>
            <a:ext cx="1864613" cy="1592744"/>
          </a:xfrm>
          <a:prstGeom prst="rect">
            <a:avLst/>
          </a:prstGeom>
          <a:noFill/>
        </p:spPr>
        <p:txBody>
          <a:bodyPr wrap="none" rtlCol="0">
            <a:spAutoFit/>
          </a:bodyPr>
          <a:lstStyle/>
          <a:p>
            <a:pPr defTabSz="685800"/>
            <a:r>
              <a:rPr lang="en-SG" sz="975" dirty="0">
                <a:solidFill>
                  <a:prstClr val="black"/>
                </a:solidFill>
                <a:latin typeface="Calibri" panose="020F0502020204030204"/>
              </a:rPr>
              <a:t>1    1    1   1    1    1    1    1    1    1 </a:t>
            </a:r>
          </a:p>
          <a:p>
            <a:pPr defTabSz="685800"/>
            <a:r>
              <a:rPr lang="en-SG" sz="975" dirty="0">
                <a:solidFill>
                  <a:prstClr val="black"/>
                </a:solidFill>
                <a:latin typeface="Calibri" panose="020F0502020204030204"/>
              </a:rPr>
              <a:t>1    1   1    1    1    1    1    1    1    1</a:t>
            </a:r>
          </a:p>
          <a:p>
            <a:pPr defTabSz="685800"/>
            <a:r>
              <a:rPr lang="en-SG" sz="975" dirty="0">
                <a:solidFill>
                  <a:prstClr val="black"/>
                </a:solidFill>
                <a:latin typeface="Calibri" panose="020F0502020204030204"/>
              </a:rPr>
              <a:t>1    1    1   1    1    1    1    1    1    1</a:t>
            </a:r>
          </a:p>
          <a:p>
            <a:pPr defTabSz="685800"/>
            <a:r>
              <a:rPr lang="en-SG" sz="975" dirty="0">
                <a:solidFill>
                  <a:prstClr val="black"/>
                </a:solidFill>
                <a:latin typeface="Calibri" panose="020F0502020204030204"/>
              </a:rPr>
              <a:t>1    1    1   1    1    1    1    1    1    1 </a:t>
            </a:r>
          </a:p>
          <a:p>
            <a:pPr defTabSz="685800"/>
            <a:r>
              <a:rPr lang="en-SG" sz="975" dirty="0">
                <a:solidFill>
                  <a:prstClr val="black"/>
                </a:solidFill>
                <a:latin typeface="Calibri" panose="020F0502020204030204"/>
              </a:rPr>
              <a:t>1    1   1    1    1    1    1    1    1    1</a:t>
            </a:r>
          </a:p>
          <a:p>
            <a:pPr defTabSz="685800"/>
            <a:r>
              <a:rPr lang="en-SG" sz="975" dirty="0">
                <a:solidFill>
                  <a:prstClr val="black"/>
                </a:solidFill>
                <a:latin typeface="Calibri" panose="020F0502020204030204"/>
              </a:rPr>
              <a:t>1    1    1   1    1    1    1    1    1    1</a:t>
            </a:r>
          </a:p>
          <a:p>
            <a:pPr defTabSz="685800"/>
            <a:r>
              <a:rPr lang="en-SG" sz="975" dirty="0">
                <a:solidFill>
                  <a:prstClr val="black"/>
                </a:solidFill>
                <a:latin typeface="Calibri" panose="020F0502020204030204"/>
              </a:rPr>
              <a:t>1    1    1   1    1    1    1    1    1    1 </a:t>
            </a:r>
          </a:p>
          <a:p>
            <a:pPr defTabSz="685800"/>
            <a:r>
              <a:rPr lang="en-SG" sz="975" dirty="0">
                <a:solidFill>
                  <a:prstClr val="black"/>
                </a:solidFill>
                <a:latin typeface="Calibri" panose="020F0502020204030204"/>
              </a:rPr>
              <a:t>1    1   1    1    1    1    1    1    1    1</a:t>
            </a:r>
          </a:p>
          <a:p>
            <a:pPr defTabSz="685800"/>
            <a:r>
              <a:rPr lang="en-SG" sz="975" dirty="0">
                <a:solidFill>
                  <a:prstClr val="black"/>
                </a:solidFill>
                <a:latin typeface="Calibri" panose="020F0502020204030204"/>
              </a:rPr>
              <a:t>1    1    1   1    1    1    1    1    1    1</a:t>
            </a:r>
          </a:p>
          <a:p>
            <a:pPr defTabSz="685800"/>
            <a:r>
              <a:rPr lang="en-SG" sz="975" dirty="0">
                <a:solidFill>
                  <a:prstClr val="black"/>
                </a:solidFill>
                <a:latin typeface="Calibri" panose="020F0502020204030204"/>
              </a:rPr>
              <a:t>1    1    1   1    1    1    1    1    1    1</a:t>
            </a:r>
          </a:p>
        </p:txBody>
      </p:sp>
      <p:sp>
        <p:nvSpPr>
          <p:cNvPr id="18" name="TextBox 17">
            <a:extLst>
              <a:ext uri="{FF2B5EF4-FFF2-40B4-BE49-F238E27FC236}">
                <a16:creationId xmlns:a16="http://schemas.microsoft.com/office/drawing/2014/main" id="{8599D62C-5E8F-E88C-83B4-C15865B9BE00}"/>
              </a:ext>
            </a:extLst>
          </p:cNvPr>
          <p:cNvSpPr txBox="1"/>
          <p:nvPr/>
        </p:nvSpPr>
        <p:spPr>
          <a:xfrm>
            <a:off x="2591228" y="1710203"/>
            <a:ext cx="2400300" cy="923330"/>
          </a:xfrm>
          <a:prstGeom prst="rect">
            <a:avLst/>
          </a:prstGeom>
          <a:noFill/>
        </p:spPr>
        <p:txBody>
          <a:bodyPr wrap="square" rtlCol="0">
            <a:spAutoFit/>
          </a:bodyPr>
          <a:lstStyle/>
          <a:p>
            <a:pPr defTabSz="685800"/>
            <a:r>
              <a:rPr lang="en-SG" sz="1350" dirty="0">
                <a:solidFill>
                  <a:prstClr val="black"/>
                </a:solidFill>
                <a:latin typeface="Calibri" panose="020F0502020204030204"/>
              </a:rPr>
              <a:t>We seek a physical system which naturally tends to reach the lowest energy state.</a:t>
            </a:r>
          </a:p>
          <a:p>
            <a:pPr defTabSz="685800"/>
            <a:endParaRPr lang="en-SG" sz="1350"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2D3532A-5A72-CA0A-7047-3CF42973425C}"/>
                  </a:ext>
                </a:extLst>
              </p:cNvPr>
              <p:cNvSpPr txBox="1"/>
              <p:nvPr/>
            </p:nvSpPr>
            <p:spPr>
              <a:xfrm>
                <a:off x="2595503" y="1119498"/>
                <a:ext cx="1355051" cy="520142"/>
              </a:xfrm>
              <a:prstGeom prst="rect">
                <a:avLst/>
              </a:prstGeom>
              <a:noFill/>
            </p:spPr>
            <p:txBody>
              <a:bodyPr wrap="none" lIns="0" tIns="0" rIns="0" bIns="0" rtlCol="0">
                <a:spAutoFit/>
              </a:bodyPr>
              <a:lstStyle/>
              <a:p>
                <a:pPr defTabSz="685800"/>
                <a14:m>
                  <m:oMathPara xmlns:m="http://schemas.openxmlformats.org/officeDocument/2006/math">
                    <m:oMathParaPr>
                      <m:jc m:val="centerGroup"/>
                    </m:oMathParaPr>
                    <m:oMath xmlns:m="http://schemas.openxmlformats.org/officeDocument/2006/math">
                      <m:r>
                        <a:rPr lang="el-GR" sz="1350" i="1">
                          <a:solidFill>
                            <a:prstClr val="black"/>
                          </a:solidFill>
                          <a:latin typeface="Cambria Math" panose="02040503050406030204" pitchFamily="18" charset="0"/>
                          <a:ea typeface="Cambria Math" panose="02040503050406030204" pitchFamily="18" charset="0"/>
                        </a:rPr>
                        <m:t>ℋ</m:t>
                      </m:r>
                      <m:r>
                        <a:rPr lang="en-US" sz="1350" i="1">
                          <a:solidFill>
                            <a:prstClr val="black"/>
                          </a:solidFill>
                          <a:latin typeface="Cambria Math" panose="02040503050406030204" pitchFamily="18" charset="0"/>
                          <a:ea typeface="Cambria Math" panose="02040503050406030204" pitchFamily="18" charset="0"/>
                        </a:rPr>
                        <m:t>=</m:t>
                      </m:r>
                      <m:nary>
                        <m:naryPr>
                          <m:chr m:val="∑"/>
                          <m:supHide m:val="on"/>
                          <m:ctrlPr>
                            <a:rPr lang="en-US" sz="1350" i="1">
                              <a:solidFill>
                                <a:prstClr val="black"/>
                              </a:solidFill>
                              <a:latin typeface="Cambria Math" panose="02040503050406030204" pitchFamily="18" charset="0"/>
                              <a:ea typeface="Cambria Math" panose="02040503050406030204" pitchFamily="18" charset="0"/>
                            </a:rPr>
                          </m:ctrlPr>
                        </m:naryPr>
                        <m:sub>
                          <m:r>
                            <m:rPr>
                              <m:brk m:alnAt="7"/>
                            </m:rPr>
                            <a:rPr lang="en-US" sz="1350" i="1">
                              <a:solidFill>
                                <a:prstClr val="black"/>
                              </a:solidFill>
                              <a:latin typeface="Cambria Math" panose="02040503050406030204" pitchFamily="18" charset="0"/>
                              <a:ea typeface="Cambria Math" panose="02040503050406030204" pitchFamily="18" charset="0"/>
                            </a:rPr>
                            <m:t>𝑚</m:t>
                          </m:r>
                          <m:r>
                            <a:rPr lang="en-US" sz="1350" i="1">
                              <a:solidFill>
                                <a:prstClr val="black"/>
                              </a:solidFill>
                              <a:latin typeface="Cambria Math" panose="02040503050406030204" pitchFamily="18" charset="0"/>
                              <a:ea typeface="Cambria Math" panose="02040503050406030204" pitchFamily="18" charset="0"/>
                            </a:rPr>
                            <m:t>,</m:t>
                          </m:r>
                          <m:r>
                            <a:rPr lang="en-US" sz="1350" i="1">
                              <a:solidFill>
                                <a:prstClr val="black"/>
                              </a:solidFill>
                              <a:latin typeface="Cambria Math" panose="02040503050406030204" pitchFamily="18" charset="0"/>
                              <a:ea typeface="Cambria Math" panose="02040503050406030204" pitchFamily="18" charset="0"/>
                            </a:rPr>
                            <m:t>𝑛</m:t>
                          </m:r>
                        </m:sub>
                        <m:sup/>
                        <m:e>
                          <m:sSub>
                            <m:sSubPr>
                              <m:ctrlPr>
                                <a:rPr lang="en-US" sz="1350" i="1">
                                  <a:solidFill>
                                    <a:prstClr val="black"/>
                                  </a:solidFill>
                                  <a:latin typeface="Cambria Math" panose="02040503050406030204" pitchFamily="18" charset="0"/>
                                  <a:ea typeface="Cambria Math" panose="02040503050406030204" pitchFamily="18" charset="0"/>
                                </a:rPr>
                              </m:ctrlPr>
                            </m:sSubPr>
                            <m:e>
                              <m:r>
                                <a:rPr lang="en-US" sz="1350" i="1">
                                  <a:solidFill>
                                    <a:prstClr val="black"/>
                                  </a:solidFill>
                                  <a:latin typeface="Cambria Math" panose="02040503050406030204" pitchFamily="18" charset="0"/>
                                  <a:ea typeface="Cambria Math" panose="02040503050406030204" pitchFamily="18" charset="0"/>
                                </a:rPr>
                                <m:t>𝐽</m:t>
                              </m:r>
                            </m:e>
                            <m:sub>
                              <m:r>
                                <a:rPr lang="en-US" sz="1350" i="1">
                                  <a:solidFill>
                                    <a:prstClr val="black"/>
                                  </a:solidFill>
                                  <a:latin typeface="Cambria Math" panose="02040503050406030204" pitchFamily="18" charset="0"/>
                                  <a:ea typeface="Cambria Math" panose="02040503050406030204" pitchFamily="18" charset="0"/>
                                </a:rPr>
                                <m:t>𝑚𝑛</m:t>
                              </m:r>
                            </m:sub>
                          </m:sSub>
                          <m:sSub>
                            <m:sSubPr>
                              <m:ctrlPr>
                                <a:rPr lang="en-US" sz="1350" i="1">
                                  <a:solidFill>
                                    <a:prstClr val="black"/>
                                  </a:solidFill>
                                  <a:latin typeface="Cambria Math" panose="02040503050406030204" pitchFamily="18" charset="0"/>
                                  <a:ea typeface="Cambria Math" panose="02040503050406030204" pitchFamily="18" charset="0"/>
                                </a:rPr>
                              </m:ctrlPr>
                            </m:sSubPr>
                            <m:e>
                              <m:r>
                                <a:rPr lang="en-US" sz="1350" i="1">
                                  <a:solidFill>
                                    <a:prstClr val="black"/>
                                  </a:solidFill>
                                  <a:latin typeface="Cambria Math" panose="02040503050406030204" pitchFamily="18" charset="0"/>
                                  <a:ea typeface="Cambria Math" panose="02040503050406030204" pitchFamily="18" charset="0"/>
                                </a:rPr>
                                <m:t>𝜎</m:t>
                              </m:r>
                            </m:e>
                            <m:sub>
                              <m:r>
                                <a:rPr lang="en-US" sz="1350" i="1">
                                  <a:solidFill>
                                    <a:prstClr val="black"/>
                                  </a:solidFill>
                                  <a:latin typeface="Cambria Math" panose="02040503050406030204" pitchFamily="18" charset="0"/>
                                  <a:ea typeface="Cambria Math" panose="02040503050406030204" pitchFamily="18" charset="0"/>
                                </a:rPr>
                                <m:t>𝑚</m:t>
                              </m:r>
                            </m:sub>
                          </m:sSub>
                          <m:sSub>
                            <m:sSubPr>
                              <m:ctrlPr>
                                <a:rPr lang="en-US" sz="1350" i="1">
                                  <a:solidFill>
                                    <a:prstClr val="black"/>
                                  </a:solidFill>
                                  <a:latin typeface="Cambria Math" panose="02040503050406030204" pitchFamily="18" charset="0"/>
                                  <a:ea typeface="Cambria Math" panose="02040503050406030204" pitchFamily="18" charset="0"/>
                                </a:rPr>
                              </m:ctrlPr>
                            </m:sSubPr>
                            <m:e>
                              <m:r>
                                <a:rPr lang="en-US" sz="1350" i="1">
                                  <a:solidFill>
                                    <a:prstClr val="black"/>
                                  </a:solidFill>
                                  <a:latin typeface="Cambria Math" panose="02040503050406030204" pitchFamily="18" charset="0"/>
                                  <a:ea typeface="Cambria Math" panose="02040503050406030204" pitchFamily="18" charset="0"/>
                                </a:rPr>
                                <m:t>𝜎</m:t>
                              </m:r>
                            </m:e>
                            <m:sub>
                              <m:r>
                                <a:rPr lang="en-US" sz="1350" i="1">
                                  <a:solidFill>
                                    <a:prstClr val="black"/>
                                  </a:solidFill>
                                  <a:latin typeface="Cambria Math" panose="02040503050406030204" pitchFamily="18" charset="0"/>
                                  <a:ea typeface="Cambria Math" panose="02040503050406030204" pitchFamily="18" charset="0"/>
                                </a:rPr>
                                <m:t>𝑛</m:t>
                              </m:r>
                            </m:sub>
                          </m:sSub>
                        </m:e>
                      </m:nary>
                    </m:oMath>
                  </m:oMathPara>
                </a14:m>
                <a:endParaRPr lang="en-US" sz="1350" dirty="0">
                  <a:solidFill>
                    <a:prstClr val="black"/>
                  </a:solidFill>
                  <a:latin typeface="Calibri" panose="020F0502020204030204"/>
                </a:endParaRPr>
              </a:p>
            </p:txBody>
          </p:sp>
        </mc:Choice>
        <mc:Fallback xmlns="">
          <p:sp>
            <p:nvSpPr>
              <p:cNvPr id="19" name="TextBox 18">
                <a:extLst>
                  <a:ext uri="{FF2B5EF4-FFF2-40B4-BE49-F238E27FC236}">
                    <a16:creationId xmlns:a16="http://schemas.microsoft.com/office/drawing/2014/main" id="{F2D3532A-5A72-CA0A-7047-3CF42973425C}"/>
                  </a:ext>
                </a:extLst>
              </p:cNvPr>
              <p:cNvSpPr txBox="1">
                <a:spLocks noRot="1" noChangeAspect="1" noMove="1" noResize="1" noEditPoints="1" noAdjustHandles="1" noChangeArrowheads="1" noChangeShapeType="1" noTextEdit="1"/>
              </p:cNvSpPr>
              <p:nvPr/>
            </p:nvSpPr>
            <p:spPr>
              <a:xfrm>
                <a:off x="2595503" y="1119498"/>
                <a:ext cx="1355051" cy="520142"/>
              </a:xfrm>
              <a:prstGeom prst="rect">
                <a:avLst/>
              </a:prstGeom>
              <a:blipFill>
                <a:blip r:embed="rId8"/>
                <a:stretch>
                  <a:fillRect l="-18468" t="-147059" r="-42342" b="-198824"/>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8E8719A-33A8-4F5F-642D-424371F40EC2}"/>
                  </a:ext>
                </a:extLst>
              </p:cNvPr>
              <p:cNvSpPr txBox="1"/>
              <p:nvPr/>
            </p:nvSpPr>
            <p:spPr>
              <a:xfrm>
                <a:off x="2504758" y="830958"/>
                <a:ext cx="2409890" cy="300082"/>
              </a:xfrm>
              <a:prstGeom prst="rect">
                <a:avLst/>
              </a:prstGeom>
              <a:noFill/>
            </p:spPr>
            <p:txBody>
              <a:bodyPr wrap="none" rtlCol="0">
                <a:spAutoFit/>
              </a:bodyPr>
              <a:lstStyle/>
              <a:p>
                <a:pPr defTabSz="685800"/>
                <a:r>
                  <a:rPr lang="en-SG" sz="1350" i="1" dirty="0">
                    <a:solidFill>
                      <a:prstClr val="black"/>
                    </a:solidFill>
                    <a:latin typeface="Calibri" panose="020F0502020204030204"/>
                  </a:rPr>
                  <a:t>Task: Minimize </a:t>
                </a:r>
                <a14:m>
                  <m:oMath xmlns:m="http://schemas.openxmlformats.org/officeDocument/2006/math">
                    <m:r>
                      <a:rPr lang="el-GR" sz="1350" i="1">
                        <a:solidFill>
                          <a:prstClr val="black"/>
                        </a:solidFill>
                        <a:latin typeface="Cambria Math" panose="02040503050406030204" pitchFamily="18" charset="0"/>
                        <a:ea typeface="Cambria Math" panose="02040503050406030204" pitchFamily="18" charset="0"/>
                      </a:rPr>
                      <m:t>ℋ</m:t>
                    </m:r>
                  </m:oMath>
                </a14:m>
                <a:r>
                  <a:rPr lang="en-SG" sz="1350" i="1" dirty="0">
                    <a:solidFill>
                      <a:prstClr val="black"/>
                    </a:solidFill>
                    <a:latin typeface="Calibri" panose="020F0502020204030204"/>
                  </a:rPr>
                  <a:t> with </a:t>
                </a:r>
                <a14:m>
                  <m:oMath xmlns:m="http://schemas.openxmlformats.org/officeDocument/2006/math">
                    <m:r>
                      <a:rPr lang="en-US" sz="1350" i="1">
                        <a:solidFill>
                          <a:prstClr val="black"/>
                        </a:solidFill>
                        <a:latin typeface="Cambria Math" panose="02040503050406030204" pitchFamily="18" charset="0"/>
                        <a:ea typeface="Cambria Math" panose="02040503050406030204" pitchFamily="18" charset="0"/>
                      </a:rPr>
                      <m:t>𝜎</m:t>
                    </m:r>
                    <m:r>
                      <a:rPr lang="en-SG" sz="1350" i="1">
                        <a:solidFill>
                          <a:prstClr val="black"/>
                        </a:solidFill>
                        <a:latin typeface="Cambria Math" panose="02040503050406030204" pitchFamily="18" charset="0"/>
                        <a:ea typeface="Cambria Math" panose="02040503050406030204" pitchFamily="18" charset="0"/>
                      </a:rPr>
                      <m:t>=±1</m:t>
                    </m:r>
                  </m:oMath>
                </a14:m>
                <a:r>
                  <a:rPr lang="en-SG" sz="1350" i="1" dirty="0">
                    <a:solidFill>
                      <a:prstClr val="black"/>
                    </a:solidFill>
                    <a:latin typeface="Calibri" panose="020F0502020204030204"/>
                  </a:rPr>
                  <a:t> </a:t>
                </a:r>
              </a:p>
            </p:txBody>
          </p:sp>
        </mc:Choice>
        <mc:Fallback xmlns="">
          <p:sp>
            <p:nvSpPr>
              <p:cNvPr id="20" name="TextBox 19">
                <a:extLst>
                  <a:ext uri="{FF2B5EF4-FFF2-40B4-BE49-F238E27FC236}">
                    <a16:creationId xmlns:a16="http://schemas.microsoft.com/office/drawing/2014/main" id="{F8E8719A-33A8-4F5F-642D-424371F40EC2}"/>
                  </a:ext>
                </a:extLst>
              </p:cNvPr>
              <p:cNvSpPr txBox="1">
                <a:spLocks noRot="1" noChangeAspect="1" noMove="1" noResize="1" noEditPoints="1" noAdjustHandles="1" noChangeArrowheads="1" noChangeShapeType="1" noTextEdit="1"/>
              </p:cNvSpPr>
              <p:nvPr/>
            </p:nvSpPr>
            <p:spPr>
              <a:xfrm>
                <a:off x="2504758" y="830958"/>
                <a:ext cx="2409890" cy="300082"/>
              </a:xfrm>
              <a:prstGeom prst="rect">
                <a:avLst/>
              </a:prstGeom>
              <a:blipFill>
                <a:blip r:embed="rId9"/>
                <a:stretch>
                  <a:fillRect l="-759" t="-2000" b="-18000"/>
                </a:stretch>
              </a:blipFill>
            </p:spPr>
            <p:txBody>
              <a:bodyPr/>
              <a:lstStyle/>
              <a:p>
                <a:r>
                  <a:rPr lang="en-SG">
                    <a:noFill/>
                  </a:rPr>
                  <a:t> </a:t>
                </a:r>
              </a:p>
            </p:txBody>
          </p:sp>
        </mc:Fallback>
      </mc:AlternateContent>
      <p:cxnSp>
        <p:nvCxnSpPr>
          <p:cNvPr id="21" name="Straight Connector 20">
            <a:extLst>
              <a:ext uri="{FF2B5EF4-FFF2-40B4-BE49-F238E27FC236}">
                <a16:creationId xmlns:a16="http://schemas.microsoft.com/office/drawing/2014/main" id="{F02ABF07-ACC8-A2EF-AE91-8B0229A7AC21}"/>
              </a:ext>
            </a:extLst>
          </p:cNvPr>
          <p:cNvCxnSpPr/>
          <p:nvPr/>
        </p:nvCxnSpPr>
        <p:spPr>
          <a:xfrm>
            <a:off x="2591228" y="1107957"/>
            <a:ext cx="21323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FFD9C1E-B7B6-428A-D6D4-F026DC7BD585}"/>
              </a:ext>
            </a:extLst>
          </p:cNvPr>
          <p:cNvSpPr txBox="1"/>
          <p:nvPr/>
        </p:nvSpPr>
        <p:spPr>
          <a:xfrm>
            <a:off x="204834" y="452848"/>
            <a:ext cx="1931363" cy="300082"/>
          </a:xfrm>
          <a:prstGeom prst="rect">
            <a:avLst/>
          </a:prstGeom>
          <a:noFill/>
        </p:spPr>
        <p:txBody>
          <a:bodyPr wrap="none" rtlCol="0">
            <a:spAutoFit/>
          </a:bodyPr>
          <a:lstStyle/>
          <a:p>
            <a:pPr defTabSz="685800"/>
            <a:r>
              <a:rPr lang="en-SG" sz="1350" dirty="0">
                <a:solidFill>
                  <a:srgbClr val="FF0000"/>
                </a:solidFill>
                <a:latin typeface="Calibri" panose="020F0502020204030204"/>
              </a:rPr>
              <a:t>(our group’s simulations)</a:t>
            </a:r>
          </a:p>
        </p:txBody>
      </p:sp>
    </p:spTree>
    <p:custDataLst>
      <p:tags r:id="rId1"/>
    </p:custDataLst>
    <p:extLst>
      <p:ext uri="{BB962C8B-B14F-4D97-AF65-F5344CB8AC3E}">
        <p14:creationId xmlns:p14="http://schemas.microsoft.com/office/powerpoint/2010/main" val="243192498"/>
      </p:ext>
    </p:extLst>
  </p:cSld>
  <p:clrMapOvr>
    <a:masterClrMapping/>
  </p:clrMapOvr>
  <mc:AlternateContent xmlns:mc="http://schemas.openxmlformats.org/markup-compatibility/2006" xmlns:p14="http://schemas.microsoft.com/office/powerpoint/2010/main">
    <mc:Choice Requires="p14">
      <p:transition spd="slow" p14:dur="2000" advTm="105708"/>
    </mc:Choice>
    <mc:Fallback xmlns="">
      <p:transition spd="slow" advTm="1057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7306AB-8031-A36B-BEFE-F309B7E40508}"/>
              </a:ext>
            </a:extLst>
          </p:cNvPr>
          <p:cNvPicPr>
            <a:picLocks noChangeAspect="1"/>
          </p:cNvPicPr>
          <p:nvPr/>
        </p:nvPicPr>
        <p:blipFill rotWithShape="1">
          <a:blip r:embed="rId2"/>
          <a:srcRect l="47065" t="9617" r="8079" b="9398"/>
          <a:stretch/>
        </p:blipFill>
        <p:spPr>
          <a:xfrm>
            <a:off x="4321969" y="771526"/>
            <a:ext cx="3821907" cy="3850481"/>
          </a:xfrm>
          <a:prstGeom prst="rect">
            <a:avLst/>
          </a:prstGeom>
        </p:spPr>
      </p:pic>
      <p:sp>
        <p:nvSpPr>
          <p:cNvPr id="10" name="TextBox 9">
            <a:extLst>
              <a:ext uri="{FF2B5EF4-FFF2-40B4-BE49-F238E27FC236}">
                <a16:creationId xmlns:a16="http://schemas.microsoft.com/office/drawing/2014/main" id="{ABBC80A5-0EBB-BE4B-8CF0-87F48B4B29D6}"/>
              </a:ext>
            </a:extLst>
          </p:cNvPr>
          <p:cNvSpPr txBox="1"/>
          <p:nvPr/>
        </p:nvSpPr>
        <p:spPr>
          <a:xfrm>
            <a:off x="180307" y="119196"/>
            <a:ext cx="7269269" cy="369332"/>
          </a:xfrm>
          <a:prstGeom prst="rect">
            <a:avLst/>
          </a:prstGeom>
          <a:noFill/>
        </p:spPr>
        <p:txBody>
          <a:bodyPr wrap="square">
            <a:spAutoFit/>
          </a:bodyPr>
          <a:lstStyle/>
          <a:p>
            <a:pPr defTabSz="685800"/>
            <a:r>
              <a:rPr lang="en-SG" b="1" dirty="0">
                <a:solidFill>
                  <a:srgbClr val="000000"/>
                </a:solidFill>
                <a:latin typeface="Arial "/>
              </a:rPr>
              <a:t>Examples of excellent existing Ising computers</a:t>
            </a:r>
            <a:endParaRPr lang="en-SG" dirty="0">
              <a:solidFill>
                <a:srgbClr val="000000"/>
              </a:solidFill>
              <a:latin typeface="Arial "/>
            </a:endParaRPr>
          </a:p>
        </p:txBody>
      </p:sp>
      <p:sp>
        <p:nvSpPr>
          <p:cNvPr id="2" name="Rectangle 1">
            <a:extLst>
              <a:ext uri="{FF2B5EF4-FFF2-40B4-BE49-F238E27FC236}">
                <a16:creationId xmlns:a16="http://schemas.microsoft.com/office/drawing/2014/main" id="{57F7660E-D3A2-44FF-ABAD-83AE22C7E624}"/>
              </a:ext>
            </a:extLst>
          </p:cNvPr>
          <p:cNvSpPr/>
          <p:nvPr/>
        </p:nvSpPr>
        <p:spPr>
          <a:xfrm>
            <a:off x="4480685" y="2273576"/>
            <a:ext cx="4658967" cy="5292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DB360FEE-971D-49C5-B587-1A9554BC9295}"/>
              </a:ext>
            </a:extLst>
          </p:cNvPr>
          <p:cNvSpPr/>
          <p:nvPr/>
        </p:nvSpPr>
        <p:spPr>
          <a:xfrm>
            <a:off x="218660" y="3286693"/>
            <a:ext cx="4658967" cy="7324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pic>
        <p:nvPicPr>
          <p:cNvPr id="3" name="Picture 2">
            <a:extLst>
              <a:ext uri="{FF2B5EF4-FFF2-40B4-BE49-F238E27FC236}">
                <a16:creationId xmlns:a16="http://schemas.microsoft.com/office/drawing/2014/main" id="{F97834A9-6456-4F3D-BC5A-118EEADD3D79}"/>
              </a:ext>
            </a:extLst>
          </p:cNvPr>
          <p:cNvPicPr>
            <a:picLocks noChangeAspect="1"/>
          </p:cNvPicPr>
          <p:nvPr/>
        </p:nvPicPr>
        <p:blipFill>
          <a:blip r:embed="rId3"/>
          <a:stretch>
            <a:fillRect/>
          </a:stretch>
        </p:blipFill>
        <p:spPr>
          <a:xfrm>
            <a:off x="4319265" y="596652"/>
            <a:ext cx="4463602" cy="2520508"/>
          </a:xfrm>
          <a:prstGeom prst="rect">
            <a:avLst/>
          </a:prstGeom>
        </p:spPr>
      </p:pic>
      <p:pic>
        <p:nvPicPr>
          <p:cNvPr id="7" name="Picture 6">
            <a:extLst>
              <a:ext uri="{FF2B5EF4-FFF2-40B4-BE49-F238E27FC236}">
                <a16:creationId xmlns:a16="http://schemas.microsoft.com/office/drawing/2014/main" id="{651B9983-F03A-461F-A4B1-37686D66293D}"/>
              </a:ext>
            </a:extLst>
          </p:cNvPr>
          <p:cNvPicPr>
            <a:picLocks noChangeAspect="1"/>
          </p:cNvPicPr>
          <p:nvPr/>
        </p:nvPicPr>
        <p:blipFill rotWithShape="1">
          <a:blip r:embed="rId2"/>
          <a:srcRect t="90903"/>
          <a:stretch/>
        </p:blipFill>
        <p:spPr>
          <a:xfrm>
            <a:off x="311842" y="4731176"/>
            <a:ext cx="8520314" cy="432556"/>
          </a:xfrm>
          <a:prstGeom prst="rect">
            <a:avLst/>
          </a:prstGeom>
        </p:spPr>
      </p:pic>
      <p:sp>
        <p:nvSpPr>
          <p:cNvPr id="4" name="Rectangle 3">
            <a:extLst>
              <a:ext uri="{FF2B5EF4-FFF2-40B4-BE49-F238E27FC236}">
                <a16:creationId xmlns:a16="http://schemas.microsoft.com/office/drawing/2014/main" id="{621119F8-61A7-4AE0-8FD2-585F8D1B3C22}"/>
              </a:ext>
            </a:extLst>
          </p:cNvPr>
          <p:cNvSpPr/>
          <p:nvPr/>
        </p:nvSpPr>
        <p:spPr>
          <a:xfrm>
            <a:off x="4293641" y="431523"/>
            <a:ext cx="4572000" cy="253916"/>
          </a:xfrm>
          <a:prstGeom prst="rect">
            <a:avLst/>
          </a:prstGeom>
        </p:spPr>
        <p:txBody>
          <a:bodyPr>
            <a:spAutoFit/>
          </a:bodyPr>
          <a:lstStyle/>
          <a:p>
            <a:pPr defTabSz="685800"/>
            <a:r>
              <a:rPr lang="en-SG" sz="1050" dirty="0">
                <a:solidFill>
                  <a:prstClr val="black"/>
                </a:solidFill>
                <a:latin typeface="Calibri" panose="020F0502020204030204"/>
              </a:rPr>
              <a:t>https://www.fujitsu.com/global/services/business-services/digital-annealer/</a:t>
            </a:r>
          </a:p>
        </p:txBody>
      </p:sp>
      <p:pic>
        <p:nvPicPr>
          <p:cNvPr id="8" name="Picture 7">
            <a:extLst>
              <a:ext uri="{FF2B5EF4-FFF2-40B4-BE49-F238E27FC236}">
                <a16:creationId xmlns:a16="http://schemas.microsoft.com/office/drawing/2014/main" id="{3465866A-F43D-4A7F-BD13-3DE478DF7C9B}"/>
              </a:ext>
            </a:extLst>
          </p:cNvPr>
          <p:cNvPicPr>
            <a:picLocks noChangeAspect="1"/>
          </p:cNvPicPr>
          <p:nvPr/>
        </p:nvPicPr>
        <p:blipFill>
          <a:blip r:embed="rId4"/>
          <a:stretch>
            <a:fillRect/>
          </a:stretch>
        </p:blipFill>
        <p:spPr>
          <a:xfrm>
            <a:off x="359783" y="660481"/>
            <a:ext cx="3933858" cy="2064732"/>
          </a:xfrm>
          <a:prstGeom prst="rect">
            <a:avLst/>
          </a:prstGeom>
        </p:spPr>
      </p:pic>
      <p:sp>
        <p:nvSpPr>
          <p:cNvPr id="9" name="Rectangle 8">
            <a:extLst>
              <a:ext uri="{FF2B5EF4-FFF2-40B4-BE49-F238E27FC236}">
                <a16:creationId xmlns:a16="http://schemas.microsoft.com/office/drawing/2014/main" id="{27223E52-4E16-44F6-B3F4-357002925A15}"/>
              </a:ext>
            </a:extLst>
          </p:cNvPr>
          <p:cNvSpPr/>
          <p:nvPr/>
        </p:nvSpPr>
        <p:spPr>
          <a:xfrm>
            <a:off x="547273" y="424463"/>
            <a:ext cx="2106667" cy="253916"/>
          </a:xfrm>
          <a:prstGeom prst="rect">
            <a:avLst/>
          </a:prstGeom>
        </p:spPr>
        <p:txBody>
          <a:bodyPr wrap="none">
            <a:spAutoFit/>
          </a:bodyPr>
          <a:lstStyle/>
          <a:p>
            <a:pPr defTabSz="685800"/>
            <a:r>
              <a:rPr lang="en-SG" sz="1050" dirty="0">
                <a:solidFill>
                  <a:prstClr val="black"/>
                </a:solidFill>
                <a:latin typeface="Calibri" panose="020F0502020204030204"/>
              </a:rPr>
              <a:t>https://www.dwavequantum.com/</a:t>
            </a:r>
          </a:p>
        </p:txBody>
      </p:sp>
    </p:spTree>
    <p:extLst>
      <p:ext uri="{BB962C8B-B14F-4D97-AF65-F5344CB8AC3E}">
        <p14:creationId xmlns:p14="http://schemas.microsoft.com/office/powerpoint/2010/main" val="366313508"/>
      </p:ext>
    </p:extLst>
  </p:cSld>
  <p:clrMapOvr>
    <a:masterClrMapping/>
  </p:clrMapOvr>
  <mc:AlternateContent xmlns:mc="http://schemas.openxmlformats.org/markup-compatibility/2006" xmlns:p14="http://schemas.microsoft.com/office/powerpoint/2010/main">
    <mc:Choice Requires="p14">
      <p:transition spd="slow" p14:dur="2000" advTm="80589"/>
    </mc:Choice>
    <mc:Fallback xmlns="">
      <p:transition spd="slow" advTm="8058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64A95-0862-4B58-9908-69AC66CA32F7}" type="slidenum">
              <a:rPr kumimoji="0" lang="en-US" sz="900" b="0" i="0" u="none" strike="noStrike" kern="1200" cap="none" spc="0" normalizeH="0" baseline="0" noProof="0" smtClean="0">
                <a:ln>
                  <a:noFill/>
                </a:ln>
                <a:solidFill>
                  <a:prstClr val="black">
                    <a:tint val="75000"/>
                  </a:prst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prstClr val="black">
                  <a:tint val="75000"/>
                </a:prstClr>
              </a:solidFill>
              <a:effectLst/>
              <a:uLnTx/>
              <a:uFillTx/>
              <a:latin typeface="Arial" charset="0"/>
              <a:cs typeface="Arial" charset="0"/>
            </a:endParaRPr>
          </a:p>
        </p:txBody>
      </p:sp>
      <p:pic>
        <p:nvPicPr>
          <p:cNvPr id="7" name="Picture 2" descr="D:\Research Work_NUS\Project1_LN WG\My papers\JVSTB_2011sep\JVSTB_201107\SEM_REVIEWED\A22_af_ICP_03副本.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 y="971551"/>
            <a:ext cx="1793054" cy="154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D:\Research Work_NUS\Project1_LN WG\My papers\JVSTB_2011sep\JVSTB_201107\SEM_REVIEWED\A20_af_ICP_017副本.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8798" y="971550"/>
            <a:ext cx="1793789" cy="15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D:\Research Work_NUS\Project1_LN WG\My papers\JVSTB_2011sep\JVSTB_201107\SEM_REVIEWED\A10_af_ICP_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0204" y="971550"/>
            <a:ext cx="1791981" cy="15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Research Work_NUS\PhD_Thesis\Chapter2图\addsa.jpg"/>
          <p:cNvPicPr>
            <a:picLocks noChangeAspect="1" noChangeArrowheads="1"/>
          </p:cNvPicPr>
          <p:nvPr/>
        </p:nvPicPr>
        <p:blipFill rotWithShape="1">
          <a:blip r:embed="rId6">
            <a:extLst>
              <a:ext uri="{28A0092B-C50C-407E-A947-70E740481C1C}">
                <a14:useLocalDpi xmlns:a14="http://schemas.microsoft.com/office/drawing/2010/main" val="0"/>
              </a:ext>
            </a:extLst>
          </a:blip>
          <a:srcRect t="3226" b="2386"/>
          <a:stretch/>
        </p:blipFill>
        <p:spPr bwMode="auto">
          <a:xfrm>
            <a:off x="971550" y="2665546"/>
            <a:ext cx="4800600" cy="20390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Research Work_NUS\Project1_LN WG\My papers\JVSTB_2011sep\JVSTB_201107\SEM_REVIEWED\A10_af_ICP_0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59050" y="971550"/>
            <a:ext cx="1791614" cy="15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D:\Research Work_NUS\Project1_LN WG\My papers\JVSTB_2011sep\JVSTB_201107\SEM_REVIEWED\A13_af_ICP_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47756" y="2665546"/>
            <a:ext cx="2270665" cy="20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D:\Research Work_NUS\Project1_LN WG\My papers\JVSTB_2011sep\JVSTB_201107\SEM_REVIEWED\A29_af_ICP_05副本.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67128" y="971551"/>
            <a:ext cx="1791146" cy="154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a:extLst>
              <a:ext uri="{FF2B5EF4-FFF2-40B4-BE49-F238E27FC236}">
                <a16:creationId xmlns:a16="http://schemas.microsoft.com/office/drawing/2014/main" id="{04636355-C2E9-4445-960A-B4E3AC5FE50E}"/>
              </a:ext>
            </a:extLst>
          </p:cNvPr>
          <p:cNvSpPr txBox="1">
            <a:spLocks/>
          </p:cNvSpPr>
          <p:nvPr/>
        </p:nvSpPr>
        <p:spPr>
          <a:xfrm>
            <a:off x="576995" y="-106187"/>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004282"/>
                </a:solidFill>
                <a:latin typeface="Arial" charset="0"/>
                <a:ea typeface="Arial" charset="0"/>
                <a:cs typeface="Arial"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3300" b="1" i="0" u="none" strike="noStrike" kern="1200" cap="none" spc="0" normalizeH="0" baseline="0" noProof="0" dirty="0">
                <a:ln>
                  <a:noFill/>
                </a:ln>
                <a:solidFill>
                  <a:srgbClr val="004282"/>
                </a:solidFill>
                <a:effectLst/>
                <a:uLnTx/>
                <a:uFillTx/>
                <a:latin typeface="Arial" charset="0"/>
                <a:cs typeface="Arial" charset="0"/>
              </a:rPr>
              <a:t>Lithium </a:t>
            </a:r>
            <a:r>
              <a:rPr kumimoji="0" lang="en-GB" sz="3300" b="1" i="0" u="none" strike="noStrike" kern="1200" cap="none" spc="0" normalizeH="0" baseline="0" noProof="0" dirty="0" err="1">
                <a:ln>
                  <a:noFill/>
                </a:ln>
                <a:solidFill>
                  <a:srgbClr val="004282"/>
                </a:solidFill>
                <a:effectLst/>
                <a:uLnTx/>
                <a:uFillTx/>
                <a:latin typeface="Arial" charset="0"/>
                <a:cs typeface="Arial" charset="0"/>
              </a:rPr>
              <a:t>niobate</a:t>
            </a:r>
            <a:r>
              <a:rPr kumimoji="0" lang="en-GB" sz="3300" b="1" i="0" u="none" strike="noStrike" kern="1200" cap="none" spc="0" normalizeH="0" baseline="0" noProof="0" dirty="0">
                <a:ln>
                  <a:noFill/>
                </a:ln>
                <a:solidFill>
                  <a:srgbClr val="004282"/>
                </a:solidFill>
                <a:effectLst/>
                <a:uLnTx/>
                <a:uFillTx/>
                <a:latin typeface="Arial" charset="0"/>
                <a:cs typeface="Arial" charset="0"/>
              </a:rPr>
              <a:t> etching in 2010</a:t>
            </a:r>
          </a:p>
        </p:txBody>
      </p:sp>
    </p:spTree>
    <p:extLst>
      <p:ext uri="{BB962C8B-B14F-4D97-AF65-F5344CB8AC3E}">
        <p14:creationId xmlns:p14="http://schemas.microsoft.com/office/powerpoint/2010/main" val="1253988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1D60F-128B-8C29-E70B-96C7CC98C5D4}"/>
              </a:ext>
            </a:extLst>
          </p:cNvPr>
          <p:cNvSpPr>
            <a:spLocks noGrp="1"/>
          </p:cNvSpPr>
          <p:nvPr>
            <p:ph type="title"/>
          </p:nvPr>
        </p:nvSpPr>
        <p:spPr/>
        <p:txBody>
          <a:bodyPr/>
          <a:lstStyle/>
          <a:p>
            <a:r>
              <a:rPr lang="en-US" dirty="0"/>
              <a:t>Non-photonic Ising machines</a:t>
            </a:r>
            <a:endParaRPr lang="en-SG" dirty="0"/>
          </a:p>
        </p:txBody>
      </p:sp>
      <p:sp>
        <p:nvSpPr>
          <p:cNvPr id="4" name="Slide Number Placeholder 3">
            <a:extLst>
              <a:ext uri="{FF2B5EF4-FFF2-40B4-BE49-F238E27FC236}">
                <a16:creationId xmlns:a16="http://schemas.microsoft.com/office/drawing/2014/main" id="{1128CA90-633F-FF78-4E88-F55F435EBC97}"/>
              </a:ext>
            </a:extLst>
          </p:cNvPr>
          <p:cNvSpPr>
            <a:spLocks noGrp="1"/>
          </p:cNvSpPr>
          <p:nvPr>
            <p:ph type="sldNum" sz="quarter" idx="12"/>
          </p:nvPr>
        </p:nvSpPr>
        <p:spPr/>
        <p:txBody>
          <a:bodyPr/>
          <a:lstStyle/>
          <a:p>
            <a:pPr defTabSz="685800"/>
            <a:fld id="{CC057153-B650-4DEB-B370-79DDCFDCE934}" type="slidenum">
              <a:rPr lang="en-US">
                <a:solidFill>
                  <a:prstClr val="black">
                    <a:tint val="75000"/>
                  </a:prstClr>
                </a:solidFill>
                <a:latin typeface="Calibri" panose="020F0502020204030204"/>
              </a:rPr>
              <a:pPr defTabSz="685800"/>
              <a:t>40</a:t>
            </a:fld>
            <a:endParaRPr lang="en-US">
              <a:solidFill>
                <a:prstClr val="black">
                  <a:tint val="75000"/>
                </a:prstClr>
              </a:solidFill>
              <a:latin typeface="Calibri" panose="020F0502020204030204"/>
            </a:endParaRPr>
          </a:p>
        </p:txBody>
      </p:sp>
      <p:pic>
        <p:nvPicPr>
          <p:cNvPr id="5" name="Content Placeholder 1" descr="A picture containing text, diagram, screenshot, plan">
            <a:extLst>
              <a:ext uri="{FF2B5EF4-FFF2-40B4-BE49-F238E27FC236}">
                <a16:creationId xmlns:a16="http://schemas.microsoft.com/office/drawing/2014/main" id="{3A0F70D2-D8EA-7B06-A148-BC73CB2E5F9E}"/>
              </a:ext>
            </a:extLst>
          </p:cNvPr>
          <p:cNvPicPr>
            <a:picLocks noGrp="1" noChangeAspect="1"/>
          </p:cNvPicPr>
          <p:nvPr>
            <p:ph idx="1"/>
          </p:nvPr>
        </p:nvPicPr>
        <p:blipFill>
          <a:blip r:embed="rId3"/>
          <a:stretch>
            <a:fillRect/>
          </a:stretch>
        </p:blipFill>
        <p:spPr>
          <a:xfrm>
            <a:off x="3715778" y="3065897"/>
            <a:ext cx="3047060" cy="1628601"/>
          </a:xfrm>
          <a:prstGeom prst="roundRect">
            <a:avLst>
              <a:gd name="adj" fmla="val 8594"/>
            </a:avLst>
          </a:prstGeom>
          <a:solidFill>
            <a:srgbClr val="FFFFFF">
              <a:shade val="85000"/>
            </a:srgbClr>
          </a:solidFill>
          <a:ln>
            <a:noFill/>
          </a:ln>
          <a:effectLst/>
        </p:spPr>
      </p:pic>
      <p:pic>
        <p:nvPicPr>
          <p:cNvPr id="6" name="Picture 1" descr="A diagram of a computer&#10;&#10;Description automatically generated with low confidence">
            <a:extLst>
              <a:ext uri="{FF2B5EF4-FFF2-40B4-BE49-F238E27FC236}">
                <a16:creationId xmlns:a16="http://schemas.microsoft.com/office/drawing/2014/main" id="{0EE09069-68D3-740E-0688-73E5E97EEDCF}"/>
              </a:ext>
            </a:extLst>
          </p:cNvPr>
          <p:cNvPicPr>
            <a:picLocks noChangeAspect="1"/>
          </p:cNvPicPr>
          <p:nvPr/>
        </p:nvPicPr>
        <p:blipFill>
          <a:blip r:embed="rId4"/>
          <a:stretch>
            <a:fillRect/>
          </a:stretch>
        </p:blipFill>
        <p:spPr>
          <a:xfrm>
            <a:off x="2294316" y="1247292"/>
            <a:ext cx="4496230" cy="1694570"/>
          </a:xfrm>
          <a:prstGeom prst="rect">
            <a:avLst/>
          </a:prstGeom>
        </p:spPr>
      </p:pic>
      <p:pic>
        <p:nvPicPr>
          <p:cNvPr id="7" name="Picture 1" descr="A picture containing diagram, line, pattern&#10;&#10;Description automatically generated">
            <a:extLst>
              <a:ext uri="{FF2B5EF4-FFF2-40B4-BE49-F238E27FC236}">
                <a16:creationId xmlns:a16="http://schemas.microsoft.com/office/drawing/2014/main" id="{397906FF-4455-4A28-C272-99542E675F41}"/>
              </a:ext>
            </a:extLst>
          </p:cNvPr>
          <p:cNvPicPr>
            <a:picLocks noChangeAspect="1"/>
          </p:cNvPicPr>
          <p:nvPr/>
        </p:nvPicPr>
        <p:blipFill>
          <a:blip r:embed="rId5"/>
          <a:stretch>
            <a:fillRect/>
          </a:stretch>
        </p:blipFill>
        <p:spPr>
          <a:xfrm>
            <a:off x="81002" y="2980011"/>
            <a:ext cx="1839200" cy="1828080"/>
          </a:xfrm>
          <a:prstGeom prst="rect">
            <a:avLst/>
          </a:prstGeom>
        </p:spPr>
      </p:pic>
      <p:pic>
        <p:nvPicPr>
          <p:cNvPr id="8" name="Picture 2" descr="A picture containing text, diagram, screenshot, line&#10;&#10;Description automatically generated">
            <a:extLst>
              <a:ext uri="{FF2B5EF4-FFF2-40B4-BE49-F238E27FC236}">
                <a16:creationId xmlns:a16="http://schemas.microsoft.com/office/drawing/2014/main" id="{73DEFEF9-BC14-13DF-DE1B-842194590A98}"/>
              </a:ext>
            </a:extLst>
          </p:cNvPr>
          <p:cNvPicPr>
            <a:picLocks noChangeAspect="1"/>
          </p:cNvPicPr>
          <p:nvPr/>
        </p:nvPicPr>
        <p:blipFill>
          <a:blip r:embed="rId6"/>
          <a:stretch>
            <a:fillRect/>
          </a:stretch>
        </p:blipFill>
        <p:spPr>
          <a:xfrm>
            <a:off x="81001" y="1134343"/>
            <a:ext cx="2184104" cy="1760525"/>
          </a:xfrm>
          <a:prstGeom prst="rect">
            <a:avLst/>
          </a:prstGeom>
        </p:spPr>
      </p:pic>
      <p:pic>
        <p:nvPicPr>
          <p:cNvPr id="9" name="Picture 1" descr="A picture containing text, diagram, screenshot, plot&#10;&#10;Description automatically generated">
            <a:extLst>
              <a:ext uri="{FF2B5EF4-FFF2-40B4-BE49-F238E27FC236}">
                <a16:creationId xmlns:a16="http://schemas.microsoft.com/office/drawing/2014/main" id="{8EE3D2B5-A361-8C12-2676-39634204CC8E}"/>
              </a:ext>
            </a:extLst>
          </p:cNvPr>
          <p:cNvPicPr>
            <a:picLocks noChangeAspect="1"/>
          </p:cNvPicPr>
          <p:nvPr/>
        </p:nvPicPr>
        <p:blipFill>
          <a:blip r:embed="rId7"/>
          <a:stretch>
            <a:fillRect/>
          </a:stretch>
        </p:blipFill>
        <p:spPr>
          <a:xfrm>
            <a:off x="2086400" y="3116187"/>
            <a:ext cx="1555728" cy="1555728"/>
          </a:xfrm>
          <a:prstGeom prst="rect">
            <a:avLst/>
          </a:prstGeom>
        </p:spPr>
      </p:pic>
      <p:pic>
        <p:nvPicPr>
          <p:cNvPr id="10" name="图片 14" descr="A picture containing sketch, drawing, pattern, symmetry&#10;&#10;Description automatically generated">
            <a:extLst>
              <a:ext uri="{FF2B5EF4-FFF2-40B4-BE49-F238E27FC236}">
                <a16:creationId xmlns:a16="http://schemas.microsoft.com/office/drawing/2014/main" id="{08F4DAC5-2AD3-038C-2355-78E956402B9A}"/>
              </a:ext>
            </a:extLst>
          </p:cNvPr>
          <p:cNvPicPr>
            <a:picLocks noChangeAspect="1"/>
          </p:cNvPicPr>
          <p:nvPr/>
        </p:nvPicPr>
        <p:blipFill>
          <a:blip r:embed="rId8"/>
          <a:stretch>
            <a:fillRect/>
          </a:stretch>
        </p:blipFill>
        <p:spPr>
          <a:xfrm>
            <a:off x="6847011" y="1341615"/>
            <a:ext cx="2142994" cy="3330301"/>
          </a:xfrm>
          <a:prstGeom prst="rect">
            <a:avLst/>
          </a:prstGeom>
        </p:spPr>
      </p:pic>
      <p:sp>
        <p:nvSpPr>
          <p:cNvPr id="11" name="矩形 17">
            <a:extLst>
              <a:ext uri="{FF2B5EF4-FFF2-40B4-BE49-F238E27FC236}">
                <a16:creationId xmlns:a16="http://schemas.microsoft.com/office/drawing/2014/main" id="{E108E983-A121-C73B-49FD-F297F8272A34}"/>
              </a:ext>
            </a:extLst>
          </p:cNvPr>
          <p:cNvSpPr/>
          <p:nvPr/>
        </p:nvSpPr>
        <p:spPr>
          <a:xfrm>
            <a:off x="51791" y="1053851"/>
            <a:ext cx="2140934" cy="1908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1350" dirty="0">
                <a:solidFill>
                  <a:prstClr val="white"/>
                </a:solidFill>
                <a:latin typeface="Arial" panose="020B0604020202020204" pitchFamily="34" charset="0"/>
                <a:cs typeface="Arial" panose="020B0604020202020204" pitchFamily="34" charset="0"/>
              </a:rPr>
              <a:t>Memristors Crossbar-Matrix-Multiply Unit</a:t>
            </a:r>
          </a:p>
          <a:p>
            <a:pPr algn="ctr" defTabSz="685800"/>
            <a:endParaRPr lang="en-US" sz="1350" dirty="0">
              <a:solidFill>
                <a:prstClr val="white"/>
              </a:solidFill>
              <a:latin typeface="Arial" panose="020B0604020202020204" pitchFamily="34" charset="0"/>
              <a:cs typeface="Arial" panose="020B0604020202020204" pitchFamily="34" charset="0"/>
            </a:endParaRPr>
          </a:p>
          <a:p>
            <a:pPr algn="ctr" defTabSz="685800"/>
            <a:r>
              <a:rPr lang="en-US" sz="1050" dirty="0">
                <a:solidFill>
                  <a:prstClr val="white"/>
                </a:solidFill>
                <a:latin typeface="Arial" panose="020B0604020202020204" pitchFamily="34" charset="0"/>
                <a:cs typeface="Arial" panose="020B0604020202020204" pitchFamily="34" charset="0"/>
              </a:rPr>
              <a:t>Nat. Electron. 3. (2020):409</a:t>
            </a:r>
          </a:p>
        </p:txBody>
      </p:sp>
      <p:sp>
        <p:nvSpPr>
          <p:cNvPr id="12" name="矩形 18">
            <a:extLst>
              <a:ext uri="{FF2B5EF4-FFF2-40B4-BE49-F238E27FC236}">
                <a16:creationId xmlns:a16="http://schemas.microsoft.com/office/drawing/2014/main" id="{091A5F3D-C3DB-797B-0FF0-FBB078668EC9}"/>
              </a:ext>
            </a:extLst>
          </p:cNvPr>
          <p:cNvSpPr/>
          <p:nvPr/>
        </p:nvSpPr>
        <p:spPr>
          <a:xfrm>
            <a:off x="2254631" y="1053851"/>
            <a:ext cx="4501717" cy="1908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1350" dirty="0">
                <a:solidFill>
                  <a:prstClr val="white"/>
                </a:solidFill>
                <a:latin typeface="Arial" panose="020B0604020202020204" pitchFamily="34" charset="0"/>
                <a:cs typeface="Arial" panose="020B0604020202020204" pitchFamily="34" charset="0"/>
              </a:rPr>
              <a:t>Scalable CMOS Ising Machine</a:t>
            </a:r>
          </a:p>
          <a:p>
            <a:pPr algn="ctr" defTabSz="685800"/>
            <a:endParaRPr lang="en-US" sz="1350" dirty="0">
              <a:solidFill>
                <a:prstClr val="white"/>
              </a:solidFill>
              <a:latin typeface="Arial" panose="020B0604020202020204" pitchFamily="34" charset="0"/>
              <a:cs typeface="Arial" panose="020B0604020202020204" pitchFamily="34" charset="0"/>
            </a:endParaRPr>
          </a:p>
          <a:p>
            <a:pPr algn="ctr" defTabSz="685800"/>
            <a:r>
              <a:rPr lang="en-US" sz="1050" dirty="0">
                <a:solidFill>
                  <a:prstClr val="white"/>
                </a:solidFill>
                <a:latin typeface="Arial" panose="020B0604020202020204" pitchFamily="34" charset="0"/>
                <a:cs typeface="Arial" panose="020B0604020202020204" pitchFamily="34" charset="0"/>
              </a:rPr>
              <a:t>IEEE Journal of Solid-State Circuits 57.3 (2022): 858</a:t>
            </a:r>
          </a:p>
        </p:txBody>
      </p:sp>
      <p:sp>
        <p:nvSpPr>
          <p:cNvPr id="13" name="矩形 19">
            <a:extLst>
              <a:ext uri="{FF2B5EF4-FFF2-40B4-BE49-F238E27FC236}">
                <a16:creationId xmlns:a16="http://schemas.microsoft.com/office/drawing/2014/main" id="{66EE3882-8687-B221-39C8-E82AEB3B1817}"/>
              </a:ext>
            </a:extLst>
          </p:cNvPr>
          <p:cNvSpPr/>
          <p:nvPr/>
        </p:nvSpPr>
        <p:spPr>
          <a:xfrm>
            <a:off x="2006657" y="3006765"/>
            <a:ext cx="1640203" cy="18214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1350" dirty="0">
                <a:solidFill>
                  <a:prstClr val="white"/>
                </a:solidFill>
                <a:latin typeface="Arial" panose="020B0604020202020204" pitchFamily="34" charset="0"/>
                <a:cs typeface="Arial" panose="020B0604020202020204" pitchFamily="34" charset="0"/>
              </a:rPr>
              <a:t>Stochastic Magnetic Tunnel Junctions Based P-Bit Circuit</a:t>
            </a:r>
          </a:p>
          <a:p>
            <a:pPr algn="ctr" defTabSz="685800"/>
            <a:endParaRPr lang="en-US" sz="1350" dirty="0">
              <a:solidFill>
                <a:prstClr val="white"/>
              </a:solidFill>
              <a:latin typeface="Arial" panose="020B0604020202020204" pitchFamily="34" charset="0"/>
              <a:cs typeface="Arial" panose="020B0604020202020204" pitchFamily="34" charset="0"/>
            </a:endParaRPr>
          </a:p>
          <a:p>
            <a:pPr algn="ctr" defTabSz="685800"/>
            <a:r>
              <a:rPr lang="en-US" sz="1050" dirty="0">
                <a:solidFill>
                  <a:prstClr val="white"/>
                </a:solidFill>
                <a:latin typeface="Arial" panose="020B0604020202020204" pitchFamily="34" charset="0"/>
                <a:cs typeface="Arial" panose="020B0604020202020204" pitchFamily="34" charset="0"/>
              </a:rPr>
              <a:t>Nature 573. (2019): 390</a:t>
            </a:r>
          </a:p>
        </p:txBody>
      </p:sp>
      <p:sp>
        <p:nvSpPr>
          <p:cNvPr id="14" name="矩形 20">
            <a:extLst>
              <a:ext uri="{FF2B5EF4-FFF2-40B4-BE49-F238E27FC236}">
                <a16:creationId xmlns:a16="http://schemas.microsoft.com/office/drawing/2014/main" id="{E61A1DB2-E953-1B56-0327-37200D30C8BB}"/>
              </a:ext>
            </a:extLst>
          </p:cNvPr>
          <p:cNvSpPr/>
          <p:nvPr/>
        </p:nvSpPr>
        <p:spPr>
          <a:xfrm>
            <a:off x="3698594" y="3006765"/>
            <a:ext cx="3057754" cy="18214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1350" dirty="0">
                <a:solidFill>
                  <a:prstClr val="white"/>
                </a:solidFill>
                <a:latin typeface="Arial" panose="020B0604020202020204" pitchFamily="34" charset="0"/>
                <a:cs typeface="Arial" panose="020B0604020202020204" pitchFamily="34" charset="0"/>
              </a:rPr>
              <a:t>Optoelectronic Parametric Oscillator (OEPO)</a:t>
            </a:r>
          </a:p>
          <a:p>
            <a:pPr algn="ctr" defTabSz="685800"/>
            <a:endParaRPr lang="en-US" sz="1350" dirty="0">
              <a:solidFill>
                <a:prstClr val="white"/>
              </a:solidFill>
              <a:latin typeface="Arial" panose="020B0604020202020204" pitchFamily="34" charset="0"/>
              <a:cs typeface="Arial" panose="020B0604020202020204" pitchFamily="34" charset="0"/>
            </a:endParaRPr>
          </a:p>
          <a:p>
            <a:pPr algn="ctr" defTabSz="685800"/>
            <a:r>
              <a:rPr lang="en-US" sz="1050" dirty="0">
                <a:solidFill>
                  <a:prstClr val="white"/>
                </a:solidFill>
                <a:latin typeface="Arial" panose="020B0604020202020204" pitchFamily="34" charset="0"/>
                <a:cs typeface="Arial" panose="020B0604020202020204" pitchFamily="34" charset="0"/>
              </a:rPr>
              <a:t>Light: Science &amp; Applications, 11.1 (2020): 333</a:t>
            </a:r>
          </a:p>
        </p:txBody>
      </p:sp>
      <p:sp>
        <p:nvSpPr>
          <p:cNvPr id="15" name="矩形 21">
            <a:extLst>
              <a:ext uri="{FF2B5EF4-FFF2-40B4-BE49-F238E27FC236}">
                <a16:creationId xmlns:a16="http://schemas.microsoft.com/office/drawing/2014/main" id="{A8B65C0B-92C3-3513-0C73-7F940DDB9B48}"/>
              </a:ext>
            </a:extLst>
          </p:cNvPr>
          <p:cNvSpPr/>
          <p:nvPr/>
        </p:nvSpPr>
        <p:spPr>
          <a:xfrm>
            <a:off x="6804399" y="1053851"/>
            <a:ext cx="2269582" cy="37744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1350" dirty="0">
                <a:solidFill>
                  <a:prstClr val="white"/>
                </a:solidFill>
                <a:latin typeface="Arial" panose="020B0604020202020204" pitchFamily="34" charset="0"/>
                <a:cs typeface="Arial" panose="020B0604020202020204" pitchFamily="34" charset="0"/>
              </a:rPr>
              <a:t>Quantum Annealer</a:t>
            </a:r>
          </a:p>
          <a:p>
            <a:pPr algn="ctr" defTabSz="685800"/>
            <a:r>
              <a:rPr lang="en-US" sz="1350" dirty="0">
                <a:solidFill>
                  <a:prstClr val="white"/>
                </a:solidFill>
                <a:latin typeface="Arial" panose="020B0604020202020204" pitchFamily="34" charset="0"/>
                <a:cs typeface="Arial" panose="020B0604020202020204" pitchFamily="34" charset="0"/>
              </a:rPr>
              <a:t>(D-Wave)</a:t>
            </a:r>
          </a:p>
          <a:p>
            <a:pPr algn="ctr" defTabSz="685800"/>
            <a:endParaRPr lang="en-US" sz="1350" dirty="0">
              <a:solidFill>
                <a:prstClr val="white"/>
              </a:solidFill>
              <a:latin typeface="Arial" panose="020B0604020202020204" pitchFamily="34" charset="0"/>
              <a:cs typeface="Arial" panose="020B0604020202020204" pitchFamily="34" charset="0"/>
            </a:endParaRPr>
          </a:p>
          <a:p>
            <a:pPr algn="ctr" defTabSz="685800"/>
            <a:r>
              <a:rPr lang="en-US" sz="1050" dirty="0">
                <a:solidFill>
                  <a:prstClr val="white"/>
                </a:solidFill>
                <a:latin typeface="Arial" panose="020B0604020202020204" pitchFamily="34" charset="0"/>
                <a:cs typeface="Arial" panose="020B0604020202020204" pitchFamily="34" charset="0"/>
              </a:rPr>
              <a:t>Nature Physics 10.3 (2014): 218</a:t>
            </a:r>
          </a:p>
        </p:txBody>
      </p:sp>
      <p:sp>
        <p:nvSpPr>
          <p:cNvPr id="16" name="矩形 22">
            <a:extLst>
              <a:ext uri="{FF2B5EF4-FFF2-40B4-BE49-F238E27FC236}">
                <a16:creationId xmlns:a16="http://schemas.microsoft.com/office/drawing/2014/main" id="{01DD4BB4-667E-1C7C-0E8E-D71252CAC4EE}"/>
              </a:ext>
            </a:extLst>
          </p:cNvPr>
          <p:cNvSpPr/>
          <p:nvPr/>
        </p:nvSpPr>
        <p:spPr>
          <a:xfrm>
            <a:off x="52244" y="3006765"/>
            <a:ext cx="1897947" cy="18214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1350" dirty="0">
                <a:solidFill>
                  <a:prstClr val="white"/>
                </a:solidFill>
                <a:latin typeface="Arial" panose="020B0604020202020204" pitchFamily="34" charset="0"/>
                <a:cs typeface="Arial" panose="020B0604020202020204" pitchFamily="34" charset="0"/>
              </a:rPr>
              <a:t>48-node All-to-All CMOS Ising Machine</a:t>
            </a:r>
          </a:p>
          <a:p>
            <a:pPr algn="ctr" defTabSz="685800"/>
            <a:endParaRPr lang="en-US" sz="1350" dirty="0">
              <a:solidFill>
                <a:prstClr val="white"/>
              </a:solidFill>
              <a:latin typeface="Arial" panose="020B0604020202020204" pitchFamily="34" charset="0"/>
              <a:cs typeface="Arial" panose="020B0604020202020204" pitchFamily="34" charset="0"/>
            </a:endParaRPr>
          </a:p>
          <a:p>
            <a:pPr algn="ctr" defTabSz="685800"/>
            <a:r>
              <a:rPr lang="en-US" sz="1050" dirty="0">
                <a:solidFill>
                  <a:prstClr val="white"/>
                </a:solidFill>
                <a:latin typeface="Arial" panose="020B0604020202020204" pitchFamily="34" charset="0"/>
                <a:cs typeface="Arial" panose="020B0604020202020204" pitchFamily="34" charset="0"/>
              </a:rPr>
              <a:t>Nat. Electron. 6.10 (2023):771</a:t>
            </a:r>
          </a:p>
          <a:p>
            <a:pPr algn="ctr" defTabSz="685800"/>
            <a:endParaRPr lang="en-US" sz="1350" dirty="0">
              <a:solidFill>
                <a:prstClr val="white"/>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98F82718-7BA0-F045-C730-D9CA4EBA023B}"/>
              </a:ext>
            </a:extLst>
          </p:cNvPr>
          <p:cNvSpPr/>
          <p:nvPr/>
        </p:nvSpPr>
        <p:spPr>
          <a:xfrm>
            <a:off x="4565072" y="0"/>
            <a:ext cx="2295000" cy="211577"/>
          </a:xfrm>
          <a:prstGeom prst="rect">
            <a:avLst/>
          </a:prstGeom>
          <a:solidFill>
            <a:schemeClr val="bg1">
              <a:lumMod val="6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200" b="1" dirty="0">
                <a:solidFill>
                  <a:prstClr val="white"/>
                </a:solidFill>
                <a:latin typeface="Arial" panose="020B0604020202020204" pitchFamily="34" charset="0"/>
                <a:cs typeface="Arial" panose="020B0604020202020204" pitchFamily="34" charset="0"/>
              </a:rPr>
              <a:t>Results</a:t>
            </a:r>
            <a:endParaRPr lang="en-SG" sz="1200" b="1" dirty="0">
              <a:solidFill>
                <a:prstClr val="white"/>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68AF4CEA-561E-6923-ADC1-99E657CA1EC5}"/>
              </a:ext>
            </a:extLst>
          </p:cNvPr>
          <p:cNvSpPr/>
          <p:nvPr/>
        </p:nvSpPr>
        <p:spPr>
          <a:xfrm>
            <a:off x="6860072" y="0"/>
            <a:ext cx="2281500" cy="211577"/>
          </a:xfrm>
          <a:prstGeom prst="rect">
            <a:avLst/>
          </a:prstGeom>
          <a:solidFill>
            <a:schemeClr val="bg1">
              <a:lumMod val="6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200" b="1">
                <a:solidFill>
                  <a:prstClr val="white"/>
                </a:solidFill>
                <a:latin typeface="Arial" panose="020B0604020202020204" pitchFamily="34" charset="0"/>
                <a:cs typeface="Arial" panose="020B0604020202020204" pitchFamily="34" charset="0"/>
              </a:rPr>
              <a:t>Outloo</a:t>
            </a:r>
            <a:r>
              <a:rPr lang="en-US" sz="1200" b="1" dirty="0">
                <a:solidFill>
                  <a:prstClr val="white"/>
                </a:solidFill>
                <a:latin typeface="Arial" panose="020B0604020202020204" pitchFamily="34" charset="0"/>
                <a:cs typeface="Arial" panose="020B0604020202020204" pitchFamily="34" charset="0"/>
              </a:rPr>
              <a:t>k</a:t>
            </a:r>
            <a:endParaRPr lang="en-SG" sz="1200" b="1" dirty="0">
              <a:solidFill>
                <a:prstClr val="white"/>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49AE5ACD-243F-EF2A-7271-84BF81CFE22A}"/>
              </a:ext>
            </a:extLst>
          </p:cNvPr>
          <p:cNvSpPr/>
          <p:nvPr/>
        </p:nvSpPr>
        <p:spPr>
          <a:xfrm>
            <a:off x="0" y="0"/>
            <a:ext cx="2295000" cy="211577"/>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200" b="1" i="1" dirty="0">
                <a:solidFill>
                  <a:srgbClr val="4472C4"/>
                </a:solidFill>
                <a:latin typeface="Arial" panose="020B0604020202020204" pitchFamily="34" charset="0"/>
                <a:cs typeface="Arial" panose="020B0604020202020204" pitchFamily="34" charset="0"/>
              </a:rPr>
              <a:t>Introduction</a:t>
            </a:r>
            <a:endParaRPr lang="en-SG" sz="1350" b="1" i="1" dirty="0">
              <a:solidFill>
                <a:srgbClr val="4472C4"/>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2B4FD6E8-853B-042A-A3A3-364EC5239FC1}"/>
              </a:ext>
            </a:extLst>
          </p:cNvPr>
          <p:cNvSpPr/>
          <p:nvPr/>
        </p:nvSpPr>
        <p:spPr>
          <a:xfrm>
            <a:off x="2295000" y="0"/>
            <a:ext cx="2268000" cy="211577"/>
          </a:xfrm>
          <a:prstGeom prst="rect">
            <a:avLst/>
          </a:prstGeom>
          <a:solidFill>
            <a:schemeClr val="bg1">
              <a:lumMod val="6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200" b="1" dirty="0">
                <a:solidFill>
                  <a:prstClr val="white"/>
                </a:solidFill>
                <a:latin typeface="Arial" panose="020B0604020202020204" pitchFamily="34" charset="0"/>
                <a:cs typeface="Arial" panose="020B0604020202020204" pitchFamily="34" charset="0"/>
              </a:rPr>
              <a:t>Chip Design</a:t>
            </a:r>
            <a:endParaRPr lang="en-SG" sz="1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656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9C70D-1F2A-C609-FA0B-BA34F9F36F98}"/>
              </a:ext>
            </a:extLst>
          </p:cNvPr>
          <p:cNvSpPr>
            <a:spLocks noGrp="1"/>
          </p:cNvSpPr>
          <p:nvPr>
            <p:ph type="title"/>
          </p:nvPr>
        </p:nvSpPr>
        <p:spPr>
          <a:xfrm>
            <a:off x="628650" y="52388"/>
            <a:ext cx="7886700" cy="994172"/>
          </a:xfrm>
        </p:spPr>
        <p:txBody>
          <a:bodyPr/>
          <a:lstStyle/>
          <a:p>
            <a:r>
              <a:rPr lang="en-US" dirty="0"/>
              <a:t>Photonic Ising machines</a:t>
            </a:r>
            <a:endParaRPr lang="en-SG" dirty="0"/>
          </a:p>
        </p:txBody>
      </p:sp>
      <p:sp>
        <p:nvSpPr>
          <p:cNvPr id="4" name="Slide Number Placeholder 3">
            <a:extLst>
              <a:ext uri="{FF2B5EF4-FFF2-40B4-BE49-F238E27FC236}">
                <a16:creationId xmlns:a16="http://schemas.microsoft.com/office/drawing/2014/main" id="{0FBE9618-9AB0-3278-E970-75AED7E5CA07}"/>
              </a:ext>
            </a:extLst>
          </p:cNvPr>
          <p:cNvSpPr>
            <a:spLocks noGrp="1"/>
          </p:cNvSpPr>
          <p:nvPr>
            <p:ph type="sldNum" sz="quarter" idx="12"/>
          </p:nvPr>
        </p:nvSpPr>
        <p:spPr/>
        <p:txBody>
          <a:bodyPr/>
          <a:lstStyle/>
          <a:p>
            <a:pPr defTabSz="685800"/>
            <a:fld id="{CC057153-B650-4DEB-B370-79DDCFDCE934}" type="slidenum">
              <a:rPr lang="en-US">
                <a:solidFill>
                  <a:prstClr val="black">
                    <a:tint val="75000"/>
                  </a:prstClr>
                </a:solidFill>
                <a:latin typeface="Calibri" panose="020F0502020204030204"/>
              </a:rPr>
              <a:pPr defTabSz="685800"/>
              <a:t>41</a:t>
            </a:fld>
            <a:endParaRPr lang="en-US">
              <a:solidFill>
                <a:prstClr val="black">
                  <a:tint val="75000"/>
                </a:prstClr>
              </a:solidFill>
              <a:latin typeface="Calibri" panose="020F0502020204030204"/>
            </a:endParaRPr>
          </a:p>
        </p:txBody>
      </p:sp>
      <p:sp>
        <p:nvSpPr>
          <p:cNvPr id="5" name="Rectangle 4">
            <a:extLst>
              <a:ext uri="{FF2B5EF4-FFF2-40B4-BE49-F238E27FC236}">
                <a16:creationId xmlns:a16="http://schemas.microsoft.com/office/drawing/2014/main" id="{9EC4F943-B41D-7026-685E-18A4B6EB84F9}"/>
              </a:ext>
            </a:extLst>
          </p:cNvPr>
          <p:cNvSpPr/>
          <p:nvPr/>
        </p:nvSpPr>
        <p:spPr>
          <a:xfrm>
            <a:off x="4565072" y="0"/>
            <a:ext cx="2295000" cy="211577"/>
          </a:xfrm>
          <a:prstGeom prst="rect">
            <a:avLst/>
          </a:prstGeom>
          <a:solidFill>
            <a:schemeClr val="bg1">
              <a:lumMod val="6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200" b="1" dirty="0">
                <a:solidFill>
                  <a:prstClr val="white"/>
                </a:solidFill>
                <a:latin typeface="Arial" panose="020B0604020202020204" pitchFamily="34" charset="0"/>
                <a:cs typeface="Arial" panose="020B0604020202020204" pitchFamily="34" charset="0"/>
              </a:rPr>
              <a:t>Results</a:t>
            </a:r>
            <a:endParaRPr lang="en-SG" sz="1200" b="1" dirty="0">
              <a:solidFill>
                <a:prstClr val="white"/>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623631E-DFA9-A6C7-1CF6-723C93534D6C}"/>
              </a:ext>
            </a:extLst>
          </p:cNvPr>
          <p:cNvSpPr/>
          <p:nvPr/>
        </p:nvSpPr>
        <p:spPr>
          <a:xfrm>
            <a:off x="6860072" y="0"/>
            <a:ext cx="2281500" cy="211577"/>
          </a:xfrm>
          <a:prstGeom prst="rect">
            <a:avLst/>
          </a:prstGeom>
          <a:solidFill>
            <a:schemeClr val="bg1">
              <a:lumMod val="6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200" b="1">
                <a:solidFill>
                  <a:prstClr val="white"/>
                </a:solidFill>
                <a:latin typeface="Arial" panose="020B0604020202020204" pitchFamily="34" charset="0"/>
                <a:cs typeface="Arial" panose="020B0604020202020204" pitchFamily="34" charset="0"/>
              </a:rPr>
              <a:t>Outloo</a:t>
            </a:r>
            <a:r>
              <a:rPr lang="en-US" sz="1200" b="1" dirty="0">
                <a:solidFill>
                  <a:prstClr val="white"/>
                </a:solidFill>
                <a:latin typeface="Arial" panose="020B0604020202020204" pitchFamily="34" charset="0"/>
                <a:cs typeface="Arial" panose="020B0604020202020204" pitchFamily="34" charset="0"/>
              </a:rPr>
              <a:t>k</a:t>
            </a:r>
            <a:endParaRPr lang="en-SG" sz="1200" b="1" dirty="0">
              <a:solidFill>
                <a:prstClr val="white"/>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E4C4CCE-852E-E756-B6B5-84239F37C7AD}"/>
              </a:ext>
            </a:extLst>
          </p:cNvPr>
          <p:cNvSpPr/>
          <p:nvPr/>
        </p:nvSpPr>
        <p:spPr>
          <a:xfrm>
            <a:off x="0" y="0"/>
            <a:ext cx="2295000" cy="211577"/>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200" b="1" i="1" dirty="0">
                <a:solidFill>
                  <a:srgbClr val="4472C4"/>
                </a:solidFill>
                <a:latin typeface="Arial" panose="020B0604020202020204" pitchFamily="34" charset="0"/>
                <a:cs typeface="Arial" panose="020B0604020202020204" pitchFamily="34" charset="0"/>
              </a:rPr>
              <a:t>Introduction</a:t>
            </a:r>
            <a:endParaRPr lang="en-SG" sz="1350" b="1" i="1" dirty="0">
              <a:solidFill>
                <a:srgbClr val="4472C4"/>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798F157-CD49-9A0F-5315-7A28E3274C08}"/>
              </a:ext>
            </a:extLst>
          </p:cNvPr>
          <p:cNvSpPr/>
          <p:nvPr/>
        </p:nvSpPr>
        <p:spPr>
          <a:xfrm>
            <a:off x="2295000" y="0"/>
            <a:ext cx="2268000" cy="211577"/>
          </a:xfrm>
          <a:prstGeom prst="rect">
            <a:avLst/>
          </a:prstGeom>
          <a:solidFill>
            <a:schemeClr val="bg1">
              <a:lumMod val="6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200" b="1" dirty="0">
                <a:solidFill>
                  <a:prstClr val="white"/>
                </a:solidFill>
                <a:latin typeface="Arial" panose="020B0604020202020204" pitchFamily="34" charset="0"/>
                <a:cs typeface="Arial" panose="020B0604020202020204" pitchFamily="34" charset="0"/>
              </a:rPr>
              <a:t>Chip Design</a:t>
            </a:r>
            <a:endParaRPr lang="en-SG" sz="1200" b="1" dirty="0">
              <a:solidFill>
                <a:prstClr val="white"/>
              </a:solidFill>
              <a:latin typeface="Arial" panose="020B0604020202020204" pitchFamily="34" charset="0"/>
              <a:cs typeface="Arial" panose="020B0604020202020204" pitchFamily="34" charset="0"/>
            </a:endParaRPr>
          </a:p>
        </p:txBody>
      </p:sp>
      <p:pic>
        <p:nvPicPr>
          <p:cNvPr id="9" name="图片 8">
            <a:extLst>
              <a:ext uri="{FF2B5EF4-FFF2-40B4-BE49-F238E27FC236}">
                <a16:creationId xmlns:a16="http://schemas.microsoft.com/office/drawing/2014/main" id="{06EEB8BB-2495-89D0-B4C8-77711EDD0A61}"/>
              </a:ext>
            </a:extLst>
          </p:cNvPr>
          <p:cNvPicPr>
            <a:picLocks noChangeAspect="1"/>
          </p:cNvPicPr>
          <p:nvPr/>
        </p:nvPicPr>
        <p:blipFill>
          <a:blip r:embed="rId3"/>
          <a:stretch>
            <a:fillRect/>
          </a:stretch>
        </p:blipFill>
        <p:spPr>
          <a:xfrm>
            <a:off x="2285899" y="1093475"/>
            <a:ext cx="2445431" cy="1481539"/>
          </a:xfrm>
          <a:prstGeom prst="rect">
            <a:avLst/>
          </a:prstGeom>
        </p:spPr>
      </p:pic>
      <p:pic>
        <p:nvPicPr>
          <p:cNvPr id="11" name="图片 13">
            <a:extLst>
              <a:ext uri="{FF2B5EF4-FFF2-40B4-BE49-F238E27FC236}">
                <a16:creationId xmlns:a16="http://schemas.microsoft.com/office/drawing/2014/main" id="{0DB62CE8-6137-7F97-EFD1-107C4B3873A6}"/>
              </a:ext>
            </a:extLst>
          </p:cNvPr>
          <p:cNvPicPr>
            <a:picLocks noChangeAspect="1"/>
          </p:cNvPicPr>
          <p:nvPr/>
        </p:nvPicPr>
        <p:blipFill>
          <a:blip r:embed="rId4"/>
          <a:stretch>
            <a:fillRect/>
          </a:stretch>
        </p:blipFill>
        <p:spPr>
          <a:xfrm>
            <a:off x="4680457" y="1094668"/>
            <a:ext cx="2284169" cy="1437122"/>
          </a:xfrm>
          <a:prstGeom prst="rect">
            <a:avLst/>
          </a:prstGeom>
        </p:spPr>
      </p:pic>
      <p:pic>
        <p:nvPicPr>
          <p:cNvPr id="15" name="Picture 14">
            <a:extLst>
              <a:ext uri="{FF2B5EF4-FFF2-40B4-BE49-F238E27FC236}">
                <a16:creationId xmlns:a16="http://schemas.microsoft.com/office/drawing/2014/main" id="{FEE73385-DE17-C752-9773-32BF2291323B}"/>
              </a:ext>
            </a:extLst>
          </p:cNvPr>
          <p:cNvPicPr>
            <a:picLocks noChangeAspect="1"/>
          </p:cNvPicPr>
          <p:nvPr/>
        </p:nvPicPr>
        <p:blipFill>
          <a:blip r:embed="rId5"/>
          <a:stretch>
            <a:fillRect/>
          </a:stretch>
        </p:blipFill>
        <p:spPr>
          <a:xfrm>
            <a:off x="7077179" y="1008720"/>
            <a:ext cx="1931651" cy="1563030"/>
          </a:xfrm>
          <a:prstGeom prst="rect">
            <a:avLst/>
          </a:prstGeom>
        </p:spPr>
      </p:pic>
      <p:pic>
        <p:nvPicPr>
          <p:cNvPr id="16" name="图片 1">
            <a:extLst>
              <a:ext uri="{FF2B5EF4-FFF2-40B4-BE49-F238E27FC236}">
                <a16:creationId xmlns:a16="http://schemas.microsoft.com/office/drawing/2014/main" id="{4F37A1DD-8384-4626-3A61-2E94EC584559}"/>
              </a:ext>
            </a:extLst>
          </p:cNvPr>
          <p:cNvPicPr>
            <a:picLocks noChangeAspect="1"/>
          </p:cNvPicPr>
          <p:nvPr/>
        </p:nvPicPr>
        <p:blipFill>
          <a:blip r:embed="rId6"/>
          <a:srcRect l="49591"/>
          <a:stretch/>
        </p:blipFill>
        <p:spPr>
          <a:xfrm>
            <a:off x="50121" y="3197187"/>
            <a:ext cx="2253469" cy="1156302"/>
          </a:xfrm>
          <a:prstGeom prst="rect">
            <a:avLst/>
          </a:prstGeom>
        </p:spPr>
      </p:pic>
      <p:pic>
        <p:nvPicPr>
          <p:cNvPr id="17" name="Picture 16">
            <a:extLst>
              <a:ext uri="{FF2B5EF4-FFF2-40B4-BE49-F238E27FC236}">
                <a16:creationId xmlns:a16="http://schemas.microsoft.com/office/drawing/2014/main" id="{FECCCC52-3042-D89D-AD03-5D7FF4032B99}"/>
              </a:ext>
            </a:extLst>
          </p:cNvPr>
          <p:cNvPicPr>
            <a:picLocks noChangeAspect="1"/>
          </p:cNvPicPr>
          <p:nvPr/>
        </p:nvPicPr>
        <p:blipFill>
          <a:blip r:embed="rId7"/>
          <a:stretch>
            <a:fillRect/>
          </a:stretch>
        </p:blipFill>
        <p:spPr>
          <a:xfrm>
            <a:off x="50094" y="1093475"/>
            <a:ext cx="2305077" cy="1421717"/>
          </a:xfrm>
          <a:prstGeom prst="rect">
            <a:avLst/>
          </a:prstGeom>
        </p:spPr>
      </p:pic>
      <p:pic>
        <p:nvPicPr>
          <p:cNvPr id="24" name="Picture 23">
            <a:extLst>
              <a:ext uri="{FF2B5EF4-FFF2-40B4-BE49-F238E27FC236}">
                <a16:creationId xmlns:a16="http://schemas.microsoft.com/office/drawing/2014/main" id="{736EEC0C-5DF6-307A-ADAE-148B8A3152C9}"/>
              </a:ext>
            </a:extLst>
          </p:cNvPr>
          <p:cNvPicPr>
            <a:picLocks noChangeAspect="1"/>
          </p:cNvPicPr>
          <p:nvPr/>
        </p:nvPicPr>
        <p:blipFill>
          <a:blip r:embed="rId8"/>
          <a:stretch>
            <a:fillRect/>
          </a:stretch>
        </p:blipFill>
        <p:spPr>
          <a:xfrm>
            <a:off x="2346190" y="3145319"/>
            <a:ext cx="2404576" cy="1203531"/>
          </a:xfrm>
          <a:prstGeom prst="rect">
            <a:avLst/>
          </a:prstGeom>
        </p:spPr>
      </p:pic>
      <p:pic>
        <p:nvPicPr>
          <p:cNvPr id="29" name="Picture 28" descr="A computer generated image of a diagram&#10;&#10;AI-generated content may be incorrect.">
            <a:extLst>
              <a:ext uri="{FF2B5EF4-FFF2-40B4-BE49-F238E27FC236}">
                <a16:creationId xmlns:a16="http://schemas.microsoft.com/office/drawing/2014/main" id="{09E4817A-9DAA-D5AA-5CC3-BD25CF08BF7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5400000">
            <a:off x="5018734" y="2693357"/>
            <a:ext cx="1684073" cy="2049608"/>
          </a:xfrm>
          <a:prstGeom prst="rect">
            <a:avLst/>
          </a:prstGeom>
        </p:spPr>
      </p:pic>
      <p:pic>
        <p:nvPicPr>
          <p:cNvPr id="33" name="Picture 32">
            <a:extLst>
              <a:ext uri="{FF2B5EF4-FFF2-40B4-BE49-F238E27FC236}">
                <a16:creationId xmlns:a16="http://schemas.microsoft.com/office/drawing/2014/main" id="{C0A8EBAD-4F78-A2E9-6C30-82285D022C2D}"/>
              </a:ext>
            </a:extLst>
          </p:cNvPr>
          <p:cNvPicPr>
            <a:picLocks noChangeAspect="1"/>
          </p:cNvPicPr>
          <p:nvPr/>
        </p:nvPicPr>
        <p:blipFill>
          <a:blip r:embed="rId10"/>
          <a:stretch>
            <a:fillRect/>
          </a:stretch>
        </p:blipFill>
        <p:spPr>
          <a:xfrm>
            <a:off x="7031126" y="2953606"/>
            <a:ext cx="2068348" cy="804762"/>
          </a:xfrm>
          <a:prstGeom prst="rect">
            <a:avLst/>
          </a:prstGeom>
        </p:spPr>
      </p:pic>
      <p:pic>
        <p:nvPicPr>
          <p:cNvPr id="35" name="Picture 34">
            <a:extLst>
              <a:ext uri="{FF2B5EF4-FFF2-40B4-BE49-F238E27FC236}">
                <a16:creationId xmlns:a16="http://schemas.microsoft.com/office/drawing/2014/main" id="{209DAF6F-96FE-827D-D518-05B681D4FBA7}"/>
              </a:ext>
            </a:extLst>
          </p:cNvPr>
          <p:cNvPicPr>
            <a:picLocks noChangeAspect="1"/>
          </p:cNvPicPr>
          <p:nvPr/>
        </p:nvPicPr>
        <p:blipFill>
          <a:blip r:embed="rId11"/>
          <a:stretch>
            <a:fillRect/>
          </a:stretch>
        </p:blipFill>
        <p:spPr>
          <a:xfrm>
            <a:off x="7114375" y="3799086"/>
            <a:ext cx="1789064" cy="722734"/>
          </a:xfrm>
          <a:prstGeom prst="rect">
            <a:avLst/>
          </a:prstGeom>
        </p:spPr>
      </p:pic>
      <p:sp>
        <p:nvSpPr>
          <p:cNvPr id="36" name="矩形 17">
            <a:extLst>
              <a:ext uri="{FF2B5EF4-FFF2-40B4-BE49-F238E27FC236}">
                <a16:creationId xmlns:a16="http://schemas.microsoft.com/office/drawing/2014/main" id="{F5F64AA5-E8B7-E002-96FA-28315F832FC9}"/>
              </a:ext>
            </a:extLst>
          </p:cNvPr>
          <p:cNvSpPr/>
          <p:nvPr/>
        </p:nvSpPr>
        <p:spPr>
          <a:xfrm>
            <a:off x="26132" y="880208"/>
            <a:ext cx="2311436" cy="1908072"/>
          </a:xfrm>
          <a:prstGeom prst="rect">
            <a:avLst/>
          </a:prstGeom>
          <a:solidFill>
            <a:srgbClr val="001746">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1350" dirty="0">
                <a:solidFill>
                  <a:prstClr val="white"/>
                </a:solidFill>
                <a:latin typeface="Arial" panose="020B0604020202020204" pitchFamily="34" charset="0"/>
                <a:cs typeface="Arial" panose="020B0604020202020204" pitchFamily="34" charset="0"/>
              </a:rPr>
              <a:t>Free Space OPO</a:t>
            </a:r>
          </a:p>
          <a:p>
            <a:pPr algn="ctr" defTabSz="685800"/>
            <a:r>
              <a:rPr lang="en-US" sz="1350" dirty="0">
                <a:solidFill>
                  <a:prstClr val="white"/>
                </a:solidFill>
                <a:latin typeface="Arial" panose="020B0604020202020204" pitchFamily="34" charset="0"/>
                <a:cs typeface="Arial" panose="020B0604020202020204" pitchFamily="34" charset="0"/>
              </a:rPr>
              <a:t> </a:t>
            </a:r>
          </a:p>
          <a:p>
            <a:pPr algn="ctr" defTabSz="685800"/>
            <a:r>
              <a:rPr lang="en-US" sz="1200" dirty="0">
                <a:solidFill>
                  <a:prstClr val="white"/>
                </a:solidFill>
                <a:latin typeface="Arial" panose="020B0604020202020204" pitchFamily="34" charset="0"/>
                <a:cs typeface="Arial" panose="020B0604020202020204" pitchFamily="34" charset="0"/>
              </a:rPr>
              <a:t>Nat. Photo.  8. 12 (2014):937</a:t>
            </a:r>
          </a:p>
        </p:txBody>
      </p:sp>
      <p:sp>
        <p:nvSpPr>
          <p:cNvPr id="37" name="矩形 17">
            <a:extLst>
              <a:ext uri="{FF2B5EF4-FFF2-40B4-BE49-F238E27FC236}">
                <a16:creationId xmlns:a16="http://schemas.microsoft.com/office/drawing/2014/main" id="{CF9B7A4F-C2B1-0976-33E1-591FFF5C915C}"/>
              </a:ext>
            </a:extLst>
          </p:cNvPr>
          <p:cNvSpPr/>
          <p:nvPr/>
        </p:nvSpPr>
        <p:spPr>
          <a:xfrm>
            <a:off x="2357023" y="880208"/>
            <a:ext cx="2311436" cy="1908072"/>
          </a:xfrm>
          <a:prstGeom prst="rect">
            <a:avLst/>
          </a:prstGeom>
          <a:solidFill>
            <a:srgbClr val="001746">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1350" dirty="0">
                <a:solidFill>
                  <a:prstClr val="white"/>
                </a:solidFill>
                <a:latin typeface="Arial" panose="020B0604020202020204" pitchFamily="34" charset="0"/>
                <a:cs typeface="Arial" panose="020B0604020202020204" pitchFamily="34" charset="0"/>
              </a:rPr>
              <a:t>Fiber Optics OPO</a:t>
            </a:r>
          </a:p>
          <a:p>
            <a:pPr algn="ctr" defTabSz="685800"/>
            <a:endParaRPr lang="en-US" sz="1350" dirty="0">
              <a:solidFill>
                <a:prstClr val="white"/>
              </a:solidFill>
              <a:latin typeface="Arial" panose="020B0604020202020204" pitchFamily="34" charset="0"/>
              <a:cs typeface="Arial" panose="020B0604020202020204" pitchFamily="34" charset="0"/>
            </a:endParaRPr>
          </a:p>
          <a:p>
            <a:pPr algn="ctr" defTabSz="685800"/>
            <a:r>
              <a:rPr lang="en-US" sz="1200" dirty="0">
                <a:solidFill>
                  <a:prstClr val="white"/>
                </a:solidFill>
                <a:latin typeface="Arial" panose="020B0604020202020204" pitchFamily="34" charset="0"/>
                <a:cs typeface="Arial" panose="020B0604020202020204" pitchFamily="34" charset="0"/>
              </a:rPr>
              <a:t>Science 354.6312 (2016): 614</a:t>
            </a:r>
          </a:p>
        </p:txBody>
      </p:sp>
      <p:sp>
        <p:nvSpPr>
          <p:cNvPr id="38" name="矩形 17">
            <a:extLst>
              <a:ext uri="{FF2B5EF4-FFF2-40B4-BE49-F238E27FC236}">
                <a16:creationId xmlns:a16="http://schemas.microsoft.com/office/drawing/2014/main" id="{F6A0557B-1486-D44E-0371-DE9C3C06CB0A}"/>
              </a:ext>
            </a:extLst>
          </p:cNvPr>
          <p:cNvSpPr/>
          <p:nvPr/>
        </p:nvSpPr>
        <p:spPr>
          <a:xfrm>
            <a:off x="4687915" y="880025"/>
            <a:ext cx="2311436" cy="1908072"/>
          </a:xfrm>
          <a:prstGeom prst="rect">
            <a:avLst/>
          </a:prstGeom>
          <a:solidFill>
            <a:srgbClr val="001746">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1350" dirty="0">
                <a:solidFill>
                  <a:prstClr val="white"/>
                </a:solidFill>
                <a:latin typeface="Arial" panose="020B0604020202020204" pitchFamily="34" charset="0"/>
                <a:cs typeface="Arial" panose="020B0604020202020204" pitchFamily="34" charset="0"/>
              </a:rPr>
              <a:t>Opto-electronic oscillator</a:t>
            </a:r>
          </a:p>
          <a:p>
            <a:pPr algn="ctr" defTabSz="685800"/>
            <a:endParaRPr lang="en-US" sz="1350" dirty="0">
              <a:solidFill>
                <a:prstClr val="white"/>
              </a:solidFill>
              <a:latin typeface="Arial" panose="020B0604020202020204" pitchFamily="34" charset="0"/>
              <a:cs typeface="Arial" panose="020B0604020202020204" pitchFamily="34" charset="0"/>
            </a:endParaRPr>
          </a:p>
          <a:p>
            <a:pPr algn="ctr" defTabSz="685800"/>
            <a:r>
              <a:rPr lang="en-US" sz="1200" dirty="0">
                <a:solidFill>
                  <a:prstClr val="white"/>
                </a:solidFill>
                <a:latin typeface="Arial" panose="020B0604020202020204" pitchFamily="34" charset="0"/>
                <a:cs typeface="Arial" panose="020B0604020202020204" pitchFamily="34" charset="0"/>
              </a:rPr>
              <a:t>Nat. Com. 10.1 (2019): 3538</a:t>
            </a:r>
          </a:p>
        </p:txBody>
      </p:sp>
      <p:sp>
        <p:nvSpPr>
          <p:cNvPr id="43" name="矩形 17">
            <a:extLst>
              <a:ext uri="{FF2B5EF4-FFF2-40B4-BE49-F238E27FC236}">
                <a16:creationId xmlns:a16="http://schemas.microsoft.com/office/drawing/2014/main" id="{03113E98-A702-7507-F765-C11BED4E6724}"/>
              </a:ext>
            </a:extLst>
          </p:cNvPr>
          <p:cNvSpPr/>
          <p:nvPr/>
        </p:nvSpPr>
        <p:spPr>
          <a:xfrm>
            <a:off x="26132" y="2801075"/>
            <a:ext cx="2311436" cy="1908072"/>
          </a:xfrm>
          <a:prstGeom prst="rect">
            <a:avLst/>
          </a:prstGeom>
          <a:solidFill>
            <a:srgbClr val="001746">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1350" dirty="0">
                <a:solidFill>
                  <a:prstClr val="white"/>
                </a:solidFill>
                <a:latin typeface="Arial" panose="020B0604020202020204" pitchFamily="34" charset="0"/>
                <a:cs typeface="Arial" panose="020B0604020202020204" pitchFamily="34" charset="0"/>
              </a:rPr>
              <a:t>Integrated MZI</a:t>
            </a:r>
          </a:p>
          <a:p>
            <a:pPr algn="ctr" defTabSz="685800"/>
            <a:endParaRPr lang="en-US" sz="1350" dirty="0">
              <a:solidFill>
                <a:prstClr val="white"/>
              </a:solidFill>
              <a:latin typeface="Arial" panose="020B0604020202020204" pitchFamily="34" charset="0"/>
              <a:cs typeface="Arial" panose="020B0604020202020204" pitchFamily="34" charset="0"/>
            </a:endParaRPr>
          </a:p>
          <a:p>
            <a:pPr algn="ctr" defTabSz="685800"/>
            <a:r>
              <a:rPr lang="en-US" sz="1200" dirty="0">
                <a:solidFill>
                  <a:prstClr val="white"/>
                </a:solidFill>
                <a:latin typeface="Arial" panose="020B0604020202020204" pitchFamily="34" charset="0"/>
                <a:cs typeface="Arial" panose="020B0604020202020204" pitchFamily="34" charset="0"/>
              </a:rPr>
              <a:t>Optica 7.5 (2020): 551</a:t>
            </a:r>
          </a:p>
        </p:txBody>
      </p:sp>
      <p:sp>
        <p:nvSpPr>
          <p:cNvPr id="44" name="矩形 17">
            <a:extLst>
              <a:ext uri="{FF2B5EF4-FFF2-40B4-BE49-F238E27FC236}">
                <a16:creationId xmlns:a16="http://schemas.microsoft.com/office/drawing/2014/main" id="{0E0D1681-75B9-5E54-6764-624C07030DC4}"/>
              </a:ext>
            </a:extLst>
          </p:cNvPr>
          <p:cNvSpPr/>
          <p:nvPr/>
        </p:nvSpPr>
        <p:spPr>
          <a:xfrm>
            <a:off x="2357024" y="2801075"/>
            <a:ext cx="2311436" cy="1908072"/>
          </a:xfrm>
          <a:prstGeom prst="rect">
            <a:avLst/>
          </a:prstGeom>
          <a:solidFill>
            <a:srgbClr val="001746">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1350" dirty="0">
                <a:solidFill>
                  <a:prstClr val="white"/>
                </a:solidFill>
                <a:latin typeface="Arial" panose="020B0604020202020204" pitchFamily="34" charset="0"/>
                <a:cs typeface="Arial" panose="020B0604020202020204" pitchFamily="34" charset="0"/>
              </a:rPr>
              <a:t>Integrated OPOs on LN</a:t>
            </a:r>
            <a:endParaRPr lang="en-US" altLang="zh-CN" sz="1350" dirty="0">
              <a:solidFill>
                <a:prstClr val="white"/>
              </a:solidFill>
              <a:latin typeface="Arial" panose="020B0604020202020204" pitchFamily="34" charset="0"/>
              <a:ea typeface="等线" panose="02010600030101010101" pitchFamily="2" charset="-122"/>
              <a:cs typeface="Arial" panose="020B0604020202020204" pitchFamily="34" charset="0"/>
            </a:endParaRPr>
          </a:p>
          <a:p>
            <a:pPr algn="ctr" defTabSz="685800"/>
            <a:endParaRPr lang="en-US" altLang="zh-CN" sz="1350" dirty="0">
              <a:solidFill>
                <a:prstClr val="white"/>
              </a:solidFill>
              <a:latin typeface="Arial" panose="020B0604020202020204" pitchFamily="34" charset="0"/>
              <a:ea typeface="等线" panose="02010600030101010101" pitchFamily="2" charset="-122"/>
              <a:cs typeface="Arial" panose="020B0604020202020204" pitchFamily="34" charset="0"/>
            </a:endParaRPr>
          </a:p>
          <a:p>
            <a:pPr algn="ctr" defTabSz="685800"/>
            <a:r>
              <a:rPr lang="en-US" altLang="zh-CN" sz="1200" dirty="0" err="1">
                <a:solidFill>
                  <a:prstClr val="white"/>
                </a:solidFill>
                <a:latin typeface="Arial" panose="020B0604020202020204" pitchFamily="34" charset="0"/>
                <a:ea typeface="等线" panose="02010600030101010101" pitchFamily="2" charset="-122"/>
                <a:cs typeface="Arial" panose="020B0604020202020204" pitchFamily="34" charset="0"/>
              </a:rPr>
              <a:t>arXiv</a:t>
            </a:r>
            <a:r>
              <a:rPr lang="en-US" altLang="zh-CN" sz="1200" dirty="0">
                <a:solidFill>
                  <a:prstClr val="white"/>
                </a:solidFill>
                <a:latin typeface="Arial" panose="020B0604020202020204" pitchFamily="34" charset="0"/>
                <a:ea typeface="等线" panose="02010600030101010101" pitchFamily="2" charset="-122"/>
                <a:cs typeface="Arial" panose="020B0604020202020204" pitchFamily="34" charset="0"/>
              </a:rPr>
              <a:t>: 2405.17355 (2024)</a:t>
            </a:r>
            <a:endParaRPr lang="en-US" sz="1200" dirty="0">
              <a:solidFill>
                <a:prstClr val="white"/>
              </a:solidFill>
              <a:latin typeface="Arial" panose="020B0604020202020204" pitchFamily="34" charset="0"/>
              <a:cs typeface="Arial" panose="020B0604020202020204" pitchFamily="34" charset="0"/>
            </a:endParaRPr>
          </a:p>
        </p:txBody>
      </p:sp>
      <p:sp>
        <p:nvSpPr>
          <p:cNvPr id="45" name="矩形 17">
            <a:extLst>
              <a:ext uri="{FF2B5EF4-FFF2-40B4-BE49-F238E27FC236}">
                <a16:creationId xmlns:a16="http://schemas.microsoft.com/office/drawing/2014/main" id="{4B33A05C-902F-3E64-4551-2EBC233F6CE3}"/>
              </a:ext>
            </a:extLst>
          </p:cNvPr>
          <p:cNvSpPr/>
          <p:nvPr/>
        </p:nvSpPr>
        <p:spPr>
          <a:xfrm>
            <a:off x="4687916" y="2800892"/>
            <a:ext cx="2311436" cy="1908072"/>
          </a:xfrm>
          <a:prstGeom prst="rect">
            <a:avLst/>
          </a:prstGeom>
          <a:solidFill>
            <a:srgbClr val="001746">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SG" sz="1350" dirty="0">
                <a:solidFill>
                  <a:prstClr val="white"/>
                </a:solidFill>
                <a:latin typeface="Arial" panose="020B0604020202020204" pitchFamily="34" charset="0"/>
                <a:cs typeface="Arial" panose="020B0604020202020204" pitchFamily="34" charset="0"/>
              </a:rPr>
              <a:t>All-Optical Interferometer-Based Ising Machine</a:t>
            </a:r>
          </a:p>
          <a:p>
            <a:pPr algn="ctr" defTabSz="685800"/>
            <a:endParaRPr lang="en-SG" sz="1350" dirty="0">
              <a:solidFill>
                <a:prstClr val="white"/>
              </a:solidFill>
              <a:latin typeface="Arial" panose="020B0604020202020204" pitchFamily="34" charset="0"/>
              <a:cs typeface="Arial" panose="020B0604020202020204" pitchFamily="34" charset="0"/>
            </a:endParaRPr>
          </a:p>
          <a:p>
            <a:pPr algn="ctr" defTabSz="685800"/>
            <a:r>
              <a:rPr lang="en-US" sz="1200" dirty="0">
                <a:solidFill>
                  <a:prstClr val="white"/>
                </a:solidFill>
                <a:latin typeface="Arial" panose="020B0604020202020204" pitchFamily="34" charset="0"/>
                <a:cs typeface="Arial" panose="020B0604020202020204" pitchFamily="34" charset="0"/>
              </a:rPr>
              <a:t>Manuscript</a:t>
            </a:r>
            <a:r>
              <a:rPr lang="en-SG" sz="1200" dirty="0">
                <a:solidFill>
                  <a:prstClr val="white"/>
                </a:solidFill>
                <a:latin typeface="Arial" panose="020B0604020202020204" pitchFamily="34" charset="0"/>
                <a:cs typeface="Arial" panose="020B0604020202020204" pitchFamily="34" charset="0"/>
              </a:rPr>
              <a:t> accepted by </a:t>
            </a:r>
            <a:r>
              <a:rPr lang="en-US" sz="1200" dirty="0">
                <a:solidFill>
                  <a:prstClr val="white"/>
                </a:solidFill>
                <a:latin typeface="Arial" panose="020B0604020202020204" pitchFamily="34" charset="0"/>
                <a:cs typeface="Arial" panose="020B0604020202020204" pitchFamily="34" charset="0"/>
              </a:rPr>
              <a:t>Optica</a:t>
            </a:r>
          </a:p>
        </p:txBody>
      </p:sp>
      <p:sp>
        <p:nvSpPr>
          <p:cNvPr id="46" name="矩形 17">
            <a:extLst>
              <a:ext uri="{FF2B5EF4-FFF2-40B4-BE49-F238E27FC236}">
                <a16:creationId xmlns:a16="http://schemas.microsoft.com/office/drawing/2014/main" id="{7B6466EC-B61F-8B96-63D7-ADDD0D022652}"/>
              </a:ext>
            </a:extLst>
          </p:cNvPr>
          <p:cNvSpPr/>
          <p:nvPr/>
        </p:nvSpPr>
        <p:spPr>
          <a:xfrm>
            <a:off x="7018807" y="2800892"/>
            <a:ext cx="2094728" cy="1908072"/>
          </a:xfrm>
          <a:prstGeom prst="rect">
            <a:avLst/>
          </a:prstGeom>
          <a:solidFill>
            <a:srgbClr val="001746">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1350" dirty="0">
                <a:solidFill>
                  <a:prstClr val="white"/>
                </a:solidFill>
                <a:latin typeface="Arial" panose="020B0604020202020204" pitchFamily="34" charset="0"/>
                <a:cs typeface="Arial" panose="020B0604020202020204" pitchFamily="34" charset="0"/>
              </a:rPr>
              <a:t>Integrated MZI</a:t>
            </a:r>
          </a:p>
          <a:p>
            <a:pPr algn="ctr" defTabSz="685800"/>
            <a:endParaRPr lang="en-US" sz="1350" dirty="0">
              <a:solidFill>
                <a:prstClr val="white"/>
              </a:solidFill>
              <a:latin typeface="Arial" panose="020B0604020202020204" pitchFamily="34" charset="0"/>
              <a:cs typeface="Arial" panose="020B0604020202020204" pitchFamily="34" charset="0"/>
            </a:endParaRPr>
          </a:p>
          <a:p>
            <a:pPr algn="ctr" defTabSz="685800"/>
            <a:r>
              <a:rPr lang="en-US" sz="1200" dirty="0">
                <a:solidFill>
                  <a:prstClr val="white"/>
                </a:solidFill>
                <a:latin typeface="Arial" panose="020B0604020202020204" pitchFamily="34" charset="0"/>
                <a:cs typeface="Arial" panose="020B0604020202020204" pitchFamily="34" charset="0"/>
              </a:rPr>
              <a:t>Nature 640.8058 (2025): 361</a:t>
            </a:r>
          </a:p>
        </p:txBody>
      </p:sp>
      <p:sp>
        <p:nvSpPr>
          <p:cNvPr id="39" name="矩形 17">
            <a:extLst>
              <a:ext uri="{FF2B5EF4-FFF2-40B4-BE49-F238E27FC236}">
                <a16:creationId xmlns:a16="http://schemas.microsoft.com/office/drawing/2014/main" id="{68FE34E4-CE42-87DB-3EF7-1167AF318005}"/>
              </a:ext>
            </a:extLst>
          </p:cNvPr>
          <p:cNvSpPr/>
          <p:nvPr/>
        </p:nvSpPr>
        <p:spPr>
          <a:xfrm>
            <a:off x="7018807" y="880025"/>
            <a:ext cx="2094728" cy="1908072"/>
          </a:xfrm>
          <a:prstGeom prst="rect">
            <a:avLst/>
          </a:prstGeom>
          <a:solidFill>
            <a:srgbClr val="001746">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1350" dirty="0">
                <a:solidFill>
                  <a:prstClr val="white"/>
                </a:solidFill>
                <a:latin typeface="Arial" panose="020B0604020202020204" pitchFamily="34" charset="0"/>
                <a:cs typeface="Arial" panose="020B0604020202020204" pitchFamily="34" charset="0"/>
              </a:rPr>
              <a:t>Integrated OPOs on SiN</a:t>
            </a:r>
          </a:p>
          <a:p>
            <a:pPr algn="ctr" defTabSz="685800"/>
            <a:endParaRPr lang="en-US" sz="1350" dirty="0">
              <a:solidFill>
                <a:prstClr val="white"/>
              </a:solidFill>
              <a:latin typeface="Arial" panose="020B0604020202020204" pitchFamily="34" charset="0"/>
              <a:cs typeface="Arial" panose="020B0604020202020204" pitchFamily="34" charset="0"/>
            </a:endParaRPr>
          </a:p>
          <a:p>
            <a:pPr algn="ctr" defTabSz="685800"/>
            <a:r>
              <a:rPr lang="en-US" sz="1200" dirty="0">
                <a:solidFill>
                  <a:prstClr val="white"/>
                </a:solidFill>
                <a:latin typeface="Arial" panose="020B0604020202020204" pitchFamily="34" charset="0"/>
                <a:cs typeface="Arial" panose="020B0604020202020204" pitchFamily="34" charset="0"/>
              </a:rPr>
              <a:t>Nat. Com. 11.1 (2020): 4119</a:t>
            </a:r>
          </a:p>
        </p:txBody>
      </p:sp>
      <p:sp>
        <p:nvSpPr>
          <p:cNvPr id="3" name="TextBox 2">
            <a:extLst>
              <a:ext uri="{FF2B5EF4-FFF2-40B4-BE49-F238E27FC236}">
                <a16:creationId xmlns:a16="http://schemas.microsoft.com/office/drawing/2014/main" id="{D623EB0C-AF00-399E-A3B4-74EF8B89E929}"/>
              </a:ext>
            </a:extLst>
          </p:cNvPr>
          <p:cNvSpPr txBox="1"/>
          <p:nvPr/>
        </p:nvSpPr>
        <p:spPr>
          <a:xfrm>
            <a:off x="0" y="4704383"/>
            <a:ext cx="4835966" cy="461665"/>
          </a:xfrm>
          <a:prstGeom prst="rect">
            <a:avLst/>
          </a:prstGeom>
          <a:noFill/>
        </p:spPr>
        <p:txBody>
          <a:bodyPr wrap="square" rtlCol="0">
            <a:spAutoFit/>
          </a:bodyPr>
          <a:lstStyle/>
          <a:p>
            <a:pPr defTabSz="685800"/>
            <a:r>
              <a:rPr lang="en-US" sz="1200" i="1" dirty="0">
                <a:solidFill>
                  <a:prstClr val="black"/>
                </a:solidFill>
                <a:latin typeface="Arial" panose="020B0604020202020204" pitchFamily="34" charset="0"/>
                <a:cs typeface="Arial" panose="020B0604020202020204" pitchFamily="34" charset="0"/>
              </a:rPr>
              <a:t>Additional Reference:</a:t>
            </a:r>
          </a:p>
          <a:p>
            <a:pPr defTabSz="685800"/>
            <a:r>
              <a:rPr lang="en-US" sz="1200" i="1" dirty="0">
                <a:solidFill>
                  <a:prstClr val="black"/>
                </a:solidFill>
                <a:latin typeface="Arial" panose="020B0604020202020204" pitchFamily="34" charset="0"/>
                <a:cs typeface="Arial" panose="020B0604020202020204" pitchFamily="34" charset="0"/>
              </a:rPr>
              <a:t>Applied Physics Reviews 11.4 (2024)</a:t>
            </a:r>
          </a:p>
        </p:txBody>
      </p:sp>
    </p:spTree>
    <p:extLst>
      <p:ext uri="{BB962C8B-B14F-4D97-AF65-F5344CB8AC3E}">
        <p14:creationId xmlns:p14="http://schemas.microsoft.com/office/powerpoint/2010/main" val="42140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43" grpId="0" animBg="1"/>
      <p:bldP spid="44" grpId="0" animBg="1"/>
      <p:bldP spid="45" grpId="0" animBg="1"/>
      <p:bldP spid="46" grpId="0" animBg="1"/>
      <p:bldP spid="3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A33294-E77C-40D4-975A-1B717520DEB1}"/>
              </a:ext>
            </a:extLst>
          </p:cNvPr>
          <p:cNvSpPr>
            <a:spLocks noGrp="1"/>
          </p:cNvSpPr>
          <p:nvPr>
            <p:ph type="title"/>
          </p:nvPr>
        </p:nvSpPr>
        <p:spPr>
          <a:xfrm>
            <a:off x="404625" y="29845"/>
            <a:ext cx="7886700" cy="994172"/>
          </a:xfrm>
        </p:spPr>
        <p:txBody>
          <a:bodyPr/>
          <a:lstStyle/>
          <a:p>
            <a:r>
              <a:rPr lang="en-US" dirty="0"/>
              <a:t>Working Principle</a:t>
            </a:r>
          </a:p>
        </p:txBody>
      </p:sp>
      <p:sp>
        <p:nvSpPr>
          <p:cNvPr id="16" name="文本框 15">
            <a:extLst>
              <a:ext uri="{FF2B5EF4-FFF2-40B4-BE49-F238E27FC236}">
                <a16:creationId xmlns:a16="http://schemas.microsoft.com/office/drawing/2014/main" id="{9EC02AEE-BC95-B478-DCD8-A6C8B61C31F2}"/>
              </a:ext>
            </a:extLst>
          </p:cNvPr>
          <p:cNvSpPr txBox="1"/>
          <p:nvPr/>
        </p:nvSpPr>
        <p:spPr>
          <a:xfrm>
            <a:off x="78313" y="4590984"/>
            <a:ext cx="4148765" cy="346249"/>
          </a:xfrm>
          <a:prstGeom prst="rect">
            <a:avLst/>
          </a:prstGeom>
          <a:noFill/>
        </p:spPr>
        <p:txBody>
          <a:bodyPr wrap="square">
            <a:spAutoFit/>
          </a:bodyPr>
          <a:lstStyle/>
          <a:p>
            <a:pPr defTabSz="685800"/>
            <a:r>
              <a:rPr lang="en-SG" sz="825" dirty="0">
                <a:solidFill>
                  <a:prstClr val="black"/>
                </a:solidFill>
                <a:highlight>
                  <a:srgbClr val="FFFFFF"/>
                </a:highlight>
                <a:latin typeface="Calibri" panose="020F0502020204030204"/>
              </a:rPr>
              <a:t>[1] </a:t>
            </a:r>
            <a:r>
              <a:rPr lang="en-SG" sz="825" dirty="0" err="1">
                <a:solidFill>
                  <a:prstClr val="black"/>
                </a:solidFill>
                <a:highlight>
                  <a:srgbClr val="FFFFFF"/>
                </a:highlight>
                <a:latin typeface="Calibri" panose="020F0502020204030204"/>
              </a:rPr>
              <a:t>Böhm</a:t>
            </a:r>
            <a:r>
              <a:rPr lang="en-SG" sz="825" dirty="0">
                <a:solidFill>
                  <a:prstClr val="black"/>
                </a:solidFill>
                <a:highlight>
                  <a:srgbClr val="FFFFFF"/>
                </a:highlight>
                <a:latin typeface="Calibri" panose="020F0502020204030204"/>
              </a:rPr>
              <a:t>, F., </a:t>
            </a:r>
            <a:r>
              <a:rPr lang="en-SG" sz="825" dirty="0" err="1">
                <a:solidFill>
                  <a:prstClr val="black"/>
                </a:solidFill>
                <a:highlight>
                  <a:srgbClr val="FFFFFF"/>
                </a:highlight>
                <a:latin typeface="Calibri" panose="020F0502020204030204"/>
              </a:rPr>
              <a:t>Verschaffelt</a:t>
            </a:r>
            <a:r>
              <a:rPr lang="en-SG" sz="825" dirty="0">
                <a:solidFill>
                  <a:prstClr val="black"/>
                </a:solidFill>
                <a:highlight>
                  <a:srgbClr val="FFFFFF"/>
                </a:highlight>
                <a:latin typeface="Calibri" panose="020F0502020204030204"/>
              </a:rPr>
              <a:t>, G. &amp; Van der Sande, G. </a:t>
            </a:r>
            <a:r>
              <a:rPr lang="en-SG" sz="825" i="1" dirty="0">
                <a:solidFill>
                  <a:prstClr val="black"/>
                </a:solidFill>
                <a:highlight>
                  <a:srgbClr val="FFFFFF"/>
                </a:highlight>
                <a:latin typeface="Calibri" panose="020F0502020204030204"/>
              </a:rPr>
              <a:t>Nat </a:t>
            </a:r>
            <a:r>
              <a:rPr lang="en-SG" sz="825" i="1" dirty="0" err="1">
                <a:solidFill>
                  <a:prstClr val="black"/>
                </a:solidFill>
                <a:highlight>
                  <a:srgbClr val="FFFFFF"/>
                </a:highlight>
                <a:latin typeface="Calibri" panose="020F0502020204030204"/>
              </a:rPr>
              <a:t>Commun</a:t>
            </a:r>
            <a:r>
              <a:rPr lang="en-SG" sz="825" dirty="0">
                <a:solidFill>
                  <a:prstClr val="black"/>
                </a:solidFill>
                <a:highlight>
                  <a:srgbClr val="FFFFFF"/>
                </a:highlight>
                <a:latin typeface="Calibri" panose="020F0502020204030204"/>
              </a:rPr>
              <a:t> </a:t>
            </a:r>
            <a:r>
              <a:rPr lang="en-SG" sz="825" b="1" dirty="0">
                <a:solidFill>
                  <a:prstClr val="black"/>
                </a:solidFill>
                <a:highlight>
                  <a:srgbClr val="FFFFFF"/>
                </a:highlight>
                <a:latin typeface="Calibri" panose="020F0502020204030204"/>
              </a:rPr>
              <a:t>10</a:t>
            </a:r>
            <a:r>
              <a:rPr lang="en-SG" sz="825" dirty="0">
                <a:solidFill>
                  <a:prstClr val="black"/>
                </a:solidFill>
                <a:highlight>
                  <a:srgbClr val="FFFFFF"/>
                </a:highlight>
                <a:latin typeface="Calibri" panose="020F0502020204030204"/>
              </a:rPr>
              <a:t>, 3538 (2019).</a:t>
            </a:r>
          </a:p>
          <a:p>
            <a:pPr defTabSz="685800"/>
            <a:r>
              <a:rPr lang="en-SG" sz="825" dirty="0">
                <a:solidFill>
                  <a:prstClr val="black"/>
                </a:solidFill>
                <a:highlight>
                  <a:srgbClr val="FFFFFF"/>
                </a:highlight>
                <a:latin typeface="Calibri" panose="020F0502020204030204"/>
              </a:rPr>
              <a:t>[2] Lan et al., 5, 2400004 (2024). </a:t>
            </a:r>
            <a:endParaRPr lang="en-US" sz="675"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88BD5219-618E-4B45-9B2F-C5A0576F4FD6}"/>
                  </a:ext>
                </a:extLst>
              </p:cNvPr>
              <p:cNvSpPr/>
              <p:nvPr/>
            </p:nvSpPr>
            <p:spPr>
              <a:xfrm>
                <a:off x="5177212" y="4582334"/>
                <a:ext cx="3121021" cy="539763"/>
              </a:xfrm>
              <a:prstGeom prst="rect">
                <a:avLst/>
              </a:prstGeom>
            </p:spPr>
            <p:txBody>
              <a:bodyPr wrap="square">
                <a:spAutoFit/>
              </a:bodyPr>
              <a:lstStyle/>
              <a:p>
                <a:pPr defTabSz="685800"/>
                <a14:m>
                  <m:oMathPara xmlns:m="http://schemas.openxmlformats.org/officeDocument/2006/math">
                    <m:oMathParaPr>
                      <m:jc m:val="left"/>
                    </m:oMathParaPr>
                    <m:oMath xmlns:m="http://schemas.openxmlformats.org/officeDocument/2006/math">
                      <m:sSub>
                        <m:sSubPr>
                          <m:ctrlPr>
                            <a:rPr lang="zh-CN" altLang="en-US" sz="1350" i="1">
                              <a:solidFill>
                                <a:srgbClr val="836967"/>
                              </a:solidFill>
                              <a:latin typeface="Cambria Math" panose="02040503050406030204" pitchFamily="18" charset="0"/>
                            </a:rPr>
                          </m:ctrlPr>
                        </m:sSubPr>
                        <m:e>
                          <m:r>
                            <a:rPr lang="en-US" sz="1350" b="1" i="1">
                              <a:solidFill>
                                <a:prstClr val="black"/>
                              </a:solidFill>
                              <a:latin typeface="Cambria Math" panose="02040503050406030204" pitchFamily="18" charset="0"/>
                              <a:ea typeface="Cambria Math" panose="02040503050406030204" pitchFamily="18" charset="0"/>
                            </a:rPr>
                            <m:t>𝝈</m:t>
                          </m:r>
                        </m:e>
                        <m:sub>
                          <m:r>
                            <a:rPr lang="en-US" altLang="zh-CN" sz="1350" i="1">
                              <a:solidFill>
                                <a:prstClr val="black"/>
                              </a:solidFill>
                              <a:latin typeface="Cambria Math" panose="02040503050406030204" pitchFamily="18" charset="0"/>
                            </a:rPr>
                            <m:t>𝑡</m:t>
                          </m:r>
                          <m:r>
                            <a:rPr lang="en-US" altLang="zh-CN" sz="1350" i="1">
                              <a:solidFill>
                                <a:prstClr val="black"/>
                              </a:solidFill>
                              <a:latin typeface="Cambria Math" panose="02040503050406030204" pitchFamily="18" charset="0"/>
                            </a:rPr>
                            <m:t>+1</m:t>
                          </m:r>
                        </m:sub>
                      </m:sSub>
                      <m:r>
                        <a:rPr lang="zh-CN" altLang="en-US" sz="1350">
                          <a:solidFill>
                            <a:prstClr val="black"/>
                          </a:solidFill>
                          <a:latin typeface="Cambria Math" panose="02040503050406030204" pitchFamily="18" charset="0"/>
                        </a:rPr>
                        <m:t>=</m:t>
                      </m:r>
                      <m:r>
                        <a:rPr lang="en-US" altLang="zh-CN" sz="1350" i="1">
                          <a:solidFill>
                            <a:prstClr val="black"/>
                          </a:solidFill>
                          <a:latin typeface="Cambria Math" panose="02040503050406030204" pitchFamily="18" charset="0"/>
                        </a:rPr>
                        <m:t>𝑓</m:t>
                      </m:r>
                      <m:d>
                        <m:dPr>
                          <m:ctrlPr>
                            <a:rPr lang="en-US" altLang="zh-CN" sz="1350" i="1">
                              <a:solidFill>
                                <a:prstClr val="black"/>
                              </a:solidFill>
                              <a:latin typeface="Cambria Math" panose="02040503050406030204" pitchFamily="18" charset="0"/>
                            </a:rPr>
                          </m:ctrlPr>
                        </m:dPr>
                        <m:e>
                          <m:sSub>
                            <m:sSubPr>
                              <m:ctrlPr>
                                <a:rPr lang="zh-CN" altLang="en-US" sz="1350" b="1" i="1">
                                  <a:solidFill>
                                    <a:prstClr val="black"/>
                                  </a:solidFill>
                                  <a:latin typeface="Cambria Math" panose="02040503050406030204" pitchFamily="18" charset="0"/>
                                </a:rPr>
                              </m:ctrlPr>
                            </m:sSubPr>
                            <m:e>
                              <m:r>
                                <a:rPr lang="en-US" sz="1350" b="1" i="1">
                                  <a:solidFill>
                                    <a:prstClr val="black"/>
                                  </a:solidFill>
                                  <a:latin typeface="Cambria Math" panose="02040503050406030204" pitchFamily="18" charset="0"/>
                                  <a:ea typeface="Cambria Math" panose="02040503050406030204" pitchFamily="18" charset="0"/>
                                </a:rPr>
                                <m:t>𝝈</m:t>
                              </m:r>
                            </m:e>
                            <m:sub>
                              <m:r>
                                <a:rPr lang="en-US" altLang="zh-CN" sz="1350" b="1" i="1">
                                  <a:solidFill>
                                    <a:prstClr val="black"/>
                                  </a:solidFill>
                                  <a:latin typeface="Cambria Math" panose="02040503050406030204" pitchFamily="18" charset="0"/>
                                </a:rPr>
                                <m:t>𝒕</m:t>
                              </m:r>
                            </m:sub>
                          </m:sSub>
                        </m:e>
                      </m:d>
                    </m:oMath>
                  </m:oMathPara>
                </a14:m>
                <a:endParaRPr lang="en-US" altLang="zh-CN" sz="1350" i="1" dirty="0">
                  <a:solidFill>
                    <a:prstClr val="black"/>
                  </a:solidFill>
                  <a:latin typeface="Cambria Math" panose="02040503050406030204" pitchFamily="18" charset="0"/>
                  <a:ea typeface="等线" panose="02010600030101010101" pitchFamily="2" charset="-122"/>
                </a:endParaRPr>
              </a:p>
              <a:p>
                <a:pPr defTabSz="685800"/>
                <a14:m>
                  <m:oMathPara xmlns:m="http://schemas.openxmlformats.org/officeDocument/2006/math">
                    <m:oMathParaPr>
                      <m:jc m:val="left"/>
                    </m:oMathParaPr>
                    <m:oMath xmlns:m="http://schemas.openxmlformats.org/officeDocument/2006/math">
                      <m:r>
                        <a:rPr lang="en-US" altLang="zh-CN" sz="1350" i="1">
                          <a:solidFill>
                            <a:prstClr val="black"/>
                          </a:solidFill>
                          <a:latin typeface="Cambria Math" panose="02040503050406030204" pitchFamily="18" charset="0"/>
                        </a:rPr>
                        <m:t>𝑓</m:t>
                      </m:r>
                      <m:d>
                        <m:dPr>
                          <m:ctrlPr>
                            <a:rPr lang="en-US" altLang="zh-CN" sz="1350" i="1">
                              <a:solidFill>
                                <a:prstClr val="black"/>
                              </a:solidFill>
                              <a:latin typeface="Cambria Math" panose="02040503050406030204" pitchFamily="18" charset="0"/>
                            </a:rPr>
                          </m:ctrlPr>
                        </m:dPr>
                        <m:e>
                          <m:sSub>
                            <m:sSubPr>
                              <m:ctrlPr>
                                <a:rPr lang="zh-CN" altLang="en-US" sz="1350" b="1" i="1">
                                  <a:solidFill>
                                    <a:prstClr val="black"/>
                                  </a:solidFill>
                                  <a:latin typeface="Cambria Math" panose="02040503050406030204" pitchFamily="18" charset="0"/>
                                </a:rPr>
                              </m:ctrlPr>
                            </m:sSubPr>
                            <m:e>
                              <m:r>
                                <a:rPr lang="en-US" sz="1350" b="1" i="1">
                                  <a:solidFill>
                                    <a:prstClr val="black"/>
                                  </a:solidFill>
                                  <a:latin typeface="Cambria Math" panose="02040503050406030204" pitchFamily="18" charset="0"/>
                                  <a:ea typeface="Cambria Math" panose="02040503050406030204" pitchFamily="18" charset="0"/>
                                </a:rPr>
                                <m:t>𝝈</m:t>
                              </m:r>
                            </m:e>
                            <m:sub>
                              <m:r>
                                <a:rPr lang="en-US" altLang="zh-CN" sz="1350" b="1" i="1">
                                  <a:solidFill>
                                    <a:prstClr val="black"/>
                                  </a:solidFill>
                                  <a:latin typeface="Cambria Math" panose="02040503050406030204" pitchFamily="18" charset="0"/>
                                </a:rPr>
                                <m:t>𝒕</m:t>
                              </m:r>
                            </m:sub>
                          </m:sSub>
                        </m:e>
                      </m:d>
                      <m:r>
                        <a:rPr lang="en-US" altLang="zh-CN" sz="1350" i="1">
                          <a:solidFill>
                            <a:prstClr val="black"/>
                          </a:solidFill>
                          <a:latin typeface="Cambria Math" panose="02040503050406030204" pitchFamily="18" charset="0"/>
                        </a:rPr>
                        <m:t>=</m:t>
                      </m:r>
                      <m:d>
                        <m:dPr>
                          <m:ctrlPr>
                            <a:rPr lang="zh-CN" altLang="en-US" sz="1350" i="1">
                              <a:solidFill>
                                <a:prstClr val="black"/>
                              </a:solidFill>
                              <a:latin typeface="Cambria Math" panose="02040503050406030204" pitchFamily="18" charset="0"/>
                            </a:rPr>
                          </m:ctrlPr>
                        </m:dPr>
                        <m:e>
                          <m:r>
                            <a:rPr lang="zh-CN" altLang="en-US" sz="1350" i="1">
                              <a:solidFill>
                                <a:prstClr val="black"/>
                              </a:solidFill>
                              <a:latin typeface="Cambria Math" panose="02040503050406030204" pitchFamily="18" charset="0"/>
                            </a:rPr>
                            <m:t>𝛼</m:t>
                          </m:r>
                          <m:sSub>
                            <m:sSubPr>
                              <m:ctrlPr>
                                <a:rPr lang="zh-CN" altLang="en-US" sz="1350" b="1" i="1">
                                  <a:solidFill>
                                    <a:prstClr val="black"/>
                                  </a:solidFill>
                                  <a:latin typeface="Cambria Math" panose="02040503050406030204" pitchFamily="18" charset="0"/>
                                </a:rPr>
                              </m:ctrlPr>
                            </m:sSubPr>
                            <m:e>
                              <m:r>
                                <a:rPr lang="en-US" sz="1350" b="1" i="1">
                                  <a:solidFill>
                                    <a:prstClr val="black"/>
                                  </a:solidFill>
                                  <a:latin typeface="Cambria Math" panose="02040503050406030204" pitchFamily="18" charset="0"/>
                                  <a:ea typeface="Cambria Math" panose="02040503050406030204" pitchFamily="18" charset="0"/>
                                </a:rPr>
                                <m:t>𝝈</m:t>
                              </m:r>
                            </m:e>
                            <m:sub>
                              <m:r>
                                <a:rPr lang="en-US" altLang="zh-CN" sz="1350" b="1" i="1">
                                  <a:solidFill>
                                    <a:prstClr val="black"/>
                                  </a:solidFill>
                                  <a:latin typeface="Cambria Math" panose="02040503050406030204" pitchFamily="18" charset="0"/>
                                </a:rPr>
                                <m:t>𝒕</m:t>
                              </m:r>
                            </m:sub>
                          </m:sSub>
                          <m:r>
                            <a:rPr lang="zh-CN" altLang="en-US" sz="1350">
                              <a:solidFill>
                                <a:prstClr val="black"/>
                              </a:solidFill>
                              <a:latin typeface="Cambria Math" panose="02040503050406030204" pitchFamily="18" charset="0"/>
                            </a:rPr>
                            <m:t>+</m:t>
                          </m:r>
                          <m:r>
                            <a:rPr lang="zh-CN" altLang="en-US" sz="1350" i="1">
                              <a:solidFill>
                                <a:prstClr val="black"/>
                              </a:solidFill>
                              <a:latin typeface="Cambria Math" panose="02040503050406030204" pitchFamily="18" charset="0"/>
                            </a:rPr>
                            <m:t>𝛽</m:t>
                          </m:r>
                          <m:r>
                            <a:rPr lang="en-US" altLang="zh-CN" sz="1350" b="1" i="1">
                              <a:solidFill>
                                <a:prstClr val="black"/>
                              </a:solidFill>
                              <a:latin typeface="Cambria Math" panose="02040503050406030204" pitchFamily="18" charset="0"/>
                            </a:rPr>
                            <m:t>𝑱</m:t>
                          </m:r>
                          <m:sSub>
                            <m:sSubPr>
                              <m:ctrlPr>
                                <a:rPr lang="zh-CN" altLang="en-US" sz="1350" b="1" i="1">
                                  <a:solidFill>
                                    <a:prstClr val="black"/>
                                  </a:solidFill>
                                  <a:latin typeface="Cambria Math" panose="02040503050406030204" pitchFamily="18" charset="0"/>
                                </a:rPr>
                              </m:ctrlPr>
                            </m:sSubPr>
                            <m:e>
                              <m:r>
                                <a:rPr lang="en-US" sz="1350" b="1" i="1">
                                  <a:solidFill>
                                    <a:prstClr val="black"/>
                                  </a:solidFill>
                                  <a:latin typeface="Cambria Math" panose="02040503050406030204" pitchFamily="18" charset="0"/>
                                  <a:ea typeface="Cambria Math" panose="02040503050406030204" pitchFamily="18" charset="0"/>
                                </a:rPr>
                                <m:t>𝝈</m:t>
                              </m:r>
                            </m:e>
                            <m:sub>
                              <m:r>
                                <a:rPr lang="en-US" altLang="zh-CN" sz="1350" b="1" i="1">
                                  <a:solidFill>
                                    <a:prstClr val="black"/>
                                  </a:solidFill>
                                  <a:latin typeface="Cambria Math" panose="02040503050406030204" pitchFamily="18" charset="0"/>
                                </a:rPr>
                                <m:t>𝒕</m:t>
                              </m:r>
                            </m:sub>
                          </m:sSub>
                        </m:e>
                      </m:d>
                      <m:sSup>
                        <m:sSupPr>
                          <m:ctrlPr>
                            <a:rPr lang="zh-CN" altLang="en-US" sz="1350" i="1">
                              <a:solidFill>
                                <a:prstClr val="black"/>
                              </a:solidFill>
                              <a:latin typeface="Cambria Math" panose="02040503050406030204" pitchFamily="18" charset="0"/>
                            </a:rPr>
                          </m:ctrlPr>
                        </m:sSupPr>
                        <m:e>
                          <m:r>
                            <a:rPr lang="zh-CN" altLang="en-US" sz="1350">
                              <a:solidFill>
                                <a:prstClr val="black"/>
                              </a:solidFill>
                              <a:latin typeface="Cambria Math" panose="02040503050406030204" pitchFamily="18" charset="0"/>
                            </a:rPr>
                            <m:t>∙</m:t>
                          </m:r>
                          <m:r>
                            <a:rPr lang="zh-CN" altLang="en-US" sz="1350" i="1">
                              <a:solidFill>
                                <a:prstClr val="black"/>
                              </a:solidFill>
                              <a:latin typeface="Cambria Math" panose="02040503050406030204" pitchFamily="18" charset="0"/>
                            </a:rPr>
                            <m:t>𝑒</m:t>
                          </m:r>
                        </m:e>
                        <m:sup>
                          <m:d>
                            <m:dPr>
                              <m:ctrlPr>
                                <a:rPr lang="zh-CN" altLang="en-US" sz="1350" i="1">
                                  <a:solidFill>
                                    <a:prstClr val="black"/>
                                  </a:solidFill>
                                  <a:latin typeface="Cambria Math" panose="02040503050406030204" pitchFamily="18" charset="0"/>
                                </a:rPr>
                              </m:ctrlPr>
                            </m:dPr>
                            <m:e>
                              <m:r>
                                <a:rPr lang="zh-CN" altLang="en-US" sz="1350">
                                  <a:solidFill>
                                    <a:prstClr val="black"/>
                                  </a:solidFill>
                                  <a:latin typeface="Cambria Math" panose="02040503050406030204" pitchFamily="18" charset="0"/>
                                </a:rPr>
                                <m:t>−</m:t>
                              </m:r>
                              <m:sSup>
                                <m:sSupPr>
                                  <m:ctrlPr>
                                    <a:rPr lang="zh-CN" altLang="en-US" sz="1350" i="1">
                                      <a:solidFill>
                                        <a:prstClr val="black"/>
                                      </a:solidFill>
                                      <a:latin typeface="Cambria Math" panose="02040503050406030204" pitchFamily="18" charset="0"/>
                                    </a:rPr>
                                  </m:ctrlPr>
                                </m:sSupPr>
                                <m:e>
                                  <m:d>
                                    <m:dPr>
                                      <m:ctrlPr>
                                        <a:rPr lang="zh-CN" altLang="en-US" sz="1350" i="1">
                                          <a:solidFill>
                                            <a:prstClr val="black"/>
                                          </a:solidFill>
                                          <a:latin typeface="Cambria Math" panose="02040503050406030204" pitchFamily="18" charset="0"/>
                                        </a:rPr>
                                      </m:ctrlPr>
                                    </m:dPr>
                                    <m:e>
                                      <m:r>
                                        <a:rPr lang="zh-CN" altLang="en-US" sz="1350" i="1">
                                          <a:solidFill>
                                            <a:prstClr val="black"/>
                                          </a:solidFill>
                                          <a:latin typeface="Cambria Math" panose="02040503050406030204" pitchFamily="18" charset="0"/>
                                        </a:rPr>
                                        <m:t>𝛼</m:t>
                                      </m:r>
                                      <m:sSub>
                                        <m:sSubPr>
                                          <m:ctrlPr>
                                            <a:rPr lang="zh-CN" altLang="en-US" sz="1350" b="1" i="1">
                                              <a:solidFill>
                                                <a:prstClr val="black"/>
                                              </a:solidFill>
                                              <a:latin typeface="Cambria Math" panose="02040503050406030204" pitchFamily="18" charset="0"/>
                                            </a:rPr>
                                          </m:ctrlPr>
                                        </m:sSubPr>
                                        <m:e>
                                          <m:r>
                                            <a:rPr lang="en-US" sz="1350" b="1" i="1">
                                              <a:solidFill>
                                                <a:prstClr val="black"/>
                                              </a:solidFill>
                                              <a:latin typeface="Cambria Math" panose="02040503050406030204" pitchFamily="18" charset="0"/>
                                              <a:ea typeface="Cambria Math" panose="02040503050406030204" pitchFamily="18" charset="0"/>
                                            </a:rPr>
                                            <m:t>𝝈</m:t>
                                          </m:r>
                                        </m:e>
                                        <m:sub>
                                          <m:r>
                                            <a:rPr lang="en-US" altLang="zh-CN" sz="1350" b="1" i="1">
                                              <a:solidFill>
                                                <a:prstClr val="black"/>
                                              </a:solidFill>
                                              <a:latin typeface="Cambria Math" panose="02040503050406030204" pitchFamily="18" charset="0"/>
                                            </a:rPr>
                                            <m:t>𝒕</m:t>
                                          </m:r>
                                        </m:sub>
                                      </m:sSub>
                                      <m:r>
                                        <a:rPr lang="zh-CN" altLang="en-US" sz="1350">
                                          <a:solidFill>
                                            <a:prstClr val="black"/>
                                          </a:solidFill>
                                          <a:latin typeface="Cambria Math" panose="02040503050406030204" pitchFamily="18" charset="0"/>
                                        </a:rPr>
                                        <m:t>+</m:t>
                                      </m:r>
                                      <m:r>
                                        <a:rPr lang="zh-CN" altLang="en-US" sz="1350" i="1">
                                          <a:solidFill>
                                            <a:prstClr val="black"/>
                                          </a:solidFill>
                                          <a:latin typeface="Cambria Math" panose="02040503050406030204" pitchFamily="18" charset="0"/>
                                        </a:rPr>
                                        <m:t>𝛽</m:t>
                                      </m:r>
                                      <m:r>
                                        <a:rPr lang="en-US" altLang="zh-CN" sz="1350" b="1" i="1">
                                          <a:solidFill>
                                            <a:prstClr val="black"/>
                                          </a:solidFill>
                                          <a:latin typeface="Cambria Math" panose="02040503050406030204" pitchFamily="18" charset="0"/>
                                        </a:rPr>
                                        <m:t>𝑱</m:t>
                                      </m:r>
                                      <m:sSub>
                                        <m:sSubPr>
                                          <m:ctrlPr>
                                            <a:rPr lang="zh-CN" altLang="en-US" sz="1350" b="1" i="1">
                                              <a:solidFill>
                                                <a:prstClr val="black"/>
                                              </a:solidFill>
                                              <a:latin typeface="Cambria Math" panose="02040503050406030204" pitchFamily="18" charset="0"/>
                                            </a:rPr>
                                          </m:ctrlPr>
                                        </m:sSubPr>
                                        <m:e>
                                          <m:r>
                                            <a:rPr lang="en-US" sz="1350" b="1" i="1">
                                              <a:solidFill>
                                                <a:prstClr val="black"/>
                                              </a:solidFill>
                                              <a:latin typeface="Cambria Math" panose="02040503050406030204" pitchFamily="18" charset="0"/>
                                              <a:ea typeface="Cambria Math" panose="02040503050406030204" pitchFamily="18" charset="0"/>
                                            </a:rPr>
                                            <m:t>𝝈</m:t>
                                          </m:r>
                                        </m:e>
                                        <m:sub>
                                          <m:r>
                                            <a:rPr lang="en-US" altLang="zh-CN" sz="1350" b="1" i="1">
                                              <a:solidFill>
                                                <a:prstClr val="black"/>
                                              </a:solidFill>
                                              <a:latin typeface="Cambria Math" panose="02040503050406030204" pitchFamily="18" charset="0"/>
                                            </a:rPr>
                                            <m:t>𝒕</m:t>
                                          </m:r>
                                        </m:sub>
                                      </m:sSub>
                                    </m:e>
                                  </m:d>
                                </m:e>
                                <m:sup>
                                  <m:r>
                                    <a:rPr lang="zh-CN" altLang="en-US" sz="1350">
                                      <a:solidFill>
                                        <a:prstClr val="black"/>
                                      </a:solidFill>
                                      <a:latin typeface="Cambria Math" panose="02040503050406030204" pitchFamily="18" charset="0"/>
                                    </a:rPr>
                                    <m:t>2</m:t>
                                  </m:r>
                                </m:sup>
                              </m:sSup>
                            </m:e>
                          </m:d>
                        </m:sup>
                      </m:sSup>
                    </m:oMath>
                  </m:oMathPara>
                </a14:m>
                <a:endParaRPr lang="en-SG" sz="1350" dirty="0">
                  <a:solidFill>
                    <a:prstClr val="black"/>
                  </a:solidFill>
                  <a:latin typeface="Calibri" panose="020F0502020204030204"/>
                </a:endParaRPr>
              </a:p>
            </p:txBody>
          </p:sp>
        </mc:Choice>
        <mc:Fallback xmlns="">
          <p:sp>
            <p:nvSpPr>
              <p:cNvPr id="6" name="Rectangle 5">
                <a:extLst>
                  <a:ext uri="{FF2B5EF4-FFF2-40B4-BE49-F238E27FC236}">
                    <a16:creationId xmlns:a16="http://schemas.microsoft.com/office/drawing/2014/main" id="{88BD5219-618E-4B45-9B2F-C5A0576F4FD6}"/>
                  </a:ext>
                </a:extLst>
              </p:cNvPr>
              <p:cNvSpPr>
                <a:spLocks noRot="1" noChangeAspect="1" noMove="1" noResize="1" noEditPoints="1" noAdjustHandles="1" noChangeArrowheads="1" noChangeShapeType="1" noTextEdit="1"/>
              </p:cNvSpPr>
              <p:nvPr/>
            </p:nvSpPr>
            <p:spPr>
              <a:xfrm>
                <a:off x="5177212" y="4582334"/>
                <a:ext cx="3121021" cy="539763"/>
              </a:xfrm>
              <a:prstGeom prst="rect">
                <a:avLst/>
              </a:prstGeom>
              <a:blipFill>
                <a:blip r:embed="rId3"/>
                <a:stretch>
                  <a:fillRect b="-4545"/>
                </a:stretch>
              </a:blipFill>
            </p:spPr>
            <p:txBody>
              <a:bodyPr/>
              <a:lstStyle/>
              <a:p>
                <a:r>
                  <a:rPr lang="en-SG">
                    <a:noFill/>
                  </a:rPr>
                  <a:t> </a:t>
                </a:r>
              </a:p>
            </p:txBody>
          </p:sp>
        </mc:Fallback>
      </mc:AlternateContent>
      <p:sp>
        <p:nvSpPr>
          <p:cNvPr id="7" name="TextBox 6">
            <a:extLst>
              <a:ext uri="{FF2B5EF4-FFF2-40B4-BE49-F238E27FC236}">
                <a16:creationId xmlns:a16="http://schemas.microsoft.com/office/drawing/2014/main" id="{9ACC237F-66F3-4113-B48C-909CCC11A9EC}"/>
              </a:ext>
            </a:extLst>
          </p:cNvPr>
          <p:cNvSpPr txBox="1"/>
          <p:nvPr/>
        </p:nvSpPr>
        <p:spPr>
          <a:xfrm>
            <a:off x="1711498" y="4808547"/>
            <a:ext cx="3558731" cy="300082"/>
          </a:xfrm>
          <a:prstGeom prst="rect">
            <a:avLst/>
          </a:prstGeom>
          <a:noFill/>
        </p:spPr>
        <p:txBody>
          <a:bodyPr wrap="none" rtlCol="0">
            <a:spAutoFit/>
          </a:bodyPr>
          <a:lstStyle/>
          <a:p>
            <a:pPr defTabSz="685800"/>
            <a:r>
              <a:rPr lang="en-US" sz="1350" dirty="0">
                <a:solidFill>
                  <a:prstClr val="black"/>
                </a:solidFill>
                <a:latin typeface="Calibri" panose="020F0502020204030204"/>
              </a:rPr>
              <a:t>(alternative optical algorithms are available too)</a:t>
            </a:r>
            <a:endParaRPr lang="en-SG" sz="1350" dirty="0">
              <a:solidFill>
                <a:prstClr val="black"/>
              </a:solidFill>
              <a:latin typeface="Calibri" panose="020F0502020204030204"/>
            </a:endParaRPr>
          </a:p>
        </p:txBody>
      </p:sp>
      <p:sp>
        <p:nvSpPr>
          <p:cNvPr id="5" name="Slide Number Placeholder 4">
            <a:extLst>
              <a:ext uri="{FF2B5EF4-FFF2-40B4-BE49-F238E27FC236}">
                <a16:creationId xmlns:a16="http://schemas.microsoft.com/office/drawing/2014/main" id="{8FEFD609-7532-4E12-93EB-7F79C1D356C5}"/>
              </a:ext>
            </a:extLst>
          </p:cNvPr>
          <p:cNvSpPr>
            <a:spLocks noGrp="1"/>
          </p:cNvSpPr>
          <p:nvPr>
            <p:ph type="sldNum" sz="quarter" idx="12"/>
          </p:nvPr>
        </p:nvSpPr>
        <p:spPr>
          <a:xfrm>
            <a:off x="8392141" y="4786699"/>
            <a:ext cx="612797" cy="273844"/>
          </a:xfrm>
        </p:spPr>
        <p:txBody>
          <a:bodyPr/>
          <a:lstStyle/>
          <a:p>
            <a:pPr defTabSz="685800"/>
            <a:fld id="{04490886-B7C4-443F-9F0E-5C1A8396830A}" type="slidenum">
              <a:rPr lang="en-SG">
                <a:solidFill>
                  <a:prstClr val="black">
                    <a:tint val="75000"/>
                  </a:prstClr>
                </a:solidFill>
                <a:latin typeface="Calibri" panose="020F0502020204030204"/>
              </a:rPr>
              <a:pPr defTabSz="685800"/>
              <a:t>42</a:t>
            </a:fld>
            <a:endParaRPr lang="en-SG" dirty="0">
              <a:solidFill>
                <a:prstClr val="black">
                  <a:tint val="75000"/>
                </a:prstClr>
              </a:solidFill>
              <a:latin typeface="Calibri" panose="020F0502020204030204"/>
            </a:endParaRPr>
          </a:p>
        </p:txBody>
      </p:sp>
      <mc:AlternateContent xmlns:mc="http://schemas.openxmlformats.org/markup-compatibility/2006" xmlns:a14="http://schemas.microsoft.com/office/drawing/2010/main">
        <mc:Choice Requires="a14">
          <p:sp>
            <p:nvSpPr>
              <p:cNvPr id="43" name="内容占位符 2">
                <a:extLst>
                  <a:ext uri="{FF2B5EF4-FFF2-40B4-BE49-F238E27FC236}">
                    <a16:creationId xmlns:a16="http://schemas.microsoft.com/office/drawing/2014/main" id="{C2150120-5549-D6C5-7100-36F5FAB144E6}"/>
                  </a:ext>
                </a:extLst>
              </p:cNvPr>
              <p:cNvSpPr>
                <a:spLocks noGrp="1"/>
              </p:cNvSpPr>
              <p:nvPr/>
            </p:nvSpPr>
            <p:spPr>
              <a:xfrm>
                <a:off x="435684" y="892974"/>
                <a:ext cx="4995172" cy="2022506"/>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i="1" dirty="0">
                    <a:solidFill>
                      <a:prstClr val="black"/>
                    </a:solidFill>
                    <a:latin typeface="Arial" panose="020B0604020202020204" pitchFamily="34" charset="0"/>
                    <a:cs typeface="Arial" panose="020B0604020202020204" pitchFamily="34" charset="0"/>
                  </a:rPr>
                  <a:t> </a:t>
                </a:r>
                <a14:m>
                  <m:oMath xmlns:m="http://schemas.openxmlformats.org/officeDocument/2006/math">
                    <m:sSub>
                      <m:sSubPr>
                        <m:ctrlPr>
                          <a:rPr lang="en-US" sz="1500" b="1" i="1">
                            <a:solidFill>
                              <a:prstClr val="black"/>
                            </a:solidFill>
                            <a:latin typeface="Cambria Math" panose="02040503050406030204" pitchFamily="18" charset="0"/>
                          </a:rPr>
                        </m:ctrlPr>
                      </m:sSubPr>
                      <m:e>
                        <m:r>
                          <a:rPr lang="en-US" sz="1500" b="1" i="1">
                            <a:solidFill>
                              <a:prstClr val="black"/>
                            </a:solidFill>
                            <a:latin typeface="Cambria Math" panose="02040503050406030204" pitchFamily="18" charset="0"/>
                            <a:ea typeface="Cambria Math" panose="02040503050406030204" pitchFamily="18" charset="0"/>
                          </a:rPr>
                          <m:t>𝝈</m:t>
                        </m:r>
                      </m:e>
                      <m:sub>
                        <m:r>
                          <a:rPr lang="en-US" sz="1500" b="1" i="1">
                            <a:solidFill>
                              <a:prstClr val="black"/>
                            </a:solidFill>
                            <a:latin typeface="Cambria Math" panose="02040503050406030204" pitchFamily="18" charset="0"/>
                          </a:rPr>
                          <m:t>𝒏</m:t>
                        </m:r>
                      </m:sub>
                    </m:sSub>
                    <m:d>
                      <m:dPr>
                        <m:begChr m:val="["/>
                        <m:endChr m:val="]"/>
                        <m:ctrlPr>
                          <a:rPr lang="en-US" sz="1500" b="1" i="1">
                            <a:solidFill>
                              <a:prstClr val="black"/>
                            </a:solidFill>
                            <a:latin typeface="Cambria Math" panose="02040503050406030204" pitchFamily="18" charset="0"/>
                          </a:rPr>
                        </m:ctrlPr>
                      </m:dPr>
                      <m:e>
                        <m:r>
                          <a:rPr lang="en-US" sz="1500" b="1" i="1">
                            <a:solidFill>
                              <a:prstClr val="black"/>
                            </a:solidFill>
                            <a:latin typeface="Cambria Math" panose="02040503050406030204" pitchFamily="18" charset="0"/>
                          </a:rPr>
                          <m:t>𝒌</m:t>
                        </m:r>
                        <m:r>
                          <a:rPr lang="en-US" sz="1500" b="1" i="1">
                            <a:solidFill>
                              <a:prstClr val="black"/>
                            </a:solidFill>
                            <a:latin typeface="Cambria Math" panose="02040503050406030204" pitchFamily="18" charset="0"/>
                          </a:rPr>
                          <m:t>+</m:t>
                        </m:r>
                        <m:r>
                          <a:rPr lang="en-US" sz="1500" b="1" i="1">
                            <a:solidFill>
                              <a:prstClr val="black"/>
                            </a:solidFill>
                            <a:latin typeface="Cambria Math" panose="02040503050406030204" pitchFamily="18" charset="0"/>
                          </a:rPr>
                          <m:t>𝟏</m:t>
                        </m:r>
                      </m:e>
                    </m:d>
                    <m:r>
                      <a:rPr lang="en-US" sz="1500" b="1" i="1">
                        <a:solidFill>
                          <a:prstClr val="black"/>
                        </a:solidFill>
                        <a:latin typeface="Cambria Math" panose="02040503050406030204" pitchFamily="18" charset="0"/>
                      </a:rPr>
                      <m:t>=</m:t>
                    </m:r>
                    <m:func>
                      <m:funcPr>
                        <m:ctrlPr>
                          <a:rPr lang="en-US" sz="1500" b="1" i="1">
                            <a:solidFill>
                              <a:prstClr val="black"/>
                            </a:solidFill>
                            <a:latin typeface="Cambria Math" panose="02040503050406030204" pitchFamily="18" charset="0"/>
                          </a:rPr>
                        </m:ctrlPr>
                      </m:funcPr>
                      <m:fName>
                        <m:sSup>
                          <m:sSupPr>
                            <m:ctrlPr>
                              <a:rPr lang="en-US" sz="1500" b="1" i="1">
                                <a:solidFill>
                                  <a:srgbClr val="ED7D31"/>
                                </a:solidFill>
                                <a:latin typeface="Cambria Math" panose="02040503050406030204" pitchFamily="18" charset="0"/>
                              </a:rPr>
                            </m:ctrlPr>
                          </m:sSupPr>
                          <m:e>
                            <m:r>
                              <a:rPr lang="en-US" sz="1500" b="1">
                                <a:solidFill>
                                  <a:srgbClr val="ED7D31"/>
                                </a:solidFill>
                                <a:latin typeface="Cambria Math" panose="02040503050406030204" pitchFamily="18" charset="0"/>
                              </a:rPr>
                              <m:t>𝐜𝐨𝐬</m:t>
                            </m:r>
                          </m:e>
                          <m:sup>
                            <m:r>
                              <a:rPr lang="en-US" sz="1500" b="1" i="1">
                                <a:solidFill>
                                  <a:srgbClr val="ED7D31"/>
                                </a:solidFill>
                                <a:latin typeface="Cambria Math" panose="02040503050406030204" pitchFamily="18" charset="0"/>
                              </a:rPr>
                              <m:t>𝟐</m:t>
                            </m:r>
                          </m:sup>
                        </m:sSup>
                      </m:fName>
                      <m:e>
                        <m:r>
                          <a:rPr lang="en-US" sz="1500" b="1" i="1">
                            <a:solidFill>
                              <a:prstClr val="black"/>
                            </a:solidFill>
                            <a:latin typeface="Cambria Math" panose="02040503050406030204" pitchFamily="18" charset="0"/>
                          </a:rPr>
                          <m:t>(</m:t>
                        </m:r>
                        <m:sSub>
                          <m:sSubPr>
                            <m:ctrlPr>
                              <a:rPr lang="en-US" sz="1500" b="1" i="1">
                                <a:solidFill>
                                  <a:prstClr val="black"/>
                                </a:solidFill>
                                <a:latin typeface="Cambria Math" panose="02040503050406030204" pitchFamily="18" charset="0"/>
                              </a:rPr>
                            </m:ctrlPr>
                          </m:sSubPr>
                          <m:e>
                            <m:r>
                              <a:rPr lang="en-US" sz="1500" b="1" i="1">
                                <a:solidFill>
                                  <a:prstClr val="black"/>
                                </a:solidFill>
                                <a:latin typeface="Cambria Math" panose="02040503050406030204" pitchFamily="18" charset="0"/>
                              </a:rPr>
                              <m:t>𝒇</m:t>
                            </m:r>
                          </m:e>
                          <m:sub>
                            <m:r>
                              <a:rPr lang="en-US" sz="1500" b="1" i="1">
                                <a:solidFill>
                                  <a:prstClr val="black"/>
                                </a:solidFill>
                                <a:latin typeface="Cambria Math" panose="02040503050406030204" pitchFamily="18" charset="0"/>
                              </a:rPr>
                              <m:t>𝒏</m:t>
                            </m:r>
                          </m:sub>
                        </m:sSub>
                        <m:d>
                          <m:dPr>
                            <m:begChr m:val="["/>
                            <m:endChr m:val="]"/>
                            <m:ctrlPr>
                              <a:rPr lang="en-US" sz="1500" b="1" i="1">
                                <a:solidFill>
                                  <a:prstClr val="black"/>
                                </a:solidFill>
                                <a:latin typeface="Cambria Math" panose="02040503050406030204" pitchFamily="18" charset="0"/>
                              </a:rPr>
                            </m:ctrlPr>
                          </m:dPr>
                          <m:e>
                            <m:r>
                              <a:rPr lang="en-US" sz="1500" b="1" i="1">
                                <a:solidFill>
                                  <a:prstClr val="black"/>
                                </a:solidFill>
                                <a:latin typeface="Cambria Math" panose="02040503050406030204" pitchFamily="18" charset="0"/>
                              </a:rPr>
                              <m:t>𝒌</m:t>
                            </m:r>
                          </m:e>
                        </m:d>
                        <m:r>
                          <a:rPr lang="en-US" sz="1500" b="1" i="1">
                            <a:solidFill>
                              <a:prstClr val="black"/>
                            </a:solidFill>
                            <a:latin typeface="Cambria Math" panose="02040503050406030204" pitchFamily="18" charset="0"/>
                          </a:rPr>
                          <m:t>−</m:t>
                        </m:r>
                        <m:f>
                          <m:fPr>
                            <m:ctrlPr>
                              <a:rPr lang="en-US" sz="1500" b="1" i="1">
                                <a:solidFill>
                                  <a:prstClr val="black"/>
                                </a:solidFill>
                                <a:latin typeface="Cambria Math" panose="02040503050406030204" pitchFamily="18" charset="0"/>
                                <a:ea typeface="Cambria Math" panose="02040503050406030204" pitchFamily="18" charset="0"/>
                              </a:rPr>
                            </m:ctrlPr>
                          </m:fPr>
                          <m:num>
                            <m:r>
                              <a:rPr lang="en-US" sz="1500" b="1" i="1">
                                <a:solidFill>
                                  <a:prstClr val="black"/>
                                </a:solidFill>
                                <a:latin typeface="Cambria Math" panose="02040503050406030204" pitchFamily="18" charset="0"/>
                                <a:ea typeface="Cambria Math" panose="02040503050406030204" pitchFamily="18" charset="0"/>
                              </a:rPr>
                              <m:t>𝝅</m:t>
                            </m:r>
                          </m:num>
                          <m:den>
                            <m:r>
                              <a:rPr lang="en-US" sz="1500" b="1" i="1">
                                <a:solidFill>
                                  <a:prstClr val="black"/>
                                </a:solidFill>
                                <a:latin typeface="Cambria Math" panose="02040503050406030204" pitchFamily="18" charset="0"/>
                                <a:ea typeface="Cambria Math" panose="02040503050406030204" pitchFamily="18" charset="0"/>
                              </a:rPr>
                              <m:t>𝟒</m:t>
                            </m:r>
                          </m:den>
                        </m:f>
                        <m:r>
                          <a:rPr lang="en-US" sz="1500" b="1" i="1">
                            <a:solidFill>
                              <a:prstClr val="black"/>
                            </a:solidFill>
                            <a:latin typeface="Cambria Math" panose="02040503050406030204" pitchFamily="18" charset="0"/>
                            <a:ea typeface="Cambria Math" panose="02040503050406030204" pitchFamily="18" charset="0"/>
                          </a:rPr>
                          <m:t>+</m:t>
                        </m:r>
                        <m:r>
                          <a:rPr lang="en-US" sz="1500" b="1">
                            <a:solidFill>
                              <a:prstClr val="black"/>
                            </a:solidFill>
                            <a:latin typeface="Cambria Math" panose="02040503050406030204" pitchFamily="18" charset="0"/>
                            <a:ea typeface="Cambria Math" panose="02040503050406030204" pitchFamily="18" charset="0"/>
                          </a:rPr>
                          <m:t>𝐧𝐨𝐢𝐬𝐞</m:t>
                        </m:r>
                        <m:r>
                          <a:rPr lang="en-US" sz="1500" b="1" i="1">
                            <a:solidFill>
                              <a:prstClr val="black"/>
                            </a:solidFill>
                            <a:latin typeface="Cambria Math" panose="02040503050406030204" pitchFamily="18" charset="0"/>
                            <a:ea typeface="Cambria Math" panose="02040503050406030204" pitchFamily="18" charset="0"/>
                          </a:rPr>
                          <m:t>)</m:t>
                        </m:r>
                      </m:e>
                    </m:func>
                    <m:r>
                      <a:rPr lang="en-US" sz="1500" b="1" i="1">
                        <a:solidFill>
                          <a:prstClr val="black"/>
                        </a:solidFill>
                        <a:latin typeface="Cambria Math" panose="02040503050406030204" pitchFamily="18" charset="0"/>
                      </a:rPr>
                      <m:t>−</m:t>
                    </m:r>
                    <m:f>
                      <m:fPr>
                        <m:ctrlPr>
                          <a:rPr lang="en-US" sz="1500" b="1" i="1">
                            <a:solidFill>
                              <a:prstClr val="black"/>
                            </a:solidFill>
                            <a:latin typeface="Cambria Math" panose="02040503050406030204" pitchFamily="18" charset="0"/>
                          </a:rPr>
                        </m:ctrlPr>
                      </m:fPr>
                      <m:num>
                        <m:r>
                          <a:rPr lang="en-US" sz="1500" b="1" i="1">
                            <a:solidFill>
                              <a:prstClr val="black"/>
                            </a:solidFill>
                            <a:latin typeface="Cambria Math" panose="02040503050406030204" pitchFamily="18" charset="0"/>
                          </a:rPr>
                          <m:t>𝟏</m:t>
                        </m:r>
                      </m:num>
                      <m:den>
                        <m:r>
                          <a:rPr lang="en-US" sz="1500" b="1" i="1">
                            <a:solidFill>
                              <a:prstClr val="black"/>
                            </a:solidFill>
                            <a:latin typeface="Cambria Math" panose="02040503050406030204" pitchFamily="18" charset="0"/>
                          </a:rPr>
                          <m:t>𝟐</m:t>
                        </m:r>
                      </m:den>
                    </m:f>
                  </m:oMath>
                </a14:m>
                <a:endParaRPr lang="en-US" sz="1500" dirty="0">
                  <a:solidFill>
                    <a:prstClr val="black"/>
                  </a:solidFill>
                  <a:latin typeface="Arial" panose="020B0604020202020204" pitchFamily="34" charset="0"/>
                  <a:cs typeface="Arial" panose="020B0604020202020204" pitchFamily="34" charset="0"/>
                </a:endParaRPr>
              </a:p>
              <a:p>
                <a:pPr marL="0" indent="0" defTabSz="685800">
                  <a:spcBef>
                    <a:spcPts val="750"/>
                  </a:spcBef>
                  <a:buNone/>
                </a:pPr>
                <a14:m>
                  <m:oMath xmlns:m="http://schemas.openxmlformats.org/officeDocument/2006/math">
                    <m:r>
                      <a:rPr lang="en-US" sz="1500" b="1" i="1">
                        <a:solidFill>
                          <a:prstClr val="black"/>
                        </a:solidFill>
                        <a:latin typeface="Cambria Math" panose="02040503050406030204" pitchFamily="18" charset="0"/>
                      </a:rPr>
                      <m:t> </m:t>
                    </m:r>
                    <m:sSub>
                      <m:sSubPr>
                        <m:ctrlPr>
                          <a:rPr lang="en-US" sz="1500" b="1" i="1">
                            <a:solidFill>
                              <a:prstClr val="black"/>
                            </a:solidFill>
                            <a:latin typeface="Cambria Math" panose="02040503050406030204" pitchFamily="18" charset="0"/>
                          </a:rPr>
                        </m:ctrlPr>
                      </m:sSubPr>
                      <m:e>
                        <m:r>
                          <a:rPr lang="en-US" sz="1500" b="1" i="1">
                            <a:solidFill>
                              <a:prstClr val="black"/>
                            </a:solidFill>
                            <a:latin typeface="Cambria Math" panose="02040503050406030204" pitchFamily="18" charset="0"/>
                          </a:rPr>
                          <m:t>𝒇</m:t>
                        </m:r>
                      </m:e>
                      <m:sub>
                        <m:r>
                          <a:rPr lang="en-US" sz="1500" b="1" i="1">
                            <a:solidFill>
                              <a:prstClr val="black"/>
                            </a:solidFill>
                            <a:latin typeface="Cambria Math" panose="02040503050406030204" pitchFamily="18" charset="0"/>
                          </a:rPr>
                          <m:t>𝒏</m:t>
                        </m:r>
                      </m:sub>
                    </m:sSub>
                    <m:d>
                      <m:dPr>
                        <m:begChr m:val="["/>
                        <m:endChr m:val="]"/>
                        <m:ctrlPr>
                          <a:rPr lang="en-US" sz="1500" b="1" i="1">
                            <a:solidFill>
                              <a:prstClr val="black"/>
                            </a:solidFill>
                            <a:latin typeface="Cambria Math" panose="02040503050406030204" pitchFamily="18" charset="0"/>
                          </a:rPr>
                        </m:ctrlPr>
                      </m:dPr>
                      <m:e>
                        <m:r>
                          <a:rPr lang="en-US" sz="1500" b="1" i="1">
                            <a:solidFill>
                              <a:prstClr val="black"/>
                            </a:solidFill>
                            <a:latin typeface="Cambria Math" panose="02040503050406030204" pitchFamily="18" charset="0"/>
                          </a:rPr>
                          <m:t>𝒌</m:t>
                        </m:r>
                      </m:e>
                    </m:d>
                    <m:r>
                      <a:rPr lang="en-US" sz="1500" b="1" i="1">
                        <a:solidFill>
                          <a:prstClr val="black"/>
                        </a:solidFill>
                        <a:latin typeface="Cambria Math" panose="02040503050406030204" pitchFamily="18" charset="0"/>
                      </a:rPr>
                      <m:t>=</m:t>
                    </m:r>
                    <m:r>
                      <a:rPr lang="en-US" sz="1500" b="1" i="1">
                        <a:solidFill>
                          <a:srgbClr val="ED7D31"/>
                        </a:solidFill>
                        <a:latin typeface="Cambria Math" panose="02040503050406030204" pitchFamily="18" charset="0"/>
                        <a:ea typeface="Cambria Math" panose="02040503050406030204" pitchFamily="18" charset="0"/>
                      </a:rPr>
                      <m:t>𝜶</m:t>
                    </m:r>
                    <m:sSub>
                      <m:sSubPr>
                        <m:ctrlPr>
                          <a:rPr lang="en-US" sz="1500" b="1" i="1">
                            <a:solidFill>
                              <a:srgbClr val="ED7D31"/>
                            </a:solidFill>
                            <a:latin typeface="Cambria Math" panose="02040503050406030204" pitchFamily="18" charset="0"/>
                          </a:rPr>
                        </m:ctrlPr>
                      </m:sSubPr>
                      <m:e>
                        <m:r>
                          <a:rPr lang="en-US" sz="1500" b="1" i="1">
                            <a:solidFill>
                              <a:srgbClr val="FA9A42"/>
                            </a:solidFill>
                            <a:latin typeface="Cambria Math" panose="02040503050406030204" pitchFamily="18" charset="0"/>
                            <a:ea typeface="Cambria Math" panose="02040503050406030204" pitchFamily="18" charset="0"/>
                          </a:rPr>
                          <m:t>𝝈</m:t>
                        </m:r>
                      </m:e>
                      <m:sub>
                        <m:r>
                          <a:rPr lang="en-US" sz="1500" b="1" i="1">
                            <a:solidFill>
                              <a:srgbClr val="ED7D31"/>
                            </a:solidFill>
                            <a:latin typeface="Cambria Math" panose="02040503050406030204" pitchFamily="18" charset="0"/>
                          </a:rPr>
                          <m:t>𝒏</m:t>
                        </m:r>
                      </m:sub>
                    </m:sSub>
                    <m:d>
                      <m:dPr>
                        <m:begChr m:val="["/>
                        <m:endChr m:val="]"/>
                        <m:ctrlPr>
                          <a:rPr lang="en-US" sz="1500" b="1" i="1">
                            <a:solidFill>
                              <a:srgbClr val="ED7D31"/>
                            </a:solidFill>
                            <a:latin typeface="Cambria Math" panose="02040503050406030204" pitchFamily="18" charset="0"/>
                          </a:rPr>
                        </m:ctrlPr>
                      </m:dPr>
                      <m:e>
                        <m:r>
                          <a:rPr lang="en-US" sz="1500" b="1" i="1">
                            <a:solidFill>
                              <a:srgbClr val="ED7D31"/>
                            </a:solidFill>
                            <a:latin typeface="Cambria Math" panose="02040503050406030204" pitchFamily="18" charset="0"/>
                          </a:rPr>
                          <m:t>𝒌</m:t>
                        </m:r>
                      </m:e>
                    </m:d>
                    <m:r>
                      <a:rPr lang="en-US" sz="1500" b="1" i="1">
                        <a:solidFill>
                          <a:srgbClr val="ED7D31"/>
                        </a:solidFill>
                        <a:latin typeface="Cambria Math" panose="02040503050406030204" pitchFamily="18" charset="0"/>
                      </a:rPr>
                      <m:t>+</m:t>
                    </m:r>
                    <m:r>
                      <a:rPr lang="en-US" sz="1500" b="1" i="1">
                        <a:solidFill>
                          <a:srgbClr val="ED7D31"/>
                        </a:solidFill>
                        <a:latin typeface="Cambria Math" panose="02040503050406030204" pitchFamily="18" charset="0"/>
                        <a:ea typeface="Cambria Math" panose="02040503050406030204" pitchFamily="18" charset="0"/>
                      </a:rPr>
                      <m:t>𝜷</m:t>
                    </m:r>
                    <m:nary>
                      <m:naryPr>
                        <m:chr m:val="∑"/>
                        <m:supHide m:val="on"/>
                        <m:ctrlPr>
                          <a:rPr lang="en-US" sz="1500" b="1" i="1">
                            <a:solidFill>
                              <a:srgbClr val="ED7D31"/>
                            </a:solidFill>
                            <a:latin typeface="Cambria Math" panose="02040503050406030204" pitchFamily="18" charset="0"/>
                            <a:ea typeface="Cambria Math" panose="02040503050406030204" pitchFamily="18" charset="0"/>
                          </a:rPr>
                        </m:ctrlPr>
                      </m:naryPr>
                      <m:sub>
                        <m:r>
                          <m:rPr>
                            <m:brk m:alnAt="7"/>
                          </m:rPr>
                          <a:rPr lang="en-US" sz="1500" b="1" i="1">
                            <a:solidFill>
                              <a:srgbClr val="ED7D31"/>
                            </a:solidFill>
                            <a:latin typeface="Cambria Math" panose="02040503050406030204" pitchFamily="18" charset="0"/>
                            <a:ea typeface="Cambria Math" panose="02040503050406030204" pitchFamily="18" charset="0"/>
                          </a:rPr>
                          <m:t>𝒎</m:t>
                        </m:r>
                      </m:sub>
                      <m:sup/>
                      <m:e>
                        <m:sSub>
                          <m:sSubPr>
                            <m:ctrlPr>
                              <a:rPr lang="en-US" sz="1500" b="1" i="1">
                                <a:solidFill>
                                  <a:srgbClr val="ED7D31"/>
                                </a:solidFill>
                                <a:latin typeface="Cambria Math" panose="02040503050406030204" pitchFamily="18" charset="0"/>
                                <a:ea typeface="Cambria Math" panose="02040503050406030204" pitchFamily="18" charset="0"/>
                              </a:rPr>
                            </m:ctrlPr>
                          </m:sSubPr>
                          <m:e>
                            <m:r>
                              <a:rPr lang="en-US" sz="1500" b="1" i="1">
                                <a:solidFill>
                                  <a:srgbClr val="ED7D31"/>
                                </a:solidFill>
                                <a:latin typeface="Cambria Math" panose="02040503050406030204" pitchFamily="18" charset="0"/>
                                <a:ea typeface="Cambria Math" panose="02040503050406030204" pitchFamily="18" charset="0"/>
                              </a:rPr>
                              <m:t>𝑱</m:t>
                            </m:r>
                          </m:e>
                          <m:sub>
                            <m:r>
                              <a:rPr lang="en-US" sz="1500" b="1" i="1">
                                <a:solidFill>
                                  <a:srgbClr val="ED7D31"/>
                                </a:solidFill>
                                <a:latin typeface="Cambria Math" panose="02040503050406030204" pitchFamily="18" charset="0"/>
                                <a:ea typeface="Cambria Math" panose="02040503050406030204" pitchFamily="18" charset="0"/>
                              </a:rPr>
                              <m:t>𝒎𝒏</m:t>
                            </m:r>
                          </m:sub>
                        </m:sSub>
                      </m:e>
                    </m:nary>
                    <m:sSub>
                      <m:sSubPr>
                        <m:ctrlPr>
                          <a:rPr lang="en-US" sz="1500" b="1" i="1">
                            <a:solidFill>
                              <a:srgbClr val="ED7D31"/>
                            </a:solidFill>
                            <a:latin typeface="Cambria Math" panose="02040503050406030204" pitchFamily="18" charset="0"/>
                          </a:rPr>
                        </m:ctrlPr>
                      </m:sSubPr>
                      <m:e>
                        <m:r>
                          <a:rPr lang="en-US" sz="1500" b="1" i="1">
                            <a:solidFill>
                              <a:srgbClr val="FA9A42"/>
                            </a:solidFill>
                            <a:latin typeface="Cambria Math" panose="02040503050406030204" pitchFamily="18" charset="0"/>
                            <a:ea typeface="Cambria Math" panose="02040503050406030204" pitchFamily="18" charset="0"/>
                          </a:rPr>
                          <m:t>𝝈</m:t>
                        </m:r>
                      </m:e>
                      <m:sub>
                        <m:r>
                          <a:rPr lang="en-US" sz="1500" b="1" i="1">
                            <a:solidFill>
                              <a:srgbClr val="ED7D31"/>
                            </a:solidFill>
                            <a:latin typeface="Cambria Math" panose="02040503050406030204" pitchFamily="18" charset="0"/>
                          </a:rPr>
                          <m:t>𝒎</m:t>
                        </m:r>
                      </m:sub>
                    </m:sSub>
                    <m:d>
                      <m:dPr>
                        <m:begChr m:val="["/>
                        <m:endChr m:val="]"/>
                        <m:ctrlPr>
                          <a:rPr lang="en-US" sz="1500" b="1" i="1">
                            <a:solidFill>
                              <a:srgbClr val="ED7D31"/>
                            </a:solidFill>
                            <a:latin typeface="Cambria Math" panose="02040503050406030204" pitchFamily="18" charset="0"/>
                          </a:rPr>
                        </m:ctrlPr>
                      </m:dPr>
                      <m:e>
                        <m:r>
                          <a:rPr lang="en-US" sz="1500" b="1" i="1">
                            <a:solidFill>
                              <a:srgbClr val="ED7D31"/>
                            </a:solidFill>
                            <a:latin typeface="Cambria Math" panose="02040503050406030204" pitchFamily="18" charset="0"/>
                          </a:rPr>
                          <m:t>𝒌</m:t>
                        </m:r>
                      </m:e>
                    </m:d>
                  </m:oMath>
                </a14:m>
                <a:r>
                  <a:rPr lang="en-US" sz="1500" b="1" dirty="0">
                    <a:solidFill>
                      <a:srgbClr val="ED7D31"/>
                    </a:solidFill>
                    <a:latin typeface="Arial" panose="020B0604020202020204" pitchFamily="34" charset="0"/>
                    <a:cs typeface="Arial" panose="020B0604020202020204" pitchFamily="34" charset="0"/>
                  </a:rPr>
                  <a:t>                  </a:t>
                </a:r>
                <a:endParaRPr lang="en-US" sz="1500" dirty="0">
                  <a:solidFill>
                    <a:prstClr val="black"/>
                  </a:solidFill>
                  <a:latin typeface="Arial" panose="020B0604020202020204" pitchFamily="34" charset="0"/>
                  <a:cs typeface="Arial" panose="020B0604020202020204" pitchFamily="34" charset="0"/>
                </a:endParaRPr>
              </a:p>
              <a:p>
                <a:pPr marL="171450" indent="-171450" defTabSz="685800">
                  <a:spcBef>
                    <a:spcPts val="750"/>
                  </a:spcBef>
                  <a:buClr>
                    <a:srgbClr val="0070C0"/>
                  </a:buClr>
                  <a:buFont typeface="Wingdings" panose="05000000000000000000" pitchFamily="2" charset="2"/>
                  <a:buChar char="v"/>
                </a:pPr>
                <a:endParaRPr lang="en-US" sz="900" b="1" dirty="0">
                  <a:solidFill>
                    <a:prstClr val="black"/>
                  </a:solidFill>
                  <a:latin typeface="Arial" panose="020B0604020202020204" pitchFamily="34" charset="0"/>
                  <a:cs typeface="Arial" panose="020B0604020202020204" pitchFamily="34" charset="0"/>
                </a:endParaRPr>
              </a:p>
              <a:p>
                <a:pPr marL="0" indent="0" defTabSz="685800">
                  <a:spcBef>
                    <a:spcPts val="750"/>
                  </a:spcBef>
                  <a:buClr>
                    <a:srgbClr val="0070C0"/>
                  </a:buClr>
                  <a:buNone/>
                </a:pPr>
                <a:r>
                  <a:rPr lang="en-US" sz="1500" b="1" dirty="0">
                    <a:solidFill>
                      <a:prstClr val="black"/>
                    </a:solidFill>
                    <a:latin typeface="Arial" panose="020B0604020202020204" pitchFamily="34" charset="0"/>
                    <a:cs typeface="Arial" panose="020B0604020202020204" pitchFamily="34" charset="0"/>
                  </a:rPr>
                  <a:t>Purpose: Realize Ising Machine in Optical Domain</a:t>
                </a:r>
              </a:p>
              <a:p>
                <a:pPr marL="171450" indent="-171450" defTabSz="685800">
                  <a:spcBef>
                    <a:spcPts val="750"/>
                  </a:spcBef>
                  <a:buFont typeface="Courier New" panose="02070309020205020404" pitchFamily="49" charset="0"/>
                  <a:buChar char="o"/>
                </a:pPr>
                <a14:m>
                  <m:oMath xmlns:m="http://schemas.openxmlformats.org/officeDocument/2006/math">
                    <m:sSup>
                      <m:sSupPr>
                        <m:ctrlPr>
                          <a:rPr lang="en-US" sz="1500" b="1" i="1">
                            <a:solidFill>
                              <a:srgbClr val="ED7D31"/>
                            </a:solidFill>
                            <a:latin typeface="Cambria Math" panose="02040503050406030204" pitchFamily="18" charset="0"/>
                          </a:rPr>
                        </m:ctrlPr>
                      </m:sSupPr>
                      <m:e>
                        <m:r>
                          <a:rPr lang="en-US" sz="1500" b="1">
                            <a:solidFill>
                              <a:srgbClr val="ED7D31"/>
                            </a:solidFill>
                            <a:latin typeface="Cambria Math" panose="02040503050406030204" pitchFamily="18" charset="0"/>
                          </a:rPr>
                          <m:t> </m:t>
                        </m:r>
                        <m:r>
                          <a:rPr lang="en-US" sz="1500" b="1">
                            <a:solidFill>
                              <a:srgbClr val="ED7D31"/>
                            </a:solidFill>
                            <a:latin typeface="Cambria Math" panose="02040503050406030204" pitchFamily="18" charset="0"/>
                          </a:rPr>
                          <m:t>𝐜𝐨𝐬</m:t>
                        </m:r>
                      </m:e>
                      <m:sup>
                        <m:r>
                          <a:rPr lang="en-US" sz="1500" b="1">
                            <a:solidFill>
                              <a:srgbClr val="ED7D31"/>
                            </a:solidFill>
                            <a:latin typeface="Cambria Math" panose="02040503050406030204" pitchFamily="18" charset="0"/>
                          </a:rPr>
                          <m:t>𝟐</m:t>
                        </m:r>
                      </m:sup>
                    </m:sSup>
                  </m:oMath>
                </a14:m>
                <a:r>
                  <a:rPr lang="en-US" sz="1500" b="1" dirty="0">
                    <a:solidFill>
                      <a:srgbClr val="ED7D31"/>
                    </a:solidFill>
                    <a:latin typeface="Arial" panose="020B0604020202020204" pitchFamily="34" charset="0"/>
                    <a:cs typeface="Arial" panose="020B0604020202020204" pitchFamily="34" charset="0"/>
                  </a:rPr>
                  <a:t>  </a:t>
                </a:r>
                <a:r>
                  <a:rPr lang="en-US" sz="1500" dirty="0">
                    <a:solidFill>
                      <a:prstClr val="black"/>
                    </a:solidFill>
                    <a:latin typeface="Arial" panose="020B0604020202020204" pitchFamily="34" charset="0"/>
                    <a:cs typeface="Arial" panose="020B0604020202020204" pitchFamily="34" charset="0"/>
                  </a:rPr>
                  <a:t>(equation 1) </a:t>
                </a:r>
                <a14:m>
                  <m:oMath xmlns:m="http://schemas.openxmlformats.org/officeDocument/2006/math">
                    <m:r>
                      <a:rPr lang="en-US" sz="1500" i="1">
                        <a:solidFill>
                          <a:prstClr val="black"/>
                        </a:solidFill>
                        <a:latin typeface="Cambria Math" panose="02040503050406030204" pitchFamily="18" charset="0"/>
                      </a:rPr>
                      <m:t>→ </m:t>
                    </m:r>
                  </m:oMath>
                </a14:m>
                <a:r>
                  <a:rPr lang="en-US" sz="1500" dirty="0">
                    <a:solidFill>
                      <a:prstClr val="black"/>
                    </a:solidFill>
                    <a:latin typeface="Arial" panose="020B0604020202020204" pitchFamily="34" charset="0"/>
                    <a:cs typeface="Arial" panose="020B0604020202020204" pitchFamily="34" charset="0"/>
                  </a:rPr>
                  <a:t>Photodetection</a:t>
                </a:r>
              </a:p>
              <a:p>
                <a:pPr marL="171450" indent="-171450" defTabSz="685800">
                  <a:spcBef>
                    <a:spcPts val="750"/>
                  </a:spcBef>
                  <a:buFont typeface="Courier New" panose="02070309020205020404" pitchFamily="49" charset="0"/>
                  <a:buChar char="o"/>
                </a:pPr>
                <a:r>
                  <a:rPr lang="en-US" sz="1500" b="1" dirty="0">
                    <a:solidFill>
                      <a:srgbClr val="ED7D31"/>
                    </a:solidFill>
                    <a:latin typeface="Arial" panose="020B0604020202020204" pitchFamily="34" charset="0"/>
                    <a:cs typeface="Arial" panose="020B0604020202020204" pitchFamily="34" charset="0"/>
                  </a:rPr>
                  <a:t> Linear operation </a:t>
                </a:r>
                <a:r>
                  <a:rPr lang="en-US" sz="1500" dirty="0">
                    <a:solidFill>
                      <a:srgbClr val="ED7D31"/>
                    </a:solidFill>
                    <a:latin typeface="Arial" panose="020B0604020202020204" pitchFamily="34" charset="0"/>
                    <a:cs typeface="Arial" panose="020B0604020202020204" pitchFamily="34" charset="0"/>
                  </a:rPr>
                  <a:t>(equation 2) </a:t>
                </a:r>
                <a14:m>
                  <m:oMath xmlns:m="http://schemas.openxmlformats.org/officeDocument/2006/math">
                    <m:r>
                      <a:rPr lang="en-US" sz="1500" i="1">
                        <a:solidFill>
                          <a:srgbClr val="ED7D31"/>
                        </a:solidFill>
                        <a:latin typeface="Cambria Math" panose="02040503050406030204" pitchFamily="18" charset="0"/>
                      </a:rPr>
                      <m:t>→</m:t>
                    </m:r>
                  </m:oMath>
                </a14:m>
                <a:r>
                  <a:rPr lang="en-US" sz="1575" dirty="0">
                    <a:solidFill>
                      <a:srgbClr val="ED7D31"/>
                    </a:solidFill>
                    <a:latin typeface="Arial" panose="020B0604020202020204" pitchFamily="34" charset="0"/>
                    <a:cs typeface="Arial" panose="020B0604020202020204" pitchFamily="34" charset="0"/>
                  </a:rPr>
                  <a:t> MZI</a:t>
                </a:r>
              </a:p>
            </p:txBody>
          </p:sp>
        </mc:Choice>
        <mc:Fallback xmlns="">
          <p:sp>
            <p:nvSpPr>
              <p:cNvPr id="43" name="内容占位符 2">
                <a:extLst>
                  <a:ext uri="{FF2B5EF4-FFF2-40B4-BE49-F238E27FC236}">
                    <a16:creationId xmlns:a16="http://schemas.microsoft.com/office/drawing/2014/main" id="{C2150120-5549-D6C5-7100-36F5FAB144E6}"/>
                  </a:ext>
                </a:extLst>
              </p:cNvPr>
              <p:cNvSpPr>
                <a:spLocks noGrp="1" noRot="1" noChangeAspect="1" noMove="1" noResize="1" noEditPoints="1" noAdjustHandles="1" noChangeArrowheads="1" noChangeShapeType="1" noTextEdit="1"/>
              </p:cNvSpPr>
              <p:nvPr/>
            </p:nvSpPr>
            <p:spPr>
              <a:xfrm>
                <a:off x="435684" y="892974"/>
                <a:ext cx="4995172" cy="2022506"/>
              </a:xfrm>
              <a:prstGeom prst="rect">
                <a:avLst/>
              </a:prstGeom>
              <a:blipFill>
                <a:blip r:embed="rId4"/>
                <a:stretch>
                  <a:fillRect l="-732" b="-2410"/>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44" name="TextBox 9">
                <a:extLst>
                  <a:ext uri="{FF2B5EF4-FFF2-40B4-BE49-F238E27FC236}">
                    <a16:creationId xmlns:a16="http://schemas.microsoft.com/office/drawing/2014/main" id="{C1578FC8-7EF1-9E94-F465-728CCE396DA8}"/>
                  </a:ext>
                </a:extLst>
              </p:cNvPr>
              <p:cNvSpPr txBox="1"/>
              <p:nvPr/>
            </p:nvSpPr>
            <p:spPr>
              <a:xfrm>
                <a:off x="5136983" y="1073957"/>
                <a:ext cx="4004590" cy="116814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1350" i="1" dirty="0">
                    <a:solidFill>
                      <a:srgbClr val="ED7D31"/>
                    </a:solidFill>
                    <a:latin typeface="Arial" panose="020B0604020202020204" pitchFamily="34" charset="0"/>
                    <a:cs typeface="Arial" panose="020B0604020202020204" pitchFamily="34" charset="0"/>
                  </a:rPr>
                  <a:t>For example, with three spins:</a:t>
                </a:r>
              </a:p>
              <a:p>
                <a:pPr defTabSz="685800"/>
                <a:endParaRPr lang="en-US" sz="1350" i="1" dirty="0">
                  <a:solidFill>
                    <a:srgbClr val="ED7D31"/>
                  </a:solidFill>
                  <a:latin typeface="Arial" panose="020B0604020202020204" pitchFamily="34" charset="0"/>
                  <a:cs typeface="Arial" panose="020B0604020202020204" pitchFamily="34" charset="0"/>
                </a:endParaRPr>
              </a:p>
              <a:p>
                <a:pPr defTabSz="685800"/>
                <a:r>
                  <a:rPr lang="en-US" sz="1350" b="1" dirty="0">
                    <a:solidFill>
                      <a:srgbClr val="ED7D31"/>
                    </a:solidFill>
                    <a:latin typeface="Calibri" panose="020F0502020204030204"/>
                    <a:ea typeface="Cambria Math" panose="02040503050406030204" pitchFamily="18" charset="0"/>
                  </a:rPr>
                  <a:t> </a:t>
                </a:r>
                <a14:m>
                  <m:oMath xmlns:m="http://schemas.openxmlformats.org/officeDocument/2006/math">
                    <m:d>
                      <m:dPr>
                        <m:begChr m:val="["/>
                        <m:endChr m:val="]"/>
                        <m:ctrlPr>
                          <a:rPr lang="en-US" sz="1350" b="1" i="1">
                            <a:solidFill>
                              <a:srgbClr val="ED7D31"/>
                            </a:solidFill>
                            <a:latin typeface="Cambria Math" panose="02040503050406030204" pitchFamily="18" charset="0"/>
                            <a:ea typeface="Cambria Math" panose="02040503050406030204" pitchFamily="18" charset="0"/>
                          </a:rPr>
                        </m:ctrlPr>
                      </m:dPr>
                      <m:e>
                        <m:m>
                          <m:mPr>
                            <m:mcs>
                              <m:mc>
                                <m:mcPr>
                                  <m:count m:val="1"/>
                                  <m:mcJc m:val="center"/>
                                </m:mcPr>
                              </m:mc>
                            </m:mcs>
                            <m:ctrlPr>
                              <a:rPr lang="en-US" sz="1350" b="1" i="1">
                                <a:solidFill>
                                  <a:srgbClr val="ED7D31"/>
                                </a:solidFill>
                                <a:latin typeface="Cambria Math" panose="02040503050406030204" pitchFamily="18" charset="0"/>
                                <a:ea typeface="Cambria Math" panose="02040503050406030204" pitchFamily="18" charset="0"/>
                              </a:rPr>
                            </m:ctrlPr>
                          </m:mPr>
                          <m:mr>
                            <m:e>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ED7D31"/>
                                      </a:solidFill>
                                      <a:latin typeface="Cambria Math" panose="02040503050406030204" pitchFamily="18" charset="0"/>
                                      <a:ea typeface="Cambria Math" panose="02040503050406030204" pitchFamily="18" charset="0"/>
                                    </a:rPr>
                                    <m:t>𝒇</m:t>
                                  </m:r>
                                </m:e>
                                <m:sub>
                                  <m:r>
                                    <a:rPr lang="en-US" sz="1350" b="1" i="1">
                                      <a:solidFill>
                                        <a:srgbClr val="ED7D31"/>
                                      </a:solidFill>
                                      <a:latin typeface="Cambria Math" panose="02040503050406030204" pitchFamily="18" charset="0"/>
                                      <a:ea typeface="Cambria Math" panose="02040503050406030204" pitchFamily="18" charset="0"/>
                                    </a:rPr>
                                    <m:t>𝟏</m:t>
                                  </m:r>
                                </m:sub>
                              </m:sSub>
                              <m:d>
                                <m:dPr>
                                  <m:begChr m:val="["/>
                                  <m:endChr m:val="]"/>
                                  <m:ctrlPr>
                                    <a:rPr lang="en-US" sz="1350" b="1" i="1">
                                      <a:solidFill>
                                        <a:srgbClr val="ED7D31"/>
                                      </a:solidFill>
                                      <a:latin typeface="Cambria Math" panose="02040503050406030204" pitchFamily="18" charset="0"/>
                                      <a:ea typeface="Cambria Math" panose="02040503050406030204" pitchFamily="18" charset="0"/>
                                    </a:rPr>
                                  </m:ctrlPr>
                                </m:dPr>
                                <m:e>
                                  <m:r>
                                    <a:rPr lang="en-US" sz="1350" b="1" i="1">
                                      <a:solidFill>
                                        <a:srgbClr val="ED7D31"/>
                                      </a:solidFill>
                                      <a:latin typeface="Cambria Math" panose="02040503050406030204" pitchFamily="18" charset="0"/>
                                      <a:ea typeface="Cambria Math" panose="02040503050406030204" pitchFamily="18" charset="0"/>
                                    </a:rPr>
                                    <m:t>𝒌</m:t>
                                  </m:r>
                                </m:e>
                              </m:d>
                            </m:e>
                          </m:mr>
                          <m:mr>
                            <m:e>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ED7D31"/>
                                      </a:solidFill>
                                      <a:latin typeface="Cambria Math" panose="02040503050406030204" pitchFamily="18" charset="0"/>
                                      <a:ea typeface="Cambria Math" panose="02040503050406030204" pitchFamily="18" charset="0"/>
                                    </a:rPr>
                                    <m:t>𝒇</m:t>
                                  </m:r>
                                </m:e>
                                <m:sub>
                                  <m:r>
                                    <a:rPr lang="en-US" sz="1350" b="1" i="1">
                                      <a:solidFill>
                                        <a:srgbClr val="ED7D31"/>
                                      </a:solidFill>
                                      <a:latin typeface="Cambria Math" panose="02040503050406030204" pitchFamily="18" charset="0"/>
                                      <a:ea typeface="Cambria Math" panose="02040503050406030204" pitchFamily="18" charset="0"/>
                                    </a:rPr>
                                    <m:t>𝟐</m:t>
                                  </m:r>
                                </m:sub>
                              </m:sSub>
                              <m:d>
                                <m:dPr>
                                  <m:begChr m:val="["/>
                                  <m:endChr m:val="]"/>
                                  <m:ctrlPr>
                                    <a:rPr lang="en-US" sz="1350" b="1" i="1">
                                      <a:solidFill>
                                        <a:srgbClr val="ED7D31"/>
                                      </a:solidFill>
                                      <a:latin typeface="Cambria Math" panose="02040503050406030204" pitchFamily="18" charset="0"/>
                                      <a:ea typeface="Cambria Math" panose="02040503050406030204" pitchFamily="18" charset="0"/>
                                    </a:rPr>
                                  </m:ctrlPr>
                                </m:dPr>
                                <m:e>
                                  <m:r>
                                    <a:rPr lang="en-US" sz="1350" b="1" i="1">
                                      <a:solidFill>
                                        <a:srgbClr val="ED7D31"/>
                                      </a:solidFill>
                                      <a:latin typeface="Cambria Math" panose="02040503050406030204" pitchFamily="18" charset="0"/>
                                      <a:ea typeface="Cambria Math" panose="02040503050406030204" pitchFamily="18" charset="0"/>
                                    </a:rPr>
                                    <m:t>𝒌</m:t>
                                  </m:r>
                                </m:e>
                              </m:d>
                            </m:e>
                          </m:mr>
                          <m:mr>
                            <m:e>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ED7D31"/>
                                      </a:solidFill>
                                      <a:latin typeface="Cambria Math" panose="02040503050406030204" pitchFamily="18" charset="0"/>
                                      <a:ea typeface="Cambria Math" panose="02040503050406030204" pitchFamily="18" charset="0"/>
                                    </a:rPr>
                                    <m:t>𝒇</m:t>
                                  </m:r>
                                </m:e>
                                <m:sub>
                                  <m:r>
                                    <a:rPr lang="en-US" sz="1350" b="1" i="1">
                                      <a:solidFill>
                                        <a:srgbClr val="ED7D31"/>
                                      </a:solidFill>
                                      <a:latin typeface="Cambria Math" panose="02040503050406030204" pitchFamily="18" charset="0"/>
                                      <a:ea typeface="Cambria Math" panose="02040503050406030204" pitchFamily="18" charset="0"/>
                                    </a:rPr>
                                    <m:t>𝟑</m:t>
                                  </m:r>
                                </m:sub>
                              </m:sSub>
                              <m:d>
                                <m:dPr>
                                  <m:begChr m:val="["/>
                                  <m:endChr m:val="]"/>
                                  <m:ctrlPr>
                                    <a:rPr lang="en-US" sz="1350" b="1" i="1">
                                      <a:solidFill>
                                        <a:srgbClr val="ED7D31"/>
                                      </a:solidFill>
                                      <a:latin typeface="Cambria Math" panose="02040503050406030204" pitchFamily="18" charset="0"/>
                                      <a:ea typeface="Cambria Math" panose="02040503050406030204" pitchFamily="18" charset="0"/>
                                    </a:rPr>
                                  </m:ctrlPr>
                                </m:dPr>
                                <m:e>
                                  <m:r>
                                    <a:rPr lang="en-US" sz="1350" b="1" i="1">
                                      <a:solidFill>
                                        <a:srgbClr val="ED7D31"/>
                                      </a:solidFill>
                                      <a:latin typeface="Cambria Math" panose="02040503050406030204" pitchFamily="18" charset="0"/>
                                      <a:ea typeface="Cambria Math" panose="02040503050406030204" pitchFamily="18" charset="0"/>
                                    </a:rPr>
                                    <m:t>𝒌</m:t>
                                  </m:r>
                                </m:e>
                              </m:d>
                            </m:e>
                          </m:mr>
                        </m:m>
                      </m:e>
                    </m:d>
                    <m:r>
                      <a:rPr lang="en-US" sz="1350" b="1" i="1">
                        <a:solidFill>
                          <a:srgbClr val="ED7D31"/>
                        </a:solidFill>
                        <a:latin typeface="Cambria Math" panose="02040503050406030204" pitchFamily="18" charset="0"/>
                        <a:ea typeface="Cambria Math" panose="02040503050406030204" pitchFamily="18" charset="0"/>
                      </a:rPr>
                      <m:t>=</m:t>
                    </m:r>
                    <m:r>
                      <a:rPr lang="en-US" sz="1350" b="1" i="1">
                        <a:solidFill>
                          <a:srgbClr val="ED7D31"/>
                        </a:solidFill>
                        <a:latin typeface="Cambria Math" panose="02040503050406030204" pitchFamily="18" charset="0"/>
                        <a:ea typeface="Cambria Math" panose="02040503050406030204" pitchFamily="18" charset="0"/>
                      </a:rPr>
                      <m:t>𝜶</m:t>
                    </m:r>
                    <m:d>
                      <m:dPr>
                        <m:begChr m:val="["/>
                        <m:endChr m:val="]"/>
                        <m:ctrlPr>
                          <a:rPr lang="en-US" sz="1350" b="1" i="1">
                            <a:solidFill>
                              <a:srgbClr val="ED7D31"/>
                            </a:solidFill>
                            <a:latin typeface="Cambria Math" panose="02040503050406030204" pitchFamily="18" charset="0"/>
                            <a:ea typeface="Cambria Math" panose="02040503050406030204" pitchFamily="18" charset="0"/>
                          </a:rPr>
                        </m:ctrlPr>
                      </m:dPr>
                      <m:e>
                        <m:m>
                          <m:mPr>
                            <m:mcs>
                              <m:mc>
                                <m:mcPr>
                                  <m:count m:val="1"/>
                                  <m:mcJc m:val="center"/>
                                </m:mcPr>
                              </m:mc>
                            </m:mcs>
                            <m:ctrlPr>
                              <a:rPr lang="en-US" sz="1350" b="1" i="1">
                                <a:solidFill>
                                  <a:srgbClr val="ED7D31"/>
                                </a:solidFill>
                                <a:latin typeface="Cambria Math" panose="02040503050406030204" pitchFamily="18" charset="0"/>
                                <a:ea typeface="Cambria Math" panose="02040503050406030204" pitchFamily="18" charset="0"/>
                              </a:rPr>
                            </m:ctrlPr>
                          </m:mPr>
                          <m:mr>
                            <m:e>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FA9A42"/>
                                      </a:solidFill>
                                      <a:latin typeface="Cambria Math" panose="02040503050406030204" pitchFamily="18" charset="0"/>
                                      <a:ea typeface="Cambria Math" panose="02040503050406030204" pitchFamily="18" charset="0"/>
                                    </a:rPr>
                                    <m:t>𝝈</m:t>
                                  </m:r>
                                </m:e>
                                <m:sub>
                                  <m:r>
                                    <a:rPr lang="en-US" sz="1350" b="1" i="1">
                                      <a:solidFill>
                                        <a:srgbClr val="ED7D31"/>
                                      </a:solidFill>
                                      <a:latin typeface="Cambria Math" panose="02040503050406030204" pitchFamily="18" charset="0"/>
                                      <a:ea typeface="Cambria Math" panose="02040503050406030204" pitchFamily="18" charset="0"/>
                                    </a:rPr>
                                    <m:t>𝟏</m:t>
                                  </m:r>
                                </m:sub>
                              </m:sSub>
                              <m:d>
                                <m:dPr>
                                  <m:begChr m:val="["/>
                                  <m:endChr m:val="]"/>
                                  <m:ctrlPr>
                                    <a:rPr lang="en-US" sz="1350" b="1" i="1">
                                      <a:solidFill>
                                        <a:srgbClr val="ED7D31"/>
                                      </a:solidFill>
                                      <a:latin typeface="Cambria Math" panose="02040503050406030204" pitchFamily="18" charset="0"/>
                                      <a:ea typeface="Cambria Math" panose="02040503050406030204" pitchFamily="18" charset="0"/>
                                    </a:rPr>
                                  </m:ctrlPr>
                                </m:dPr>
                                <m:e>
                                  <m:r>
                                    <a:rPr lang="en-US" sz="1350" b="1" i="1">
                                      <a:solidFill>
                                        <a:srgbClr val="ED7D31"/>
                                      </a:solidFill>
                                      <a:latin typeface="Cambria Math" panose="02040503050406030204" pitchFamily="18" charset="0"/>
                                      <a:ea typeface="Cambria Math" panose="02040503050406030204" pitchFamily="18" charset="0"/>
                                    </a:rPr>
                                    <m:t>𝒌</m:t>
                                  </m:r>
                                </m:e>
                              </m:d>
                            </m:e>
                          </m:mr>
                          <m:mr>
                            <m:e>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FA9A42"/>
                                      </a:solidFill>
                                      <a:latin typeface="Cambria Math" panose="02040503050406030204" pitchFamily="18" charset="0"/>
                                      <a:ea typeface="Cambria Math" panose="02040503050406030204" pitchFamily="18" charset="0"/>
                                    </a:rPr>
                                    <m:t>𝝈</m:t>
                                  </m:r>
                                </m:e>
                                <m:sub>
                                  <m:r>
                                    <a:rPr lang="en-US" sz="1350" b="1" i="1">
                                      <a:solidFill>
                                        <a:srgbClr val="ED7D31"/>
                                      </a:solidFill>
                                      <a:latin typeface="Cambria Math" panose="02040503050406030204" pitchFamily="18" charset="0"/>
                                      <a:ea typeface="Cambria Math" panose="02040503050406030204" pitchFamily="18" charset="0"/>
                                    </a:rPr>
                                    <m:t>𝟐</m:t>
                                  </m:r>
                                </m:sub>
                              </m:sSub>
                              <m:d>
                                <m:dPr>
                                  <m:begChr m:val="["/>
                                  <m:endChr m:val="]"/>
                                  <m:ctrlPr>
                                    <a:rPr lang="en-US" sz="1350" b="1" i="1">
                                      <a:solidFill>
                                        <a:srgbClr val="ED7D31"/>
                                      </a:solidFill>
                                      <a:latin typeface="Cambria Math" panose="02040503050406030204" pitchFamily="18" charset="0"/>
                                      <a:ea typeface="Cambria Math" panose="02040503050406030204" pitchFamily="18" charset="0"/>
                                    </a:rPr>
                                  </m:ctrlPr>
                                </m:dPr>
                                <m:e>
                                  <m:r>
                                    <a:rPr lang="en-US" sz="1350" b="1" i="1">
                                      <a:solidFill>
                                        <a:srgbClr val="ED7D31"/>
                                      </a:solidFill>
                                      <a:latin typeface="Cambria Math" panose="02040503050406030204" pitchFamily="18" charset="0"/>
                                      <a:ea typeface="Cambria Math" panose="02040503050406030204" pitchFamily="18" charset="0"/>
                                    </a:rPr>
                                    <m:t>𝒌</m:t>
                                  </m:r>
                                </m:e>
                              </m:d>
                            </m:e>
                          </m:mr>
                          <m:mr>
                            <m:e>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FA9A42"/>
                                      </a:solidFill>
                                      <a:latin typeface="Cambria Math" panose="02040503050406030204" pitchFamily="18" charset="0"/>
                                      <a:ea typeface="Cambria Math" panose="02040503050406030204" pitchFamily="18" charset="0"/>
                                    </a:rPr>
                                    <m:t>𝝈</m:t>
                                  </m:r>
                                </m:e>
                                <m:sub>
                                  <m:r>
                                    <a:rPr lang="en-US" sz="1350" b="1" i="1">
                                      <a:solidFill>
                                        <a:srgbClr val="ED7D31"/>
                                      </a:solidFill>
                                      <a:latin typeface="Cambria Math" panose="02040503050406030204" pitchFamily="18" charset="0"/>
                                      <a:ea typeface="Cambria Math" panose="02040503050406030204" pitchFamily="18" charset="0"/>
                                    </a:rPr>
                                    <m:t>𝟑</m:t>
                                  </m:r>
                                </m:sub>
                              </m:sSub>
                              <m:d>
                                <m:dPr>
                                  <m:begChr m:val="["/>
                                  <m:endChr m:val="]"/>
                                  <m:ctrlPr>
                                    <a:rPr lang="en-US" sz="1350" b="1" i="1">
                                      <a:solidFill>
                                        <a:srgbClr val="ED7D31"/>
                                      </a:solidFill>
                                      <a:latin typeface="Cambria Math" panose="02040503050406030204" pitchFamily="18" charset="0"/>
                                      <a:ea typeface="Cambria Math" panose="02040503050406030204" pitchFamily="18" charset="0"/>
                                    </a:rPr>
                                  </m:ctrlPr>
                                </m:dPr>
                                <m:e>
                                  <m:r>
                                    <a:rPr lang="en-US" sz="1350" b="1" i="1">
                                      <a:solidFill>
                                        <a:srgbClr val="ED7D31"/>
                                      </a:solidFill>
                                      <a:latin typeface="Cambria Math" panose="02040503050406030204" pitchFamily="18" charset="0"/>
                                      <a:ea typeface="Cambria Math" panose="02040503050406030204" pitchFamily="18" charset="0"/>
                                    </a:rPr>
                                    <m:t>𝒌</m:t>
                                  </m:r>
                                </m:e>
                              </m:d>
                            </m:e>
                          </m:mr>
                        </m:m>
                      </m:e>
                    </m:d>
                    <m:r>
                      <a:rPr lang="en-US" sz="1350" b="1" i="1">
                        <a:solidFill>
                          <a:srgbClr val="ED7D31"/>
                        </a:solidFill>
                        <a:latin typeface="Cambria Math" panose="02040503050406030204" pitchFamily="18" charset="0"/>
                        <a:ea typeface="Cambria Math" panose="02040503050406030204" pitchFamily="18" charset="0"/>
                      </a:rPr>
                      <m:t>+</m:t>
                    </m:r>
                    <m:r>
                      <a:rPr lang="en-US" sz="1350" b="1" i="1">
                        <a:solidFill>
                          <a:srgbClr val="ED7D31"/>
                        </a:solidFill>
                        <a:latin typeface="Cambria Math" panose="02040503050406030204" pitchFamily="18" charset="0"/>
                        <a:ea typeface="Cambria Math" panose="02040503050406030204" pitchFamily="18" charset="0"/>
                      </a:rPr>
                      <m:t>𝜷</m:t>
                    </m:r>
                    <m:d>
                      <m:dPr>
                        <m:begChr m:val="["/>
                        <m:endChr m:val="]"/>
                        <m:ctrlPr>
                          <a:rPr lang="en-US" sz="1350" b="1" i="1">
                            <a:solidFill>
                              <a:srgbClr val="ED7D31"/>
                            </a:solidFill>
                            <a:latin typeface="Cambria Math" panose="02040503050406030204" pitchFamily="18" charset="0"/>
                            <a:ea typeface="Cambria Math" panose="02040503050406030204" pitchFamily="18" charset="0"/>
                          </a:rPr>
                        </m:ctrlPr>
                      </m:dPr>
                      <m:e>
                        <m:m>
                          <m:mPr>
                            <m:mcs>
                              <m:mc>
                                <m:mcPr>
                                  <m:count m:val="3"/>
                                  <m:mcJc m:val="center"/>
                                </m:mcPr>
                              </m:mc>
                            </m:mcs>
                            <m:ctrlPr>
                              <a:rPr lang="en-US" sz="1350" b="1" i="1">
                                <a:solidFill>
                                  <a:srgbClr val="ED7D31"/>
                                </a:solidFill>
                                <a:latin typeface="Cambria Math" panose="02040503050406030204" pitchFamily="18" charset="0"/>
                                <a:ea typeface="Cambria Math" panose="02040503050406030204" pitchFamily="18" charset="0"/>
                              </a:rPr>
                            </m:ctrlPr>
                          </m:mPr>
                          <m:mr>
                            <m:e>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ED7D31"/>
                                      </a:solidFill>
                                      <a:latin typeface="Cambria Math" panose="02040503050406030204" pitchFamily="18" charset="0"/>
                                      <a:ea typeface="Cambria Math" panose="02040503050406030204" pitchFamily="18" charset="0"/>
                                    </a:rPr>
                                    <m:t>𝑱</m:t>
                                  </m:r>
                                </m:e>
                                <m:sub>
                                  <m:r>
                                    <a:rPr lang="en-US" sz="1350" b="1" i="1">
                                      <a:solidFill>
                                        <a:srgbClr val="ED7D31"/>
                                      </a:solidFill>
                                      <a:latin typeface="Cambria Math" panose="02040503050406030204" pitchFamily="18" charset="0"/>
                                      <a:ea typeface="Cambria Math" panose="02040503050406030204" pitchFamily="18" charset="0"/>
                                    </a:rPr>
                                    <m:t>𝟏𝟏</m:t>
                                  </m:r>
                                </m:sub>
                              </m:sSub>
                            </m:e>
                            <m:e>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ED7D31"/>
                                      </a:solidFill>
                                      <a:latin typeface="Cambria Math" panose="02040503050406030204" pitchFamily="18" charset="0"/>
                                      <a:ea typeface="Cambria Math" panose="02040503050406030204" pitchFamily="18" charset="0"/>
                                    </a:rPr>
                                    <m:t>𝑱</m:t>
                                  </m:r>
                                </m:e>
                                <m:sub>
                                  <m:r>
                                    <a:rPr lang="en-US" sz="1350" b="1" i="1">
                                      <a:solidFill>
                                        <a:srgbClr val="ED7D31"/>
                                      </a:solidFill>
                                      <a:latin typeface="Cambria Math" panose="02040503050406030204" pitchFamily="18" charset="0"/>
                                      <a:ea typeface="Cambria Math" panose="02040503050406030204" pitchFamily="18" charset="0"/>
                                    </a:rPr>
                                    <m:t>𝟏𝟐</m:t>
                                  </m:r>
                                </m:sub>
                              </m:sSub>
                            </m:e>
                            <m:e>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ED7D31"/>
                                      </a:solidFill>
                                      <a:latin typeface="Cambria Math" panose="02040503050406030204" pitchFamily="18" charset="0"/>
                                      <a:ea typeface="Cambria Math" panose="02040503050406030204" pitchFamily="18" charset="0"/>
                                    </a:rPr>
                                    <m:t>𝑱</m:t>
                                  </m:r>
                                </m:e>
                                <m:sub>
                                  <m:r>
                                    <a:rPr lang="en-US" sz="1350" b="1" i="1">
                                      <a:solidFill>
                                        <a:srgbClr val="ED7D31"/>
                                      </a:solidFill>
                                      <a:latin typeface="Cambria Math" panose="02040503050406030204" pitchFamily="18" charset="0"/>
                                      <a:ea typeface="Cambria Math" panose="02040503050406030204" pitchFamily="18" charset="0"/>
                                    </a:rPr>
                                    <m:t>𝟏𝟑</m:t>
                                  </m:r>
                                </m:sub>
                              </m:sSub>
                            </m:e>
                          </m:mr>
                          <m:mr>
                            <m:e>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ED7D31"/>
                                      </a:solidFill>
                                      <a:latin typeface="Cambria Math" panose="02040503050406030204" pitchFamily="18" charset="0"/>
                                      <a:ea typeface="Cambria Math" panose="02040503050406030204" pitchFamily="18" charset="0"/>
                                    </a:rPr>
                                    <m:t>𝑱</m:t>
                                  </m:r>
                                </m:e>
                                <m:sub>
                                  <m:r>
                                    <a:rPr lang="en-US" sz="1350" b="1" i="1">
                                      <a:solidFill>
                                        <a:srgbClr val="ED7D31"/>
                                      </a:solidFill>
                                      <a:latin typeface="Cambria Math" panose="02040503050406030204" pitchFamily="18" charset="0"/>
                                      <a:ea typeface="Cambria Math" panose="02040503050406030204" pitchFamily="18" charset="0"/>
                                    </a:rPr>
                                    <m:t>𝟐𝟏</m:t>
                                  </m:r>
                                </m:sub>
                              </m:sSub>
                            </m:e>
                            <m:e>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ED7D31"/>
                                      </a:solidFill>
                                      <a:latin typeface="Cambria Math" panose="02040503050406030204" pitchFamily="18" charset="0"/>
                                      <a:ea typeface="Cambria Math" panose="02040503050406030204" pitchFamily="18" charset="0"/>
                                    </a:rPr>
                                    <m:t>𝑱</m:t>
                                  </m:r>
                                </m:e>
                                <m:sub>
                                  <m:r>
                                    <a:rPr lang="en-US" sz="1350" b="1" i="1">
                                      <a:solidFill>
                                        <a:srgbClr val="ED7D31"/>
                                      </a:solidFill>
                                      <a:latin typeface="Cambria Math" panose="02040503050406030204" pitchFamily="18" charset="0"/>
                                      <a:ea typeface="Cambria Math" panose="02040503050406030204" pitchFamily="18" charset="0"/>
                                    </a:rPr>
                                    <m:t>𝟐𝟐</m:t>
                                  </m:r>
                                </m:sub>
                              </m:sSub>
                            </m:e>
                            <m:e>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ED7D31"/>
                                      </a:solidFill>
                                      <a:latin typeface="Cambria Math" panose="02040503050406030204" pitchFamily="18" charset="0"/>
                                      <a:ea typeface="Cambria Math" panose="02040503050406030204" pitchFamily="18" charset="0"/>
                                    </a:rPr>
                                    <m:t>𝑱</m:t>
                                  </m:r>
                                </m:e>
                                <m:sub>
                                  <m:r>
                                    <a:rPr lang="en-US" sz="1350" b="1" i="1">
                                      <a:solidFill>
                                        <a:srgbClr val="ED7D31"/>
                                      </a:solidFill>
                                      <a:latin typeface="Cambria Math" panose="02040503050406030204" pitchFamily="18" charset="0"/>
                                      <a:ea typeface="Cambria Math" panose="02040503050406030204" pitchFamily="18" charset="0"/>
                                    </a:rPr>
                                    <m:t>𝟐𝟑</m:t>
                                  </m:r>
                                </m:sub>
                              </m:sSub>
                            </m:e>
                          </m:mr>
                          <m:mr>
                            <m:e>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ED7D31"/>
                                      </a:solidFill>
                                      <a:latin typeface="Cambria Math" panose="02040503050406030204" pitchFamily="18" charset="0"/>
                                      <a:ea typeface="Cambria Math" panose="02040503050406030204" pitchFamily="18" charset="0"/>
                                    </a:rPr>
                                    <m:t>𝑱</m:t>
                                  </m:r>
                                </m:e>
                                <m:sub>
                                  <m:r>
                                    <a:rPr lang="en-US" sz="1350" b="1" i="1">
                                      <a:solidFill>
                                        <a:srgbClr val="ED7D31"/>
                                      </a:solidFill>
                                      <a:latin typeface="Cambria Math" panose="02040503050406030204" pitchFamily="18" charset="0"/>
                                      <a:ea typeface="Cambria Math" panose="02040503050406030204" pitchFamily="18" charset="0"/>
                                    </a:rPr>
                                    <m:t>𝟑𝟏</m:t>
                                  </m:r>
                                </m:sub>
                              </m:sSub>
                            </m:e>
                            <m:e>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ED7D31"/>
                                      </a:solidFill>
                                      <a:latin typeface="Cambria Math" panose="02040503050406030204" pitchFamily="18" charset="0"/>
                                      <a:ea typeface="Cambria Math" panose="02040503050406030204" pitchFamily="18" charset="0"/>
                                    </a:rPr>
                                    <m:t>𝑱</m:t>
                                  </m:r>
                                </m:e>
                                <m:sub>
                                  <m:r>
                                    <a:rPr lang="en-US" sz="1350" b="1" i="1">
                                      <a:solidFill>
                                        <a:srgbClr val="ED7D31"/>
                                      </a:solidFill>
                                      <a:latin typeface="Cambria Math" panose="02040503050406030204" pitchFamily="18" charset="0"/>
                                      <a:ea typeface="Cambria Math" panose="02040503050406030204" pitchFamily="18" charset="0"/>
                                    </a:rPr>
                                    <m:t>𝟑𝟐</m:t>
                                  </m:r>
                                </m:sub>
                              </m:sSub>
                            </m:e>
                            <m:e>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ED7D31"/>
                                      </a:solidFill>
                                      <a:latin typeface="Cambria Math" panose="02040503050406030204" pitchFamily="18" charset="0"/>
                                      <a:ea typeface="Cambria Math" panose="02040503050406030204" pitchFamily="18" charset="0"/>
                                    </a:rPr>
                                    <m:t>𝑱</m:t>
                                  </m:r>
                                </m:e>
                                <m:sub>
                                  <m:r>
                                    <a:rPr lang="en-US" sz="1350" b="1" i="1">
                                      <a:solidFill>
                                        <a:srgbClr val="ED7D31"/>
                                      </a:solidFill>
                                      <a:latin typeface="Cambria Math" panose="02040503050406030204" pitchFamily="18" charset="0"/>
                                      <a:ea typeface="Cambria Math" panose="02040503050406030204" pitchFamily="18" charset="0"/>
                                    </a:rPr>
                                    <m:t>𝟑𝟑</m:t>
                                  </m:r>
                                </m:sub>
                              </m:sSub>
                            </m:e>
                          </m:mr>
                        </m:m>
                      </m:e>
                    </m:d>
                    <m:r>
                      <a:rPr lang="en-US" sz="1350" b="1" i="1">
                        <a:solidFill>
                          <a:srgbClr val="ED7D31"/>
                        </a:solidFill>
                        <a:latin typeface="Cambria Math" panose="02040503050406030204" pitchFamily="18" charset="0"/>
                        <a:ea typeface="Cambria Math" panose="02040503050406030204" pitchFamily="18" charset="0"/>
                      </a:rPr>
                      <m:t>×</m:t>
                    </m:r>
                    <m:d>
                      <m:dPr>
                        <m:begChr m:val="["/>
                        <m:endChr m:val="]"/>
                        <m:ctrlPr>
                          <a:rPr lang="en-US" sz="1350" b="1" i="1">
                            <a:solidFill>
                              <a:srgbClr val="ED7D31"/>
                            </a:solidFill>
                            <a:latin typeface="Cambria Math" panose="02040503050406030204" pitchFamily="18" charset="0"/>
                            <a:ea typeface="Cambria Math" panose="02040503050406030204" pitchFamily="18" charset="0"/>
                          </a:rPr>
                        </m:ctrlPr>
                      </m:dPr>
                      <m:e>
                        <m:m>
                          <m:mPr>
                            <m:mcs>
                              <m:mc>
                                <m:mcPr>
                                  <m:count m:val="1"/>
                                  <m:mcJc m:val="center"/>
                                </m:mcPr>
                              </m:mc>
                            </m:mcs>
                            <m:ctrlPr>
                              <a:rPr lang="en-US" sz="1350" b="1" i="1">
                                <a:solidFill>
                                  <a:srgbClr val="ED7D31"/>
                                </a:solidFill>
                                <a:latin typeface="Cambria Math" panose="02040503050406030204" pitchFamily="18" charset="0"/>
                                <a:ea typeface="Cambria Math" panose="02040503050406030204" pitchFamily="18" charset="0"/>
                              </a:rPr>
                            </m:ctrlPr>
                          </m:mPr>
                          <m:mr>
                            <m:e>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FA9A42"/>
                                      </a:solidFill>
                                      <a:latin typeface="Cambria Math" panose="02040503050406030204" pitchFamily="18" charset="0"/>
                                      <a:ea typeface="Cambria Math" panose="02040503050406030204" pitchFamily="18" charset="0"/>
                                    </a:rPr>
                                    <m:t>𝝈</m:t>
                                  </m:r>
                                </m:e>
                                <m:sub>
                                  <m:r>
                                    <a:rPr lang="en-US" sz="1350" b="1" i="1">
                                      <a:solidFill>
                                        <a:srgbClr val="ED7D31"/>
                                      </a:solidFill>
                                      <a:latin typeface="Cambria Math" panose="02040503050406030204" pitchFamily="18" charset="0"/>
                                      <a:ea typeface="Cambria Math" panose="02040503050406030204" pitchFamily="18" charset="0"/>
                                    </a:rPr>
                                    <m:t>𝟏</m:t>
                                  </m:r>
                                </m:sub>
                              </m:sSub>
                              <m:d>
                                <m:dPr>
                                  <m:begChr m:val="["/>
                                  <m:endChr m:val="]"/>
                                  <m:ctrlPr>
                                    <a:rPr lang="en-US" sz="1350" b="1" i="1">
                                      <a:solidFill>
                                        <a:srgbClr val="ED7D31"/>
                                      </a:solidFill>
                                      <a:latin typeface="Cambria Math" panose="02040503050406030204" pitchFamily="18" charset="0"/>
                                      <a:ea typeface="Cambria Math" panose="02040503050406030204" pitchFamily="18" charset="0"/>
                                    </a:rPr>
                                  </m:ctrlPr>
                                </m:dPr>
                                <m:e>
                                  <m:r>
                                    <a:rPr lang="en-US" sz="1350" b="1" i="1">
                                      <a:solidFill>
                                        <a:srgbClr val="ED7D31"/>
                                      </a:solidFill>
                                      <a:latin typeface="Cambria Math" panose="02040503050406030204" pitchFamily="18" charset="0"/>
                                      <a:ea typeface="Cambria Math" panose="02040503050406030204" pitchFamily="18" charset="0"/>
                                    </a:rPr>
                                    <m:t>𝒌</m:t>
                                  </m:r>
                                </m:e>
                              </m:d>
                            </m:e>
                          </m:mr>
                          <m:mr>
                            <m:e>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FA9A42"/>
                                      </a:solidFill>
                                      <a:latin typeface="Cambria Math" panose="02040503050406030204" pitchFamily="18" charset="0"/>
                                      <a:ea typeface="Cambria Math" panose="02040503050406030204" pitchFamily="18" charset="0"/>
                                    </a:rPr>
                                    <m:t>𝝈</m:t>
                                  </m:r>
                                </m:e>
                                <m:sub>
                                  <m:r>
                                    <a:rPr lang="en-US" sz="1350" b="1" i="1">
                                      <a:solidFill>
                                        <a:srgbClr val="ED7D31"/>
                                      </a:solidFill>
                                      <a:latin typeface="Cambria Math" panose="02040503050406030204" pitchFamily="18" charset="0"/>
                                      <a:ea typeface="Cambria Math" panose="02040503050406030204" pitchFamily="18" charset="0"/>
                                    </a:rPr>
                                    <m:t>𝟐</m:t>
                                  </m:r>
                                </m:sub>
                              </m:sSub>
                              <m:d>
                                <m:dPr>
                                  <m:begChr m:val="["/>
                                  <m:endChr m:val="]"/>
                                  <m:ctrlPr>
                                    <a:rPr lang="en-US" sz="1350" b="1" i="1">
                                      <a:solidFill>
                                        <a:srgbClr val="ED7D31"/>
                                      </a:solidFill>
                                      <a:latin typeface="Cambria Math" panose="02040503050406030204" pitchFamily="18" charset="0"/>
                                      <a:ea typeface="Cambria Math" panose="02040503050406030204" pitchFamily="18" charset="0"/>
                                    </a:rPr>
                                  </m:ctrlPr>
                                </m:dPr>
                                <m:e>
                                  <m:r>
                                    <a:rPr lang="en-US" sz="1350" b="1" i="1">
                                      <a:solidFill>
                                        <a:srgbClr val="ED7D31"/>
                                      </a:solidFill>
                                      <a:latin typeface="Cambria Math" panose="02040503050406030204" pitchFamily="18" charset="0"/>
                                      <a:ea typeface="Cambria Math" panose="02040503050406030204" pitchFamily="18" charset="0"/>
                                    </a:rPr>
                                    <m:t>𝒌</m:t>
                                  </m:r>
                                </m:e>
                              </m:d>
                            </m:e>
                          </m:mr>
                          <m:mr>
                            <m:e>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FA9A42"/>
                                      </a:solidFill>
                                      <a:latin typeface="Cambria Math" panose="02040503050406030204" pitchFamily="18" charset="0"/>
                                      <a:ea typeface="Cambria Math" panose="02040503050406030204" pitchFamily="18" charset="0"/>
                                    </a:rPr>
                                    <m:t>𝝈</m:t>
                                  </m:r>
                                </m:e>
                                <m:sub>
                                  <m:r>
                                    <a:rPr lang="en-US" sz="1350" b="1" i="1">
                                      <a:solidFill>
                                        <a:srgbClr val="ED7D31"/>
                                      </a:solidFill>
                                      <a:latin typeface="Cambria Math" panose="02040503050406030204" pitchFamily="18" charset="0"/>
                                      <a:ea typeface="Cambria Math" panose="02040503050406030204" pitchFamily="18" charset="0"/>
                                    </a:rPr>
                                    <m:t>𝟑</m:t>
                                  </m:r>
                                </m:sub>
                              </m:sSub>
                              <m:d>
                                <m:dPr>
                                  <m:begChr m:val="["/>
                                  <m:endChr m:val="]"/>
                                  <m:ctrlPr>
                                    <a:rPr lang="en-US" sz="1350" b="1" i="1">
                                      <a:solidFill>
                                        <a:srgbClr val="ED7D31"/>
                                      </a:solidFill>
                                      <a:latin typeface="Cambria Math" panose="02040503050406030204" pitchFamily="18" charset="0"/>
                                      <a:ea typeface="Cambria Math" panose="02040503050406030204" pitchFamily="18" charset="0"/>
                                    </a:rPr>
                                  </m:ctrlPr>
                                </m:dPr>
                                <m:e>
                                  <m:r>
                                    <a:rPr lang="en-US" sz="1350" b="1" i="1">
                                      <a:solidFill>
                                        <a:srgbClr val="ED7D31"/>
                                      </a:solidFill>
                                      <a:latin typeface="Cambria Math" panose="02040503050406030204" pitchFamily="18" charset="0"/>
                                      <a:ea typeface="Cambria Math" panose="02040503050406030204" pitchFamily="18" charset="0"/>
                                    </a:rPr>
                                    <m:t>𝒌</m:t>
                                  </m:r>
                                </m:e>
                              </m:d>
                            </m:e>
                          </m:mr>
                        </m:m>
                      </m:e>
                    </m:d>
                  </m:oMath>
                </a14:m>
                <a:endParaRPr lang="en-US" sz="1350" b="1" i="1" dirty="0">
                  <a:solidFill>
                    <a:srgbClr val="ED7D31"/>
                  </a:solidFill>
                  <a:latin typeface="Cambria Math" panose="02040503050406030204" pitchFamily="18" charset="0"/>
                  <a:ea typeface="Cambria Math" panose="02040503050406030204" pitchFamily="18" charset="0"/>
                </a:endParaRPr>
              </a:p>
            </p:txBody>
          </p:sp>
        </mc:Choice>
        <mc:Fallback xmlns="">
          <p:sp>
            <p:nvSpPr>
              <p:cNvPr id="44" name="TextBox 9">
                <a:extLst>
                  <a:ext uri="{FF2B5EF4-FFF2-40B4-BE49-F238E27FC236}">
                    <a16:creationId xmlns:a16="http://schemas.microsoft.com/office/drawing/2014/main" id="{C1578FC8-7EF1-9E94-F465-728CCE396DA8}"/>
                  </a:ext>
                </a:extLst>
              </p:cNvPr>
              <p:cNvSpPr txBox="1">
                <a:spLocks noRot="1" noChangeAspect="1" noMove="1" noResize="1" noEditPoints="1" noAdjustHandles="1" noChangeArrowheads="1" noChangeShapeType="1" noTextEdit="1"/>
              </p:cNvSpPr>
              <p:nvPr/>
            </p:nvSpPr>
            <p:spPr>
              <a:xfrm>
                <a:off x="5136983" y="1073957"/>
                <a:ext cx="4004590" cy="1168140"/>
              </a:xfrm>
              <a:prstGeom prst="rect">
                <a:avLst/>
              </a:prstGeom>
              <a:blipFill>
                <a:blip r:embed="rId5"/>
                <a:stretch>
                  <a:fillRect l="-457" t="-521"/>
                </a:stretch>
              </a:blipFill>
            </p:spPr>
            <p:txBody>
              <a:bodyPr/>
              <a:lstStyle/>
              <a:p>
                <a:r>
                  <a:rPr lang="en-SG">
                    <a:noFill/>
                  </a:rPr>
                  <a:t> </a:t>
                </a:r>
              </a:p>
            </p:txBody>
          </p:sp>
        </mc:Fallback>
      </mc:AlternateContent>
      <p:sp>
        <p:nvSpPr>
          <p:cNvPr id="45" name="Arrow: Curved Right 44">
            <a:extLst>
              <a:ext uri="{FF2B5EF4-FFF2-40B4-BE49-F238E27FC236}">
                <a16:creationId xmlns:a16="http://schemas.microsoft.com/office/drawing/2014/main" id="{1897D311-DCFB-B575-E664-4F75C232E009}"/>
              </a:ext>
            </a:extLst>
          </p:cNvPr>
          <p:cNvSpPr/>
          <p:nvPr/>
        </p:nvSpPr>
        <p:spPr>
          <a:xfrm>
            <a:off x="106093" y="1475211"/>
            <a:ext cx="344174" cy="1350390"/>
          </a:xfrm>
          <a:prstGeom prst="curvedRightArrow">
            <a:avLst/>
          </a:prstGeom>
          <a:ln>
            <a:solidFill>
              <a:schemeClr val="tx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a:solidFill>
                <a:prstClr val="black"/>
              </a:solidFill>
              <a:latin typeface="Calibri" panose="020F0502020204030204"/>
            </a:endParaRPr>
          </a:p>
        </p:txBody>
      </p:sp>
      <p:grpSp>
        <p:nvGrpSpPr>
          <p:cNvPr id="46" name="Group 45">
            <a:extLst>
              <a:ext uri="{FF2B5EF4-FFF2-40B4-BE49-F238E27FC236}">
                <a16:creationId xmlns:a16="http://schemas.microsoft.com/office/drawing/2014/main" id="{EDA56726-C250-2B82-2C9D-0E8D008CF39F}"/>
              </a:ext>
            </a:extLst>
          </p:cNvPr>
          <p:cNvGrpSpPr/>
          <p:nvPr/>
        </p:nvGrpSpPr>
        <p:grpSpPr>
          <a:xfrm>
            <a:off x="4901692" y="377461"/>
            <a:ext cx="3916761" cy="467723"/>
            <a:chOff x="2670772" y="5794218"/>
            <a:chExt cx="5222348" cy="623631"/>
          </a:xfrm>
          <a:solidFill>
            <a:schemeClr val="accent2"/>
          </a:solidFill>
        </p:grpSpPr>
        <p:sp>
          <p:nvSpPr>
            <p:cNvPr id="74" name="Rectangle: Rounded Corners 73">
              <a:extLst>
                <a:ext uri="{FF2B5EF4-FFF2-40B4-BE49-F238E27FC236}">
                  <a16:creationId xmlns:a16="http://schemas.microsoft.com/office/drawing/2014/main" id="{BEBC6FEC-8C75-936C-85F9-53A98A589A45}"/>
                </a:ext>
              </a:extLst>
            </p:cNvPr>
            <p:cNvSpPr/>
            <p:nvPr/>
          </p:nvSpPr>
          <p:spPr>
            <a:xfrm>
              <a:off x="2670772" y="5794218"/>
              <a:ext cx="2326740" cy="617826"/>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r>
                <a:rPr lang="en-US" altLang="zh-CN" sz="1350" dirty="0">
                  <a:solidFill>
                    <a:prstClr val="white"/>
                  </a:solidFill>
                  <a:latin typeface="Arial" panose="020B0604020202020204" pitchFamily="34" charset="0"/>
                  <a:ea typeface="等线" panose="02010600030101010101" pitchFamily="2" charset="-122"/>
                  <a:cs typeface="Arial" panose="020B0604020202020204" pitchFamily="34" charset="0"/>
                </a:rPr>
                <a:t>Matrix Multiplication</a:t>
              </a:r>
              <a:endParaRPr lang="en-US" sz="1350" dirty="0">
                <a:solidFill>
                  <a:prstClr val="white"/>
                </a:solidFill>
                <a:latin typeface="Arial" panose="020B0604020202020204" pitchFamily="34" charset="0"/>
                <a:cs typeface="Arial" panose="020B0604020202020204" pitchFamily="34" charset="0"/>
              </a:endParaRPr>
            </a:p>
          </p:txBody>
        </p:sp>
        <p:sp>
          <p:nvSpPr>
            <p:cNvPr id="75" name="Rectangle: Rounded Corners 74">
              <a:extLst>
                <a:ext uri="{FF2B5EF4-FFF2-40B4-BE49-F238E27FC236}">
                  <a16:creationId xmlns:a16="http://schemas.microsoft.com/office/drawing/2014/main" id="{01250A63-5E01-6F8E-F14D-C3B9D7099EC0}"/>
                </a:ext>
              </a:extLst>
            </p:cNvPr>
            <p:cNvSpPr/>
            <p:nvPr/>
          </p:nvSpPr>
          <p:spPr>
            <a:xfrm>
              <a:off x="5566380" y="5800023"/>
              <a:ext cx="2326740" cy="617826"/>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r>
                <a:rPr lang="en-US" altLang="zh-CN" sz="1350" dirty="0">
                  <a:solidFill>
                    <a:prstClr val="white"/>
                  </a:solidFill>
                  <a:latin typeface="Arial" panose="020B0604020202020204" pitchFamily="34" charset="0"/>
                  <a:ea typeface="等线" panose="02010600030101010101" pitchFamily="2" charset="-122"/>
                  <a:cs typeface="Arial" panose="020B0604020202020204" pitchFamily="34" charset="0"/>
                </a:rPr>
                <a:t>Nonlinear Operation</a:t>
              </a:r>
              <a:endParaRPr lang="en-US" sz="1350" dirty="0">
                <a:solidFill>
                  <a:prstClr val="white"/>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7" name="TextBox 45">
                <a:extLst>
                  <a:ext uri="{FF2B5EF4-FFF2-40B4-BE49-F238E27FC236}">
                    <a16:creationId xmlns:a16="http://schemas.microsoft.com/office/drawing/2014/main" id="{7AB036B8-3845-3E07-C7F5-49D4ABD76882}"/>
                  </a:ext>
                </a:extLst>
              </p:cNvPr>
              <p:cNvSpPr txBox="1"/>
              <p:nvPr/>
            </p:nvSpPr>
            <p:spPr>
              <a:xfrm>
                <a:off x="5725451" y="2185953"/>
                <a:ext cx="2666690" cy="75264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14:m>
                  <m:oMathPara xmlns:m="http://schemas.openxmlformats.org/officeDocument/2006/math">
                    <m:oMathParaPr>
                      <m:jc m:val="centerGroup"/>
                    </m:oMathParaPr>
                    <m:oMath xmlns:m="http://schemas.openxmlformats.org/officeDocument/2006/math">
                      <m:r>
                        <a:rPr lang="en-US" sz="1350" b="1" i="1">
                          <a:solidFill>
                            <a:srgbClr val="ED7D31"/>
                          </a:solidFill>
                          <a:latin typeface="Cambria Math" panose="02040503050406030204" pitchFamily="18" charset="0"/>
                          <a:ea typeface="Cambria Math" panose="02040503050406030204" pitchFamily="18" charset="0"/>
                        </a:rPr>
                        <m:t>=</m:t>
                      </m:r>
                      <m:d>
                        <m:dPr>
                          <m:begChr m:val="["/>
                          <m:endChr m:val="]"/>
                          <m:ctrlPr>
                            <a:rPr lang="en-US" sz="1350" b="1" i="1">
                              <a:solidFill>
                                <a:srgbClr val="ED7D31"/>
                              </a:solidFill>
                              <a:latin typeface="Cambria Math" panose="02040503050406030204" pitchFamily="18" charset="0"/>
                              <a:ea typeface="Cambria Math" panose="02040503050406030204" pitchFamily="18" charset="0"/>
                            </a:rPr>
                          </m:ctrlPr>
                        </m:dPr>
                        <m:e>
                          <m:m>
                            <m:mPr>
                              <m:mcs>
                                <m:mc>
                                  <m:mcPr>
                                    <m:count m:val="3"/>
                                    <m:mcJc m:val="center"/>
                                  </m:mcPr>
                                </m:mc>
                              </m:mcs>
                              <m:ctrlPr>
                                <a:rPr lang="en-US" sz="1350" b="1" i="1">
                                  <a:solidFill>
                                    <a:srgbClr val="ED7D31"/>
                                  </a:solidFill>
                                  <a:latin typeface="Cambria Math" panose="02040503050406030204" pitchFamily="18" charset="0"/>
                                  <a:ea typeface="Cambria Math" panose="02040503050406030204" pitchFamily="18" charset="0"/>
                                </a:rPr>
                              </m:ctrlPr>
                            </m:mPr>
                            <m:mr>
                              <m:e>
                                <m:r>
                                  <m:rPr>
                                    <m:brk m:alnAt="7"/>
                                  </m:rPr>
                                  <a:rPr lang="en-US" sz="1350" b="1" i="1">
                                    <a:solidFill>
                                      <a:srgbClr val="ED7D31"/>
                                    </a:solidFill>
                                    <a:latin typeface="Cambria Math" panose="02040503050406030204" pitchFamily="18" charset="0"/>
                                    <a:ea typeface="Cambria Math" panose="02040503050406030204" pitchFamily="18" charset="0"/>
                                  </a:rPr>
                                  <m:t>𝜶</m:t>
                                </m:r>
                              </m:e>
                              <m:e>
                                <m:r>
                                  <m:rPr>
                                    <m:brk m:alnAt="7"/>
                                  </m:rPr>
                                  <a:rPr lang="en-US" sz="1350" b="1" i="1">
                                    <a:solidFill>
                                      <a:srgbClr val="ED7D31"/>
                                    </a:solidFill>
                                    <a:latin typeface="Cambria Math" panose="02040503050406030204" pitchFamily="18" charset="0"/>
                                    <a:ea typeface="Cambria Math" panose="02040503050406030204" pitchFamily="18" charset="0"/>
                                  </a:rPr>
                                  <m:t>𝜷</m:t>
                                </m:r>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ED7D31"/>
                                        </a:solidFill>
                                        <a:latin typeface="Cambria Math" panose="02040503050406030204" pitchFamily="18" charset="0"/>
                                        <a:ea typeface="Cambria Math" panose="02040503050406030204" pitchFamily="18" charset="0"/>
                                      </a:rPr>
                                      <m:t>𝑱</m:t>
                                    </m:r>
                                  </m:e>
                                  <m:sub>
                                    <m:r>
                                      <a:rPr lang="en-US" sz="1350" b="1" i="1">
                                        <a:solidFill>
                                          <a:srgbClr val="ED7D31"/>
                                        </a:solidFill>
                                        <a:latin typeface="Cambria Math" panose="02040503050406030204" pitchFamily="18" charset="0"/>
                                        <a:ea typeface="Cambria Math" panose="02040503050406030204" pitchFamily="18" charset="0"/>
                                      </a:rPr>
                                      <m:t>𝟏𝟐</m:t>
                                    </m:r>
                                  </m:sub>
                                </m:sSub>
                              </m:e>
                              <m:e>
                                <m:r>
                                  <m:rPr>
                                    <m:brk m:alnAt="7"/>
                                  </m:rPr>
                                  <a:rPr lang="en-US" sz="1350" b="1" i="1">
                                    <a:solidFill>
                                      <a:srgbClr val="ED7D31"/>
                                    </a:solidFill>
                                    <a:latin typeface="Cambria Math" panose="02040503050406030204" pitchFamily="18" charset="0"/>
                                    <a:ea typeface="Cambria Math" panose="02040503050406030204" pitchFamily="18" charset="0"/>
                                  </a:rPr>
                                  <m:t>𝜷</m:t>
                                </m:r>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ED7D31"/>
                                        </a:solidFill>
                                        <a:latin typeface="Cambria Math" panose="02040503050406030204" pitchFamily="18" charset="0"/>
                                        <a:ea typeface="Cambria Math" panose="02040503050406030204" pitchFamily="18" charset="0"/>
                                      </a:rPr>
                                      <m:t>𝑱</m:t>
                                    </m:r>
                                  </m:e>
                                  <m:sub>
                                    <m:r>
                                      <a:rPr lang="en-US" sz="1350" b="1" i="1">
                                        <a:solidFill>
                                          <a:srgbClr val="ED7D31"/>
                                        </a:solidFill>
                                        <a:latin typeface="Cambria Math" panose="02040503050406030204" pitchFamily="18" charset="0"/>
                                        <a:ea typeface="Cambria Math" panose="02040503050406030204" pitchFamily="18" charset="0"/>
                                      </a:rPr>
                                      <m:t>𝟏𝟑</m:t>
                                    </m:r>
                                  </m:sub>
                                </m:sSub>
                              </m:e>
                            </m:mr>
                            <m:mr>
                              <m:e>
                                <m:r>
                                  <m:rPr>
                                    <m:brk m:alnAt="7"/>
                                  </m:rPr>
                                  <a:rPr lang="en-US" sz="1350" b="1" i="1">
                                    <a:solidFill>
                                      <a:srgbClr val="ED7D31"/>
                                    </a:solidFill>
                                    <a:latin typeface="Cambria Math" panose="02040503050406030204" pitchFamily="18" charset="0"/>
                                    <a:ea typeface="Cambria Math" panose="02040503050406030204" pitchFamily="18" charset="0"/>
                                  </a:rPr>
                                  <m:t>𝜷</m:t>
                                </m:r>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ED7D31"/>
                                        </a:solidFill>
                                        <a:latin typeface="Cambria Math" panose="02040503050406030204" pitchFamily="18" charset="0"/>
                                        <a:ea typeface="Cambria Math" panose="02040503050406030204" pitchFamily="18" charset="0"/>
                                      </a:rPr>
                                      <m:t>𝑱</m:t>
                                    </m:r>
                                  </m:e>
                                  <m:sub>
                                    <m:r>
                                      <a:rPr lang="en-US" sz="1350" b="1" i="1">
                                        <a:solidFill>
                                          <a:srgbClr val="ED7D31"/>
                                        </a:solidFill>
                                        <a:latin typeface="Cambria Math" panose="02040503050406030204" pitchFamily="18" charset="0"/>
                                        <a:ea typeface="Cambria Math" panose="02040503050406030204" pitchFamily="18" charset="0"/>
                                      </a:rPr>
                                      <m:t>𝟐𝟏</m:t>
                                    </m:r>
                                  </m:sub>
                                </m:sSub>
                              </m:e>
                              <m:e>
                                <m:r>
                                  <m:rPr>
                                    <m:brk m:alnAt="7"/>
                                  </m:rPr>
                                  <a:rPr lang="en-US" sz="1350" b="1" i="1">
                                    <a:solidFill>
                                      <a:srgbClr val="ED7D31"/>
                                    </a:solidFill>
                                    <a:latin typeface="Cambria Math" panose="02040503050406030204" pitchFamily="18" charset="0"/>
                                    <a:ea typeface="Cambria Math" panose="02040503050406030204" pitchFamily="18" charset="0"/>
                                  </a:rPr>
                                  <m:t>𝜶</m:t>
                                </m:r>
                              </m:e>
                              <m:e>
                                <m:r>
                                  <m:rPr>
                                    <m:brk m:alnAt="7"/>
                                  </m:rPr>
                                  <a:rPr lang="en-US" sz="1350" b="1" i="1">
                                    <a:solidFill>
                                      <a:srgbClr val="ED7D31"/>
                                    </a:solidFill>
                                    <a:latin typeface="Cambria Math" panose="02040503050406030204" pitchFamily="18" charset="0"/>
                                    <a:ea typeface="Cambria Math" panose="02040503050406030204" pitchFamily="18" charset="0"/>
                                  </a:rPr>
                                  <m:t>𝜷</m:t>
                                </m:r>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ED7D31"/>
                                        </a:solidFill>
                                        <a:latin typeface="Cambria Math" panose="02040503050406030204" pitchFamily="18" charset="0"/>
                                        <a:ea typeface="Cambria Math" panose="02040503050406030204" pitchFamily="18" charset="0"/>
                                      </a:rPr>
                                      <m:t>𝑱</m:t>
                                    </m:r>
                                  </m:e>
                                  <m:sub>
                                    <m:r>
                                      <a:rPr lang="en-US" sz="1350" b="1" i="1">
                                        <a:solidFill>
                                          <a:srgbClr val="ED7D31"/>
                                        </a:solidFill>
                                        <a:latin typeface="Cambria Math" panose="02040503050406030204" pitchFamily="18" charset="0"/>
                                        <a:ea typeface="Cambria Math" panose="02040503050406030204" pitchFamily="18" charset="0"/>
                                      </a:rPr>
                                      <m:t>𝟐𝟑</m:t>
                                    </m:r>
                                  </m:sub>
                                </m:sSub>
                              </m:e>
                            </m:mr>
                            <m:mr>
                              <m:e>
                                <m:r>
                                  <m:rPr>
                                    <m:brk m:alnAt="7"/>
                                  </m:rPr>
                                  <a:rPr lang="en-US" sz="1350" b="1" i="1">
                                    <a:solidFill>
                                      <a:srgbClr val="ED7D31"/>
                                    </a:solidFill>
                                    <a:latin typeface="Cambria Math" panose="02040503050406030204" pitchFamily="18" charset="0"/>
                                    <a:ea typeface="Cambria Math" panose="02040503050406030204" pitchFamily="18" charset="0"/>
                                  </a:rPr>
                                  <m:t>𝜷</m:t>
                                </m:r>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ED7D31"/>
                                        </a:solidFill>
                                        <a:latin typeface="Cambria Math" panose="02040503050406030204" pitchFamily="18" charset="0"/>
                                        <a:ea typeface="Cambria Math" panose="02040503050406030204" pitchFamily="18" charset="0"/>
                                      </a:rPr>
                                      <m:t>𝑱</m:t>
                                    </m:r>
                                  </m:e>
                                  <m:sub>
                                    <m:r>
                                      <a:rPr lang="en-US" sz="1350" b="1" i="1">
                                        <a:solidFill>
                                          <a:srgbClr val="ED7D31"/>
                                        </a:solidFill>
                                        <a:latin typeface="Cambria Math" panose="02040503050406030204" pitchFamily="18" charset="0"/>
                                        <a:ea typeface="Cambria Math" panose="02040503050406030204" pitchFamily="18" charset="0"/>
                                      </a:rPr>
                                      <m:t>𝟑𝟏</m:t>
                                    </m:r>
                                  </m:sub>
                                </m:sSub>
                              </m:e>
                              <m:e>
                                <m:r>
                                  <m:rPr>
                                    <m:brk m:alnAt="7"/>
                                  </m:rPr>
                                  <a:rPr lang="en-US" sz="1350" b="1" i="1">
                                    <a:solidFill>
                                      <a:srgbClr val="ED7D31"/>
                                    </a:solidFill>
                                    <a:latin typeface="Cambria Math" panose="02040503050406030204" pitchFamily="18" charset="0"/>
                                    <a:ea typeface="Cambria Math" panose="02040503050406030204" pitchFamily="18" charset="0"/>
                                  </a:rPr>
                                  <m:t>𝜷</m:t>
                                </m:r>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ED7D31"/>
                                        </a:solidFill>
                                        <a:latin typeface="Cambria Math" panose="02040503050406030204" pitchFamily="18" charset="0"/>
                                        <a:ea typeface="Cambria Math" panose="02040503050406030204" pitchFamily="18" charset="0"/>
                                      </a:rPr>
                                      <m:t>𝑱</m:t>
                                    </m:r>
                                  </m:e>
                                  <m:sub>
                                    <m:r>
                                      <a:rPr lang="en-US" sz="1350" b="1" i="1">
                                        <a:solidFill>
                                          <a:srgbClr val="ED7D31"/>
                                        </a:solidFill>
                                        <a:latin typeface="Cambria Math" panose="02040503050406030204" pitchFamily="18" charset="0"/>
                                        <a:ea typeface="Cambria Math" panose="02040503050406030204" pitchFamily="18" charset="0"/>
                                      </a:rPr>
                                      <m:t>𝟑𝟐</m:t>
                                    </m:r>
                                  </m:sub>
                                </m:sSub>
                              </m:e>
                              <m:e>
                                <m:r>
                                  <m:rPr>
                                    <m:brk m:alnAt="7"/>
                                  </m:rPr>
                                  <a:rPr lang="en-US" sz="1350" b="1" i="1">
                                    <a:solidFill>
                                      <a:srgbClr val="ED7D31"/>
                                    </a:solidFill>
                                    <a:latin typeface="Cambria Math" panose="02040503050406030204" pitchFamily="18" charset="0"/>
                                    <a:ea typeface="Cambria Math" panose="02040503050406030204" pitchFamily="18" charset="0"/>
                                  </a:rPr>
                                  <m:t>𝜶</m:t>
                                </m:r>
                              </m:e>
                            </m:mr>
                          </m:m>
                        </m:e>
                      </m:d>
                      <m:r>
                        <a:rPr lang="en-US" sz="1350" b="1" i="1">
                          <a:solidFill>
                            <a:srgbClr val="ED7D31"/>
                          </a:solidFill>
                          <a:latin typeface="Cambria Math" panose="02040503050406030204" pitchFamily="18" charset="0"/>
                          <a:ea typeface="Cambria Math" panose="02040503050406030204" pitchFamily="18" charset="0"/>
                        </a:rPr>
                        <m:t>×</m:t>
                      </m:r>
                      <m:d>
                        <m:dPr>
                          <m:begChr m:val="["/>
                          <m:endChr m:val="]"/>
                          <m:ctrlPr>
                            <a:rPr lang="en-US" sz="1350" b="1" i="1">
                              <a:solidFill>
                                <a:srgbClr val="ED7D31"/>
                              </a:solidFill>
                              <a:latin typeface="Cambria Math" panose="02040503050406030204" pitchFamily="18" charset="0"/>
                              <a:ea typeface="Cambria Math" panose="02040503050406030204" pitchFamily="18" charset="0"/>
                            </a:rPr>
                          </m:ctrlPr>
                        </m:dPr>
                        <m:e>
                          <m:m>
                            <m:mPr>
                              <m:mcs>
                                <m:mc>
                                  <m:mcPr>
                                    <m:count m:val="1"/>
                                    <m:mcJc m:val="center"/>
                                  </m:mcPr>
                                </m:mc>
                              </m:mcs>
                              <m:ctrlPr>
                                <a:rPr lang="en-US" sz="1350" b="1" i="1">
                                  <a:solidFill>
                                    <a:srgbClr val="ED7D31"/>
                                  </a:solidFill>
                                  <a:latin typeface="Cambria Math" panose="02040503050406030204" pitchFamily="18" charset="0"/>
                                  <a:ea typeface="Cambria Math" panose="02040503050406030204" pitchFamily="18" charset="0"/>
                                </a:rPr>
                              </m:ctrlPr>
                            </m:mPr>
                            <m:mr>
                              <m:e>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FA9A42"/>
                                        </a:solidFill>
                                        <a:latin typeface="Cambria Math" panose="02040503050406030204" pitchFamily="18" charset="0"/>
                                        <a:ea typeface="Cambria Math" panose="02040503050406030204" pitchFamily="18" charset="0"/>
                                      </a:rPr>
                                      <m:t>𝝈</m:t>
                                    </m:r>
                                  </m:e>
                                  <m:sub>
                                    <m:r>
                                      <a:rPr lang="en-US" sz="1350" b="1" i="1">
                                        <a:solidFill>
                                          <a:srgbClr val="ED7D31"/>
                                        </a:solidFill>
                                        <a:latin typeface="Cambria Math" panose="02040503050406030204" pitchFamily="18" charset="0"/>
                                        <a:ea typeface="Cambria Math" panose="02040503050406030204" pitchFamily="18" charset="0"/>
                                      </a:rPr>
                                      <m:t>𝟏</m:t>
                                    </m:r>
                                  </m:sub>
                                </m:sSub>
                                <m:d>
                                  <m:dPr>
                                    <m:begChr m:val="["/>
                                    <m:endChr m:val="]"/>
                                    <m:ctrlPr>
                                      <a:rPr lang="en-US" sz="1350" b="1" i="1">
                                        <a:solidFill>
                                          <a:srgbClr val="ED7D31"/>
                                        </a:solidFill>
                                        <a:latin typeface="Cambria Math" panose="02040503050406030204" pitchFamily="18" charset="0"/>
                                        <a:ea typeface="Cambria Math" panose="02040503050406030204" pitchFamily="18" charset="0"/>
                                      </a:rPr>
                                    </m:ctrlPr>
                                  </m:dPr>
                                  <m:e>
                                    <m:r>
                                      <a:rPr lang="en-US" sz="1350" b="1" i="1">
                                        <a:solidFill>
                                          <a:srgbClr val="ED7D31"/>
                                        </a:solidFill>
                                        <a:latin typeface="Cambria Math" panose="02040503050406030204" pitchFamily="18" charset="0"/>
                                        <a:ea typeface="Cambria Math" panose="02040503050406030204" pitchFamily="18" charset="0"/>
                                      </a:rPr>
                                      <m:t>𝒌</m:t>
                                    </m:r>
                                  </m:e>
                                </m:d>
                              </m:e>
                            </m:mr>
                            <m:mr>
                              <m:e>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FA9A42"/>
                                        </a:solidFill>
                                        <a:latin typeface="Cambria Math" panose="02040503050406030204" pitchFamily="18" charset="0"/>
                                        <a:ea typeface="Cambria Math" panose="02040503050406030204" pitchFamily="18" charset="0"/>
                                      </a:rPr>
                                      <m:t>𝝈</m:t>
                                    </m:r>
                                  </m:e>
                                  <m:sub>
                                    <m:r>
                                      <a:rPr lang="en-US" sz="1350" b="1" i="1">
                                        <a:solidFill>
                                          <a:srgbClr val="ED7D31"/>
                                        </a:solidFill>
                                        <a:latin typeface="Cambria Math" panose="02040503050406030204" pitchFamily="18" charset="0"/>
                                        <a:ea typeface="Cambria Math" panose="02040503050406030204" pitchFamily="18" charset="0"/>
                                      </a:rPr>
                                      <m:t>𝟐</m:t>
                                    </m:r>
                                  </m:sub>
                                </m:sSub>
                                <m:d>
                                  <m:dPr>
                                    <m:begChr m:val="["/>
                                    <m:endChr m:val="]"/>
                                    <m:ctrlPr>
                                      <a:rPr lang="en-US" sz="1350" b="1" i="1">
                                        <a:solidFill>
                                          <a:srgbClr val="ED7D31"/>
                                        </a:solidFill>
                                        <a:latin typeface="Cambria Math" panose="02040503050406030204" pitchFamily="18" charset="0"/>
                                        <a:ea typeface="Cambria Math" panose="02040503050406030204" pitchFamily="18" charset="0"/>
                                      </a:rPr>
                                    </m:ctrlPr>
                                  </m:dPr>
                                  <m:e>
                                    <m:r>
                                      <a:rPr lang="en-US" sz="1350" b="1" i="1">
                                        <a:solidFill>
                                          <a:srgbClr val="ED7D31"/>
                                        </a:solidFill>
                                        <a:latin typeface="Cambria Math" panose="02040503050406030204" pitchFamily="18" charset="0"/>
                                        <a:ea typeface="Cambria Math" panose="02040503050406030204" pitchFamily="18" charset="0"/>
                                      </a:rPr>
                                      <m:t>𝒌</m:t>
                                    </m:r>
                                  </m:e>
                                </m:d>
                              </m:e>
                            </m:mr>
                            <m:mr>
                              <m:e>
                                <m:sSub>
                                  <m:sSubPr>
                                    <m:ctrlPr>
                                      <a:rPr lang="en-US" sz="1350" b="1" i="1">
                                        <a:solidFill>
                                          <a:srgbClr val="ED7D31"/>
                                        </a:solidFill>
                                        <a:latin typeface="Cambria Math" panose="02040503050406030204" pitchFamily="18" charset="0"/>
                                        <a:ea typeface="Cambria Math" panose="02040503050406030204" pitchFamily="18" charset="0"/>
                                      </a:rPr>
                                    </m:ctrlPr>
                                  </m:sSubPr>
                                  <m:e>
                                    <m:r>
                                      <a:rPr lang="en-US" sz="1350" b="1" i="1">
                                        <a:solidFill>
                                          <a:srgbClr val="FA9A42"/>
                                        </a:solidFill>
                                        <a:latin typeface="Cambria Math" panose="02040503050406030204" pitchFamily="18" charset="0"/>
                                        <a:ea typeface="Cambria Math" panose="02040503050406030204" pitchFamily="18" charset="0"/>
                                      </a:rPr>
                                      <m:t>𝝈</m:t>
                                    </m:r>
                                  </m:e>
                                  <m:sub>
                                    <m:r>
                                      <a:rPr lang="en-US" sz="1350" b="1" i="1">
                                        <a:solidFill>
                                          <a:srgbClr val="ED7D31"/>
                                        </a:solidFill>
                                        <a:latin typeface="Cambria Math" panose="02040503050406030204" pitchFamily="18" charset="0"/>
                                        <a:ea typeface="Cambria Math" panose="02040503050406030204" pitchFamily="18" charset="0"/>
                                      </a:rPr>
                                      <m:t>𝟑</m:t>
                                    </m:r>
                                  </m:sub>
                                </m:sSub>
                                <m:d>
                                  <m:dPr>
                                    <m:begChr m:val="["/>
                                    <m:endChr m:val="]"/>
                                    <m:ctrlPr>
                                      <a:rPr lang="en-US" sz="1350" b="1" i="1">
                                        <a:solidFill>
                                          <a:srgbClr val="ED7D31"/>
                                        </a:solidFill>
                                        <a:latin typeface="Cambria Math" panose="02040503050406030204" pitchFamily="18" charset="0"/>
                                        <a:ea typeface="Cambria Math" panose="02040503050406030204" pitchFamily="18" charset="0"/>
                                      </a:rPr>
                                    </m:ctrlPr>
                                  </m:dPr>
                                  <m:e>
                                    <m:r>
                                      <a:rPr lang="en-US" sz="1350" b="1" i="1">
                                        <a:solidFill>
                                          <a:srgbClr val="ED7D31"/>
                                        </a:solidFill>
                                        <a:latin typeface="Cambria Math" panose="02040503050406030204" pitchFamily="18" charset="0"/>
                                        <a:ea typeface="Cambria Math" panose="02040503050406030204" pitchFamily="18" charset="0"/>
                                      </a:rPr>
                                      <m:t>𝒌</m:t>
                                    </m:r>
                                  </m:e>
                                </m:d>
                              </m:e>
                            </m:mr>
                          </m:m>
                        </m:e>
                      </m:d>
                    </m:oMath>
                  </m:oMathPara>
                </a14:m>
                <a:endParaRPr lang="en-SG" sz="1350" b="1" dirty="0">
                  <a:solidFill>
                    <a:srgbClr val="ED7D31"/>
                  </a:solidFill>
                  <a:latin typeface="Calibri" panose="020F0502020204030204"/>
                </a:endParaRPr>
              </a:p>
            </p:txBody>
          </p:sp>
        </mc:Choice>
        <mc:Fallback xmlns="">
          <p:sp>
            <p:nvSpPr>
              <p:cNvPr id="47" name="TextBox 45">
                <a:extLst>
                  <a:ext uri="{FF2B5EF4-FFF2-40B4-BE49-F238E27FC236}">
                    <a16:creationId xmlns:a16="http://schemas.microsoft.com/office/drawing/2014/main" id="{7AB036B8-3845-3E07-C7F5-49D4ABD76882}"/>
                  </a:ext>
                </a:extLst>
              </p:cNvPr>
              <p:cNvSpPr txBox="1">
                <a:spLocks noRot="1" noChangeAspect="1" noMove="1" noResize="1" noEditPoints="1" noAdjustHandles="1" noChangeArrowheads="1" noChangeShapeType="1" noTextEdit="1"/>
              </p:cNvSpPr>
              <p:nvPr/>
            </p:nvSpPr>
            <p:spPr>
              <a:xfrm>
                <a:off x="5725451" y="2185953"/>
                <a:ext cx="2666690" cy="752642"/>
              </a:xfrm>
              <a:prstGeom prst="rect">
                <a:avLst/>
              </a:prstGeom>
              <a:blipFill>
                <a:blip r:embed="rId6"/>
                <a:stretch>
                  <a:fillRect/>
                </a:stretch>
              </a:blipFill>
            </p:spPr>
            <p:txBody>
              <a:bodyPr/>
              <a:lstStyle/>
              <a:p>
                <a:r>
                  <a:rPr lang="en-SG">
                    <a:noFill/>
                  </a:rPr>
                  <a:t> </a:t>
                </a:r>
              </a:p>
            </p:txBody>
          </p:sp>
        </mc:Fallback>
      </mc:AlternateContent>
      <p:sp>
        <p:nvSpPr>
          <p:cNvPr id="48" name="TextBox 49">
            <a:extLst>
              <a:ext uri="{FF2B5EF4-FFF2-40B4-BE49-F238E27FC236}">
                <a16:creationId xmlns:a16="http://schemas.microsoft.com/office/drawing/2014/main" id="{832988FB-E95A-B029-D389-0136CEF803CC}"/>
              </a:ext>
            </a:extLst>
          </p:cNvPr>
          <p:cNvSpPr txBox="1"/>
          <p:nvPr/>
        </p:nvSpPr>
        <p:spPr>
          <a:xfrm>
            <a:off x="3875314" y="980116"/>
            <a:ext cx="387959" cy="5078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1350" dirty="0">
                <a:solidFill>
                  <a:srgbClr val="ED7D31"/>
                </a:solidFill>
                <a:latin typeface="Arial" panose="020B0604020202020204" pitchFamily="34" charset="0"/>
                <a:cs typeface="Arial" panose="020B0604020202020204" pitchFamily="34" charset="0"/>
              </a:rPr>
              <a:t>(1)</a:t>
            </a:r>
            <a:endParaRPr lang="en-SG" sz="1350" dirty="0">
              <a:solidFill>
                <a:srgbClr val="ED7D31"/>
              </a:solidFill>
              <a:latin typeface="Calibri" panose="020F0502020204030204"/>
            </a:endParaRPr>
          </a:p>
        </p:txBody>
      </p:sp>
      <p:sp>
        <p:nvSpPr>
          <p:cNvPr id="49" name="TextBox 50">
            <a:extLst>
              <a:ext uri="{FF2B5EF4-FFF2-40B4-BE49-F238E27FC236}">
                <a16:creationId xmlns:a16="http://schemas.microsoft.com/office/drawing/2014/main" id="{97349911-E611-7B86-FC79-4C4E1C51377B}"/>
              </a:ext>
            </a:extLst>
          </p:cNvPr>
          <p:cNvSpPr txBox="1"/>
          <p:nvPr/>
        </p:nvSpPr>
        <p:spPr>
          <a:xfrm>
            <a:off x="3875314" y="1336711"/>
            <a:ext cx="387959" cy="5078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1350" dirty="0">
                <a:solidFill>
                  <a:srgbClr val="ED7D31"/>
                </a:solidFill>
                <a:latin typeface="Arial" panose="020B0604020202020204" pitchFamily="34" charset="0"/>
                <a:cs typeface="Arial" panose="020B0604020202020204" pitchFamily="34" charset="0"/>
              </a:rPr>
              <a:t>(2)</a:t>
            </a:r>
            <a:endParaRPr lang="en-SG" sz="1350" dirty="0">
              <a:solidFill>
                <a:srgbClr val="ED7D31"/>
              </a:solidFill>
              <a:latin typeface="Calibri" panose="020F0502020204030204"/>
            </a:endParaRPr>
          </a:p>
        </p:txBody>
      </p:sp>
      <p:sp>
        <p:nvSpPr>
          <p:cNvPr id="50" name="Arrow: Right 49">
            <a:extLst>
              <a:ext uri="{FF2B5EF4-FFF2-40B4-BE49-F238E27FC236}">
                <a16:creationId xmlns:a16="http://schemas.microsoft.com/office/drawing/2014/main" id="{6BDE97AE-09D3-61DB-5DCF-D5A01B59BB74}"/>
              </a:ext>
            </a:extLst>
          </p:cNvPr>
          <p:cNvSpPr/>
          <p:nvPr/>
        </p:nvSpPr>
        <p:spPr>
          <a:xfrm>
            <a:off x="4454578" y="2283954"/>
            <a:ext cx="698729" cy="734667"/>
          </a:xfrm>
          <a:prstGeom prst="rightArrow">
            <a:avLst/>
          </a:prstGeom>
          <a:solidFill>
            <a:schemeClr val="accent2">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SG" sz="1350" dirty="0">
              <a:solidFill>
                <a:prstClr val="white"/>
              </a:solidFill>
              <a:latin typeface="Calibri" panose="020F0502020204030204"/>
            </a:endParaRPr>
          </a:p>
        </p:txBody>
      </p:sp>
      <p:sp>
        <p:nvSpPr>
          <p:cNvPr id="51" name="Cross 50">
            <a:extLst>
              <a:ext uri="{FF2B5EF4-FFF2-40B4-BE49-F238E27FC236}">
                <a16:creationId xmlns:a16="http://schemas.microsoft.com/office/drawing/2014/main" id="{C3441B9B-BB2A-C43F-6B25-40EC2E43D576}"/>
              </a:ext>
            </a:extLst>
          </p:cNvPr>
          <p:cNvSpPr/>
          <p:nvPr/>
        </p:nvSpPr>
        <p:spPr>
          <a:xfrm>
            <a:off x="6755470" y="498392"/>
            <a:ext cx="216000" cy="216000"/>
          </a:xfrm>
          <a:prstGeom prst="plus">
            <a:avLst>
              <a:gd name="adj" fmla="val 38093"/>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SG" sz="1350">
              <a:solidFill>
                <a:prstClr val="white"/>
              </a:solidFill>
              <a:latin typeface="Calibri" panose="020F0502020204030204"/>
            </a:endParaRPr>
          </a:p>
        </p:txBody>
      </p:sp>
      <p:cxnSp>
        <p:nvCxnSpPr>
          <p:cNvPr id="52" name="Straight Connector 51">
            <a:extLst>
              <a:ext uri="{FF2B5EF4-FFF2-40B4-BE49-F238E27FC236}">
                <a16:creationId xmlns:a16="http://schemas.microsoft.com/office/drawing/2014/main" id="{D602F123-324D-B475-1609-12D6E12AB976}"/>
              </a:ext>
            </a:extLst>
          </p:cNvPr>
          <p:cNvCxnSpPr>
            <a:cxnSpLocks/>
          </p:cNvCxnSpPr>
          <p:nvPr/>
        </p:nvCxnSpPr>
        <p:spPr>
          <a:xfrm>
            <a:off x="98983" y="3011933"/>
            <a:ext cx="8880049" cy="0"/>
          </a:xfrm>
          <a:prstGeom prst="line">
            <a:avLst/>
          </a:prstGeom>
          <a:ln w="57150">
            <a:gradFill flip="none" rotWithShape="1">
              <a:gsLst>
                <a:gs pos="0">
                  <a:schemeClr val="accent2"/>
                </a:gs>
                <a:gs pos="52000">
                  <a:srgbClr val="FFC000"/>
                </a:gs>
                <a:gs pos="100000">
                  <a:schemeClr val="accent1"/>
                </a:gs>
              </a:gsLst>
              <a:lin ang="10800000" scaled="1"/>
              <a:tileRect/>
            </a:gradFill>
            <a:prstDash val="dash"/>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45271882-8DA8-46CE-ACCC-9192BC0A3468}"/>
              </a:ext>
            </a:extLst>
          </p:cNvPr>
          <p:cNvPicPr>
            <a:picLocks noChangeAspect="1"/>
          </p:cNvPicPr>
          <p:nvPr/>
        </p:nvPicPr>
        <p:blipFill>
          <a:blip r:embed="rId7"/>
          <a:srcRect l="7402"/>
          <a:stretch/>
        </p:blipFill>
        <p:spPr>
          <a:xfrm>
            <a:off x="49491" y="3316164"/>
            <a:ext cx="2122786" cy="1192788"/>
          </a:xfrm>
          <a:prstGeom prst="rect">
            <a:avLst/>
          </a:prstGeom>
        </p:spPr>
      </p:pic>
      <p:pic>
        <p:nvPicPr>
          <p:cNvPr id="54" name="Picture 53">
            <a:extLst>
              <a:ext uri="{FF2B5EF4-FFF2-40B4-BE49-F238E27FC236}">
                <a16:creationId xmlns:a16="http://schemas.microsoft.com/office/drawing/2014/main" id="{EB79B591-00BE-4F7F-7569-834611D8B3DC}"/>
              </a:ext>
            </a:extLst>
          </p:cNvPr>
          <p:cNvPicPr>
            <a:picLocks noChangeAspect="1"/>
          </p:cNvPicPr>
          <p:nvPr/>
        </p:nvPicPr>
        <p:blipFill>
          <a:blip r:embed="rId8"/>
          <a:stretch>
            <a:fillRect/>
          </a:stretch>
        </p:blipFill>
        <p:spPr>
          <a:xfrm>
            <a:off x="2210270" y="3363820"/>
            <a:ext cx="3502302" cy="1076417"/>
          </a:xfrm>
          <a:prstGeom prst="rect">
            <a:avLst/>
          </a:prstGeom>
        </p:spPr>
      </p:pic>
      <p:pic>
        <p:nvPicPr>
          <p:cNvPr id="55" name="Picture 54">
            <a:extLst>
              <a:ext uri="{FF2B5EF4-FFF2-40B4-BE49-F238E27FC236}">
                <a16:creationId xmlns:a16="http://schemas.microsoft.com/office/drawing/2014/main" id="{5ECA8E2E-9F6A-7C65-CD32-B0ABB0CDDDDA}"/>
              </a:ext>
            </a:extLst>
          </p:cNvPr>
          <p:cNvPicPr>
            <a:picLocks noChangeAspect="1"/>
          </p:cNvPicPr>
          <p:nvPr/>
        </p:nvPicPr>
        <p:blipFill>
          <a:blip r:embed="rId9"/>
          <a:stretch>
            <a:fillRect/>
          </a:stretch>
        </p:blipFill>
        <p:spPr>
          <a:xfrm>
            <a:off x="5627993" y="3372471"/>
            <a:ext cx="3529326" cy="1080174"/>
          </a:xfrm>
          <a:prstGeom prst="rect">
            <a:avLst/>
          </a:prstGeom>
        </p:spPr>
      </p:pic>
      <p:sp>
        <p:nvSpPr>
          <p:cNvPr id="56" name="Arrow: Right 55">
            <a:extLst>
              <a:ext uri="{FF2B5EF4-FFF2-40B4-BE49-F238E27FC236}">
                <a16:creationId xmlns:a16="http://schemas.microsoft.com/office/drawing/2014/main" id="{FA5D9134-E4E2-C506-E999-7438688B8DC1}"/>
              </a:ext>
            </a:extLst>
          </p:cNvPr>
          <p:cNvSpPr/>
          <p:nvPr/>
        </p:nvSpPr>
        <p:spPr>
          <a:xfrm>
            <a:off x="2053329" y="3581909"/>
            <a:ext cx="275890" cy="388769"/>
          </a:xfrm>
          <a:prstGeom prst="rightArrow">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SG" sz="1350" dirty="0">
              <a:solidFill>
                <a:prstClr val="white"/>
              </a:solidFill>
              <a:latin typeface="Calibri" panose="020F0502020204030204"/>
            </a:endParaRPr>
          </a:p>
        </p:txBody>
      </p:sp>
      <p:sp>
        <p:nvSpPr>
          <p:cNvPr id="57" name="TextBox 62">
            <a:extLst>
              <a:ext uri="{FF2B5EF4-FFF2-40B4-BE49-F238E27FC236}">
                <a16:creationId xmlns:a16="http://schemas.microsoft.com/office/drawing/2014/main" id="{BD1C9F37-4A9B-5950-A05B-F8D5AAFE137B}"/>
              </a:ext>
            </a:extLst>
          </p:cNvPr>
          <p:cNvSpPr txBox="1"/>
          <p:nvPr/>
        </p:nvSpPr>
        <p:spPr>
          <a:xfrm>
            <a:off x="5477312" y="3603168"/>
            <a:ext cx="387959"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en-US" b="1" dirty="0">
                <a:solidFill>
                  <a:srgbClr val="4472C4"/>
                </a:solidFill>
                <a:latin typeface="Arial" panose="020B0604020202020204" pitchFamily="34" charset="0"/>
                <a:cs typeface="Arial" panose="020B0604020202020204" pitchFamily="34" charset="0"/>
              </a:rPr>
              <a:t>&amp;</a:t>
            </a:r>
            <a:endParaRPr lang="en-SG" b="1" dirty="0">
              <a:solidFill>
                <a:srgbClr val="4472C4"/>
              </a:solidFill>
              <a:latin typeface="Calibri" panose="020F0502020204030204"/>
            </a:endParaRPr>
          </a:p>
        </p:txBody>
      </p:sp>
      <p:sp>
        <p:nvSpPr>
          <p:cNvPr id="58" name="Rectangle: Rounded Corners 57">
            <a:extLst>
              <a:ext uri="{FF2B5EF4-FFF2-40B4-BE49-F238E27FC236}">
                <a16:creationId xmlns:a16="http://schemas.microsoft.com/office/drawing/2014/main" id="{71B803D4-8707-1ADE-8049-86C86B1370C5}"/>
              </a:ext>
            </a:extLst>
          </p:cNvPr>
          <p:cNvSpPr/>
          <p:nvPr/>
        </p:nvSpPr>
        <p:spPr>
          <a:xfrm>
            <a:off x="2328875" y="3268655"/>
            <a:ext cx="3247806" cy="978347"/>
          </a:xfrm>
          <a:prstGeom prst="roundRect">
            <a:avLst/>
          </a:prstGeom>
          <a:noFill/>
          <a:ln w="28575">
            <a:solidFill>
              <a:schemeClr val="bg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SG" sz="1350">
              <a:solidFill>
                <a:prstClr val="white"/>
              </a:solidFill>
              <a:latin typeface="Calibri" panose="020F0502020204030204"/>
            </a:endParaRPr>
          </a:p>
        </p:txBody>
      </p:sp>
      <p:sp>
        <p:nvSpPr>
          <p:cNvPr id="59" name="Rectangle: Rounded Corners 58">
            <a:extLst>
              <a:ext uri="{FF2B5EF4-FFF2-40B4-BE49-F238E27FC236}">
                <a16:creationId xmlns:a16="http://schemas.microsoft.com/office/drawing/2014/main" id="{9C1D50B2-5CEB-31D8-26A1-0951318A2697}"/>
              </a:ext>
            </a:extLst>
          </p:cNvPr>
          <p:cNvSpPr/>
          <p:nvPr/>
        </p:nvSpPr>
        <p:spPr>
          <a:xfrm>
            <a:off x="5757131" y="3268655"/>
            <a:ext cx="3247806" cy="978347"/>
          </a:xfrm>
          <a:prstGeom prst="roundRect">
            <a:avLst/>
          </a:prstGeom>
          <a:noFill/>
          <a:ln w="28575">
            <a:solidFill>
              <a:schemeClr val="bg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SG" sz="1350">
              <a:solidFill>
                <a:prstClr val="white"/>
              </a:solidFill>
              <a:latin typeface="Calibri" panose="020F0502020204030204"/>
            </a:endParaRPr>
          </a:p>
        </p:txBody>
      </p:sp>
      <p:sp>
        <p:nvSpPr>
          <p:cNvPr id="60" name="Rectangle: Rounded Corners 59">
            <a:extLst>
              <a:ext uri="{FF2B5EF4-FFF2-40B4-BE49-F238E27FC236}">
                <a16:creationId xmlns:a16="http://schemas.microsoft.com/office/drawing/2014/main" id="{695BCDBE-3A7B-6604-EB82-669D0AACC047}"/>
              </a:ext>
            </a:extLst>
          </p:cNvPr>
          <p:cNvSpPr/>
          <p:nvPr/>
        </p:nvSpPr>
        <p:spPr>
          <a:xfrm>
            <a:off x="0" y="3264898"/>
            <a:ext cx="2008770" cy="978347"/>
          </a:xfrm>
          <a:prstGeom prst="roundRect">
            <a:avLst/>
          </a:prstGeom>
          <a:noFill/>
          <a:ln w="28575">
            <a:solidFill>
              <a:schemeClr val="bg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SG" sz="135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61" name="TextBox 12">
                <a:extLst>
                  <a:ext uri="{FF2B5EF4-FFF2-40B4-BE49-F238E27FC236}">
                    <a16:creationId xmlns:a16="http://schemas.microsoft.com/office/drawing/2014/main" id="{CA371C60-E0E2-BD3A-DFAD-E8D91F56E49E}"/>
                  </a:ext>
                </a:extLst>
              </p:cNvPr>
              <p:cNvSpPr txBox="1"/>
              <p:nvPr/>
            </p:nvSpPr>
            <p:spPr>
              <a:xfrm>
                <a:off x="864108" y="4258174"/>
                <a:ext cx="392621" cy="276999"/>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14:m>
                  <m:oMathPara xmlns:m="http://schemas.openxmlformats.org/officeDocument/2006/math">
                    <m:oMathParaPr>
                      <m:jc m:val="centerGroup"/>
                    </m:oMathParaPr>
                    <m:oMath xmlns:m="http://schemas.openxmlformats.org/officeDocument/2006/math">
                      <m:r>
                        <a:rPr lang="en-US" sz="1200" b="1" i="1">
                          <a:solidFill>
                            <a:prstClr val="black"/>
                          </a:solidFill>
                          <a:latin typeface="Cambria Math" panose="02040503050406030204" pitchFamily="18" charset="0"/>
                          <a:ea typeface="Cambria Math" panose="02040503050406030204" pitchFamily="18" charset="0"/>
                        </a:rPr>
                        <m:t>𝑱</m:t>
                      </m:r>
                    </m:oMath>
                  </m:oMathPara>
                </a14:m>
                <a:endParaRPr lang="en-SG" sz="1200" dirty="0">
                  <a:solidFill>
                    <a:prstClr val="black"/>
                  </a:solidFill>
                  <a:latin typeface="Calibri" panose="020F0502020204030204"/>
                </a:endParaRPr>
              </a:p>
            </p:txBody>
          </p:sp>
        </mc:Choice>
        <mc:Fallback xmlns="">
          <p:sp>
            <p:nvSpPr>
              <p:cNvPr id="61" name="TextBox 12">
                <a:extLst>
                  <a:ext uri="{FF2B5EF4-FFF2-40B4-BE49-F238E27FC236}">
                    <a16:creationId xmlns:a16="http://schemas.microsoft.com/office/drawing/2014/main" id="{CA371C60-E0E2-BD3A-DFAD-E8D91F56E49E}"/>
                  </a:ext>
                </a:extLst>
              </p:cNvPr>
              <p:cNvSpPr txBox="1">
                <a:spLocks noRot="1" noChangeAspect="1" noMove="1" noResize="1" noEditPoints="1" noAdjustHandles="1" noChangeArrowheads="1" noChangeShapeType="1" noTextEdit="1"/>
              </p:cNvSpPr>
              <p:nvPr/>
            </p:nvSpPr>
            <p:spPr>
              <a:xfrm>
                <a:off x="864108" y="4258174"/>
                <a:ext cx="392621" cy="276999"/>
              </a:xfrm>
              <a:prstGeom prst="rect">
                <a:avLst/>
              </a:prstGeom>
              <a:blipFill>
                <a:blip r:embed="rId10"/>
                <a:stretch>
                  <a:fillRect b="-4444"/>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62" name="TextBox 14">
                <a:extLst>
                  <a:ext uri="{FF2B5EF4-FFF2-40B4-BE49-F238E27FC236}">
                    <a16:creationId xmlns:a16="http://schemas.microsoft.com/office/drawing/2014/main" id="{AD366C05-D838-56F9-E09B-D03415AAD3F1}"/>
                  </a:ext>
                </a:extLst>
              </p:cNvPr>
              <p:cNvSpPr txBox="1"/>
              <p:nvPr/>
            </p:nvSpPr>
            <p:spPr>
              <a:xfrm>
                <a:off x="3051810" y="4258174"/>
                <a:ext cx="392621" cy="276999"/>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14:m>
                  <m:oMathPara xmlns:m="http://schemas.openxmlformats.org/officeDocument/2006/math">
                    <m:oMathParaPr>
                      <m:jc m:val="centerGroup"/>
                    </m:oMathParaPr>
                    <m:oMath xmlns:m="http://schemas.openxmlformats.org/officeDocument/2006/math">
                      <m:sSub>
                        <m:sSubPr>
                          <m:ctrlPr>
                            <a:rPr lang="en-US" sz="1200" b="1" i="1">
                              <a:solidFill>
                                <a:prstClr val="black"/>
                              </a:solidFill>
                              <a:latin typeface="Cambria Math" panose="02040503050406030204" pitchFamily="18" charset="0"/>
                              <a:ea typeface="Cambria Math" panose="02040503050406030204" pitchFamily="18" charset="0"/>
                            </a:rPr>
                          </m:ctrlPr>
                        </m:sSubPr>
                        <m:e>
                          <m:r>
                            <a:rPr lang="en-US" sz="1200" b="1" i="1">
                              <a:solidFill>
                                <a:prstClr val="black"/>
                              </a:solidFill>
                              <a:latin typeface="Cambria Math" panose="02040503050406030204" pitchFamily="18" charset="0"/>
                              <a:ea typeface="Cambria Math" panose="02040503050406030204" pitchFamily="18" charset="0"/>
                            </a:rPr>
                            <m:t>𝑱</m:t>
                          </m:r>
                        </m:e>
                        <m:sub>
                          <m:r>
                            <a:rPr lang="en-US" sz="1200" b="1" i="1">
                              <a:solidFill>
                                <a:prstClr val="black"/>
                              </a:solidFill>
                              <a:latin typeface="Cambria Math" panose="02040503050406030204" pitchFamily="18" charset="0"/>
                              <a:ea typeface="Cambria Math" panose="02040503050406030204" pitchFamily="18" charset="0"/>
                            </a:rPr>
                            <m:t>𝒔𝒖𝒃</m:t>
                          </m:r>
                          <m:r>
                            <a:rPr lang="en-US" sz="1200" b="1" i="1">
                              <a:solidFill>
                                <a:prstClr val="black"/>
                              </a:solidFill>
                              <a:latin typeface="Cambria Math" panose="02040503050406030204" pitchFamily="18" charset="0"/>
                              <a:ea typeface="Cambria Math" panose="02040503050406030204" pitchFamily="18" charset="0"/>
                            </a:rPr>
                            <m:t>𝟏</m:t>
                          </m:r>
                        </m:sub>
                      </m:sSub>
                    </m:oMath>
                  </m:oMathPara>
                </a14:m>
                <a:endParaRPr lang="en-US" sz="1200" b="1" dirty="0">
                  <a:solidFill>
                    <a:prstClr val="black"/>
                  </a:solidFill>
                  <a:latin typeface="Calibri" panose="020F0502020204030204"/>
                  <a:ea typeface="Cambria Math" panose="02040503050406030204" pitchFamily="18" charset="0"/>
                </a:endParaRPr>
              </a:p>
            </p:txBody>
          </p:sp>
        </mc:Choice>
        <mc:Fallback xmlns="">
          <p:sp>
            <p:nvSpPr>
              <p:cNvPr id="62" name="TextBox 14">
                <a:extLst>
                  <a:ext uri="{FF2B5EF4-FFF2-40B4-BE49-F238E27FC236}">
                    <a16:creationId xmlns:a16="http://schemas.microsoft.com/office/drawing/2014/main" id="{AD366C05-D838-56F9-E09B-D03415AAD3F1}"/>
                  </a:ext>
                </a:extLst>
              </p:cNvPr>
              <p:cNvSpPr txBox="1">
                <a:spLocks noRot="1" noChangeAspect="1" noMove="1" noResize="1" noEditPoints="1" noAdjustHandles="1" noChangeArrowheads="1" noChangeShapeType="1" noTextEdit="1"/>
              </p:cNvSpPr>
              <p:nvPr/>
            </p:nvSpPr>
            <p:spPr>
              <a:xfrm>
                <a:off x="3051810" y="4258174"/>
                <a:ext cx="392621" cy="276999"/>
              </a:xfrm>
              <a:prstGeom prst="rect">
                <a:avLst/>
              </a:prstGeom>
              <a:blipFill>
                <a:blip r:embed="rId11"/>
                <a:stretch>
                  <a:fillRect r="-18750" b="-4444"/>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63" name="TextBox 16">
                <a:extLst>
                  <a:ext uri="{FF2B5EF4-FFF2-40B4-BE49-F238E27FC236}">
                    <a16:creationId xmlns:a16="http://schemas.microsoft.com/office/drawing/2014/main" id="{079E6324-C6EB-E216-D633-DD60D096E2A7}"/>
                  </a:ext>
                </a:extLst>
              </p:cNvPr>
              <p:cNvSpPr txBox="1"/>
              <p:nvPr/>
            </p:nvSpPr>
            <p:spPr>
              <a:xfrm>
                <a:off x="4497070" y="4258174"/>
                <a:ext cx="392621" cy="276999"/>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14:m>
                  <m:oMathPara xmlns:m="http://schemas.openxmlformats.org/officeDocument/2006/math">
                    <m:oMathParaPr>
                      <m:jc m:val="centerGroup"/>
                    </m:oMathParaPr>
                    <m:oMath xmlns:m="http://schemas.openxmlformats.org/officeDocument/2006/math">
                      <m:sSub>
                        <m:sSubPr>
                          <m:ctrlPr>
                            <a:rPr lang="en-US" sz="1200" b="1" i="1">
                              <a:solidFill>
                                <a:prstClr val="black"/>
                              </a:solidFill>
                              <a:latin typeface="Cambria Math" panose="02040503050406030204" pitchFamily="18" charset="0"/>
                              <a:ea typeface="Cambria Math" panose="02040503050406030204" pitchFamily="18" charset="0"/>
                            </a:rPr>
                          </m:ctrlPr>
                        </m:sSubPr>
                        <m:e>
                          <m:r>
                            <a:rPr lang="en-US" sz="1200" b="1" i="1">
                              <a:solidFill>
                                <a:prstClr val="black"/>
                              </a:solidFill>
                              <a:latin typeface="Cambria Math" panose="02040503050406030204" pitchFamily="18" charset="0"/>
                              <a:ea typeface="Cambria Math" panose="02040503050406030204" pitchFamily="18" charset="0"/>
                            </a:rPr>
                            <m:t>𝑱</m:t>
                          </m:r>
                        </m:e>
                        <m:sub>
                          <m:r>
                            <a:rPr lang="en-US" sz="1200" b="1" i="1">
                              <a:solidFill>
                                <a:prstClr val="black"/>
                              </a:solidFill>
                              <a:latin typeface="Cambria Math" panose="02040503050406030204" pitchFamily="18" charset="0"/>
                              <a:ea typeface="Cambria Math" panose="02040503050406030204" pitchFamily="18" charset="0"/>
                            </a:rPr>
                            <m:t>𝒔𝒖𝒃</m:t>
                          </m:r>
                          <m:r>
                            <a:rPr lang="en-US" sz="1200" b="1" i="1">
                              <a:solidFill>
                                <a:prstClr val="black"/>
                              </a:solidFill>
                              <a:latin typeface="Cambria Math" panose="02040503050406030204" pitchFamily="18" charset="0"/>
                              <a:ea typeface="Cambria Math" panose="02040503050406030204" pitchFamily="18" charset="0"/>
                            </a:rPr>
                            <m:t>𝟐</m:t>
                          </m:r>
                        </m:sub>
                      </m:sSub>
                    </m:oMath>
                  </m:oMathPara>
                </a14:m>
                <a:endParaRPr lang="en-US" sz="1200" b="1" dirty="0">
                  <a:solidFill>
                    <a:prstClr val="black"/>
                  </a:solidFill>
                  <a:latin typeface="Calibri" panose="020F0502020204030204"/>
                  <a:ea typeface="Cambria Math" panose="02040503050406030204" pitchFamily="18" charset="0"/>
                </a:endParaRPr>
              </a:p>
            </p:txBody>
          </p:sp>
        </mc:Choice>
        <mc:Fallback xmlns="">
          <p:sp>
            <p:nvSpPr>
              <p:cNvPr id="63" name="TextBox 16">
                <a:extLst>
                  <a:ext uri="{FF2B5EF4-FFF2-40B4-BE49-F238E27FC236}">
                    <a16:creationId xmlns:a16="http://schemas.microsoft.com/office/drawing/2014/main" id="{079E6324-C6EB-E216-D633-DD60D096E2A7}"/>
                  </a:ext>
                </a:extLst>
              </p:cNvPr>
              <p:cNvSpPr txBox="1">
                <a:spLocks noRot="1" noChangeAspect="1" noMove="1" noResize="1" noEditPoints="1" noAdjustHandles="1" noChangeArrowheads="1" noChangeShapeType="1" noTextEdit="1"/>
              </p:cNvSpPr>
              <p:nvPr/>
            </p:nvSpPr>
            <p:spPr>
              <a:xfrm>
                <a:off x="4497070" y="4258174"/>
                <a:ext cx="392621" cy="276999"/>
              </a:xfrm>
              <a:prstGeom prst="rect">
                <a:avLst/>
              </a:prstGeom>
              <a:blipFill>
                <a:blip r:embed="rId12"/>
                <a:stretch>
                  <a:fillRect r="-18750" b="-4444"/>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64" name="TextBox 17">
                <a:extLst>
                  <a:ext uri="{FF2B5EF4-FFF2-40B4-BE49-F238E27FC236}">
                    <a16:creationId xmlns:a16="http://schemas.microsoft.com/office/drawing/2014/main" id="{BE2A3960-CED0-890A-5F18-2A4A5CA3950D}"/>
                  </a:ext>
                </a:extLst>
              </p:cNvPr>
              <p:cNvSpPr txBox="1"/>
              <p:nvPr/>
            </p:nvSpPr>
            <p:spPr>
              <a:xfrm>
                <a:off x="6481168" y="4258174"/>
                <a:ext cx="392621" cy="276999"/>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14:m>
                  <m:oMathPara xmlns:m="http://schemas.openxmlformats.org/officeDocument/2006/math">
                    <m:oMathParaPr>
                      <m:jc m:val="centerGroup"/>
                    </m:oMathParaPr>
                    <m:oMath xmlns:m="http://schemas.openxmlformats.org/officeDocument/2006/math">
                      <m:sSub>
                        <m:sSubPr>
                          <m:ctrlPr>
                            <a:rPr lang="en-US" sz="1200" b="1" i="1">
                              <a:solidFill>
                                <a:prstClr val="black"/>
                              </a:solidFill>
                              <a:latin typeface="Cambria Math" panose="02040503050406030204" pitchFamily="18" charset="0"/>
                              <a:ea typeface="Cambria Math" panose="02040503050406030204" pitchFamily="18" charset="0"/>
                            </a:rPr>
                          </m:ctrlPr>
                        </m:sSubPr>
                        <m:e>
                          <m:r>
                            <a:rPr lang="en-US" sz="1200" b="1" i="1">
                              <a:solidFill>
                                <a:prstClr val="black"/>
                              </a:solidFill>
                              <a:latin typeface="Cambria Math" panose="02040503050406030204" pitchFamily="18" charset="0"/>
                              <a:ea typeface="Cambria Math" panose="02040503050406030204" pitchFamily="18" charset="0"/>
                            </a:rPr>
                            <m:t>𝑱</m:t>
                          </m:r>
                        </m:e>
                        <m:sub>
                          <m:r>
                            <a:rPr lang="en-US" sz="1200" b="1" i="1">
                              <a:solidFill>
                                <a:prstClr val="black"/>
                              </a:solidFill>
                              <a:latin typeface="Cambria Math" panose="02040503050406030204" pitchFamily="18" charset="0"/>
                              <a:ea typeface="Cambria Math" panose="02040503050406030204" pitchFamily="18" charset="0"/>
                            </a:rPr>
                            <m:t>𝒔𝒖𝒃</m:t>
                          </m:r>
                          <m:r>
                            <a:rPr lang="en-US" sz="1200" b="1" i="1">
                              <a:solidFill>
                                <a:prstClr val="black"/>
                              </a:solidFill>
                              <a:latin typeface="Cambria Math" panose="02040503050406030204" pitchFamily="18" charset="0"/>
                              <a:ea typeface="Cambria Math" panose="02040503050406030204" pitchFamily="18" charset="0"/>
                            </a:rPr>
                            <m:t>𝟑</m:t>
                          </m:r>
                        </m:sub>
                      </m:sSub>
                    </m:oMath>
                  </m:oMathPara>
                </a14:m>
                <a:endParaRPr lang="en-US" sz="1200" b="1" dirty="0">
                  <a:solidFill>
                    <a:prstClr val="black"/>
                  </a:solidFill>
                  <a:latin typeface="Calibri" panose="020F0502020204030204"/>
                  <a:ea typeface="Cambria Math" panose="02040503050406030204" pitchFamily="18" charset="0"/>
                </a:endParaRPr>
              </a:p>
            </p:txBody>
          </p:sp>
        </mc:Choice>
        <mc:Fallback xmlns="">
          <p:sp>
            <p:nvSpPr>
              <p:cNvPr id="64" name="TextBox 17">
                <a:extLst>
                  <a:ext uri="{FF2B5EF4-FFF2-40B4-BE49-F238E27FC236}">
                    <a16:creationId xmlns:a16="http://schemas.microsoft.com/office/drawing/2014/main" id="{BE2A3960-CED0-890A-5F18-2A4A5CA3950D}"/>
                  </a:ext>
                </a:extLst>
              </p:cNvPr>
              <p:cNvSpPr txBox="1">
                <a:spLocks noRot="1" noChangeAspect="1" noMove="1" noResize="1" noEditPoints="1" noAdjustHandles="1" noChangeArrowheads="1" noChangeShapeType="1" noTextEdit="1"/>
              </p:cNvSpPr>
              <p:nvPr/>
            </p:nvSpPr>
            <p:spPr>
              <a:xfrm>
                <a:off x="6481168" y="4258174"/>
                <a:ext cx="392621" cy="276999"/>
              </a:xfrm>
              <a:prstGeom prst="rect">
                <a:avLst/>
              </a:prstGeom>
              <a:blipFill>
                <a:blip r:embed="rId13"/>
                <a:stretch>
                  <a:fillRect r="-18462" b="-4444"/>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65" name="TextBox 18">
                <a:extLst>
                  <a:ext uri="{FF2B5EF4-FFF2-40B4-BE49-F238E27FC236}">
                    <a16:creationId xmlns:a16="http://schemas.microsoft.com/office/drawing/2014/main" id="{048A0D75-CFC3-C60F-C2C7-91FADECCA9D5}"/>
                  </a:ext>
                </a:extLst>
              </p:cNvPr>
              <p:cNvSpPr txBox="1"/>
              <p:nvPr/>
            </p:nvSpPr>
            <p:spPr>
              <a:xfrm>
                <a:off x="7926427" y="4258174"/>
                <a:ext cx="392621" cy="276999"/>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14:m>
                  <m:oMathPara xmlns:m="http://schemas.openxmlformats.org/officeDocument/2006/math">
                    <m:oMathParaPr>
                      <m:jc m:val="centerGroup"/>
                    </m:oMathParaPr>
                    <m:oMath xmlns:m="http://schemas.openxmlformats.org/officeDocument/2006/math">
                      <m:sSub>
                        <m:sSubPr>
                          <m:ctrlPr>
                            <a:rPr lang="en-US" sz="1200" b="1" i="1">
                              <a:solidFill>
                                <a:prstClr val="black"/>
                              </a:solidFill>
                              <a:latin typeface="Cambria Math" panose="02040503050406030204" pitchFamily="18" charset="0"/>
                              <a:ea typeface="Cambria Math" panose="02040503050406030204" pitchFamily="18" charset="0"/>
                            </a:rPr>
                          </m:ctrlPr>
                        </m:sSubPr>
                        <m:e>
                          <m:r>
                            <a:rPr lang="en-US" sz="1200" b="1" i="1">
                              <a:solidFill>
                                <a:prstClr val="black"/>
                              </a:solidFill>
                              <a:latin typeface="Cambria Math" panose="02040503050406030204" pitchFamily="18" charset="0"/>
                              <a:ea typeface="Cambria Math" panose="02040503050406030204" pitchFamily="18" charset="0"/>
                            </a:rPr>
                            <m:t>𝑱</m:t>
                          </m:r>
                        </m:e>
                        <m:sub>
                          <m:r>
                            <a:rPr lang="en-US" sz="1200" b="1" i="1">
                              <a:solidFill>
                                <a:prstClr val="black"/>
                              </a:solidFill>
                              <a:latin typeface="Cambria Math" panose="02040503050406030204" pitchFamily="18" charset="0"/>
                              <a:ea typeface="Cambria Math" panose="02040503050406030204" pitchFamily="18" charset="0"/>
                            </a:rPr>
                            <m:t>𝒔𝒖𝒃</m:t>
                          </m:r>
                          <m:r>
                            <a:rPr lang="en-US" sz="1200" b="1" i="1">
                              <a:solidFill>
                                <a:prstClr val="black"/>
                              </a:solidFill>
                              <a:latin typeface="Cambria Math" panose="02040503050406030204" pitchFamily="18" charset="0"/>
                              <a:ea typeface="Cambria Math" panose="02040503050406030204" pitchFamily="18" charset="0"/>
                            </a:rPr>
                            <m:t>𝟒</m:t>
                          </m:r>
                        </m:sub>
                      </m:sSub>
                    </m:oMath>
                  </m:oMathPara>
                </a14:m>
                <a:endParaRPr lang="en-US" sz="1200" b="1" dirty="0">
                  <a:solidFill>
                    <a:prstClr val="black"/>
                  </a:solidFill>
                  <a:latin typeface="Calibri" panose="020F0502020204030204"/>
                  <a:ea typeface="Cambria Math" panose="02040503050406030204" pitchFamily="18" charset="0"/>
                </a:endParaRPr>
              </a:p>
            </p:txBody>
          </p:sp>
        </mc:Choice>
        <mc:Fallback xmlns="">
          <p:sp>
            <p:nvSpPr>
              <p:cNvPr id="65" name="TextBox 18">
                <a:extLst>
                  <a:ext uri="{FF2B5EF4-FFF2-40B4-BE49-F238E27FC236}">
                    <a16:creationId xmlns:a16="http://schemas.microsoft.com/office/drawing/2014/main" id="{048A0D75-CFC3-C60F-C2C7-91FADECCA9D5}"/>
                  </a:ext>
                </a:extLst>
              </p:cNvPr>
              <p:cNvSpPr txBox="1">
                <a:spLocks noRot="1" noChangeAspect="1" noMove="1" noResize="1" noEditPoints="1" noAdjustHandles="1" noChangeArrowheads="1" noChangeShapeType="1" noTextEdit="1"/>
              </p:cNvSpPr>
              <p:nvPr/>
            </p:nvSpPr>
            <p:spPr>
              <a:xfrm>
                <a:off x="7926427" y="4258174"/>
                <a:ext cx="392621" cy="276999"/>
              </a:xfrm>
              <a:prstGeom prst="rect">
                <a:avLst/>
              </a:prstGeom>
              <a:blipFill>
                <a:blip r:embed="rId14"/>
                <a:stretch>
                  <a:fillRect r="-18462" b="-4444"/>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66" name="TextBox 19">
                <a:extLst>
                  <a:ext uri="{FF2B5EF4-FFF2-40B4-BE49-F238E27FC236}">
                    <a16:creationId xmlns:a16="http://schemas.microsoft.com/office/drawing/2014/main" id="{04C44FFB-75BE-4578-784C-054CF665A7D0}"/>
                  </a:ext>
                </a:extLst>
              </p:cNvPr>
              <p:cNvSpPr txBox="1"/>
              <p:nvPr/>
            </p:nvSpPr>
            <p:spPr>
              <a:xfrm>
                <a:off x="2250195" y="4258174"/>
                <a:ext cx="392621" cy="276999"/>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14:m>
                  <m:oMathPara xmlns:m="http://schemas.openxmlformats.org/officeDocument/2006/math">
                    <m:oMathParaPr>
                      <m:jc m:val="centerGroup"/>
                    </m:oMathParaPr>
                    <m:oMath xmlns:m="http://schemas.openxmlformats.org/officeDocument/2006/math">
                      <m:sSub>
                        <m:sSubPr>
                          <m:ctrlPr>
                            <a:rPr lang="en-US" sz="1200" b="1" i="1">
                              <a:solidFill>
                                <a:prstClr val="black"/>
                              </a:solidFill>
                              <a:latin typeface="Cambria Math" panose="02040503050406030204" pitchFamily="18" charset="0"/>
                              <a:ea typeface="Cambria Math" panose="02040503050406030204" pitchFamily="18" charset="0"/>
                            </a:rPr>
                          </m:ctrlPr>
                        </m:sSubPr>
                        <m:e>
                          <m:r>
                            <a:rPr lang="en-US" sz="1200" b="1" i="1">
                              <a:solidFill>
                                <a:prstClr val="black"/>
                              </a:solidFill>
                              <a:latin typeface="Cambria Math" panose="02040503050406030204" pitchFamily="18" charset="0"/>
                              <a:ea typeface="Cambria Math" panose="02040503050406030204" pitchFamily="18" charset="0"/>
                            </a:rPr>
                            <m:t>𝒇</m:t>
                          </m:r>
                        </m:e>
                        <m:sub>
                          <m:r>
                            <a:rPr lang="en-US" sz="1200" b="1" i="1">
                              <a:solidFill>
                                <a:prstClr val="black"/>
                              </a:solidFill>
                              <a:latin typeface="Cambria Math" panose="02040503050406030204" pitchFamily="18" charset="0"/>
                              <a:ea typeface="Cambria Math" panose="02040503050406030204" pitchFamily="18" charset="0"/>
                            </a:rPr>
                            <m:t>𝒔𝒖𝒃</m:t>
                          </m:r>
                          <m:r>
                            <a:rPr lang="en-US" sz="1200" b="1" i="1">
                              <a:solidFill>
                                <a:prstClr val="black"/>
                              </a:solidFill>
                              <a:latin typeface="Cambria Math" panose="02040503050406030204" pitchFamily="18" charset="0"/>
                              <a:ea typeface="Cambria Math" panose="02040503050406030204" pitchFamily="18" charset="0"/>
                            </a:rPr>
                            <m:t>𝟏</m:t>
                          </m:r>
                        </m:sub>
                      </m:sSub>
                    </m:oMath>
                  </m:oMathPara>
                </a14:m>
                <a:endParaRPr lang="en-US" sz="1200" b="1" dirty="0">
                  <a:solidFill>
                    <a:prstClr val="black"/>
                  </a:solidFill>
                  <a:latin typeface="Calibri" panose="020F0502020204030204"/>
                  <a:ea typeface="Cambria Math" panose="02040503050406030204" pitchFamily="18" charset="0"/>
                </a:endParaRPr>
              </a:p>
            </p:txBody>
          </p:sp>
        </mc:Choice>
        <mc:Fallback xmlns="">
          <p:sp>
            <p:nvSpPr>
              <p:cNvPr id="66" name="TextBox 19">
                <a:extLst>
                  <a:ext uri="{FF2B5EF4-FFF2-40B4-BE49-F238E27FC236}">
                    <a16:creationId xmlns:a16="http://schemas.microsoft.com/office/drawing/2014/main" id="{04C44FFB-75BE-4578-784C-054CF665A7D0}"/>
                  </a:ext>
                </a:extLst>
              </p:cNvPr>
              <p:cNvSpPr txBox="1">
                <a:spLocks noRot="1" noChangeAspect="1" noMove="1" noResize="1" noEditPoints="1" noAdjustHandles="1" noChangeArrowheads="1" noChangeShapeType="1" noTextEdit="1"/>
              </p:cNvSpPr>
              <p:nvPr/>
            </p:nvSpPr>
            <p:spPr>
              <a:xfrm>
                <a:off x="2250195" y="4258174"/>
                <a:ext cx="392621" cy="276999"/>
              </a:xfrm>
              <a:prstGeom prst="rect">
                <a:avLst/>
              </a:prstGeom>
              <a:blipFill>
                <a:blip r:embed="rId15"/>
                <a:stretch>
                  <a:fillRect r="-23077" b="-4444"/>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67" name="TextBox 20">
                <a:extLst>
                  <a:ext uri="{FF2B5EF4-FFF2-40B4-BE49-F238E27FC236}">
                    <a16:creationId xmlns:a16="http://schemas.microsoft.com/office/drawing/2014/main" id="{3693822E-7FF3-1CFC-6DD7-3B8528B5EDD4}"/>
                  </a:ext>
                </a:extLst>
              </p:cNvPr>
              <p:cNvSpPr txBox="1"/>
              <p:nvPr/>
            </p:nvSpPr>
            <p:spPr>
              <a:xfrm>
                <a:off x="3780406" y="4258174"/>
                <a:ext cx="392621" cy="276999"/>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14:m>
                  <m:oMathPara xmlns:m="http://schemas.openxmlformats.org/officeDocument/2006/math">
                    <m:oMathParaPr>
                      <m:jc m:val="centerGroup"/>
                    </m:oMathParaPr>
                    <m:oMath xmlns:m="http://schemas.openxmlformats.org/officeDocument/2006/math">
                      <m:sSub>
                        <m:sSubPr>
                          <m:ctrlPr>
                            <a:rPr lang="en-US" sz="1200" b="1" i="1">
                              <a:solidFill>
                                <a:prstClr val="black"/>
                              </a:solidFill>
                              <a:latin typeface="Cambria Math" panose="02040503050406030204" pitchFamily="18" charset="0"/>
                              <a:ea typeface="Cambria Math" panose="02040503050406030204" pitchFamily="18" charset="0"/>
                            </a:rPr>
                          </m:ctrlPr>
                        </m:sSubPr>
                        <m:e>
                          <m:r>
                            <a:rPr lang="en-US" sz="1200" b="1" i="1">
                              <a:solidFill>
                                <a:prstClr val="black"/>
                              </a:solidFill>
                              <a:latin typeface="Cambria Math" panose="02040503050406030204" pitchFamily="18" charset="0"/>
                              <a:ea typeface="Cambria Math" panose="02040503050406030204" pitchFamily="18" charset="0"/>
                            </a:rPr>
                            <m:t>𝝈</m:t>
                          </m:r>
                        </m:e>
                        <m:sub>
                          <m:r>
                            <a:rPr lang="en-US" sz="1200" b="1" i="1">
                              <a:solidFill>
                                <a:prstClr val="black"/>
                              </a:solidFill>
                              <a:latin typeface="Cambria Math" panose="02040503050406030204" pitchFamily="18" charset="0"/>
                              <a:ea typeface="Cambria Math" panose="02040503050406030204" pitchFamily="18" charset="0"/>
                            </a:rPr>
                            <m:t>𝒔𝒖𝒃</m:t>
                          </m:r>
                          <m:r>
                            <a:rPr lang="en-US" sz="1200" b="1" i="1">
                              <a:solidFill>
                                <a:prstClr val="black"/>
                              </a:solidFill>
                              <a:latin typeface="Cambria Math" panose="02040503050406030204" pitchFamily="18" charset="0"/>
                              <a:ea typeface="Cambria Math" panose="02040503050406030204" pitchFamily="18" charset="0"/>
                            </a:rPr>
                            <m:t>𝟏</m:t>
                          </m:r>
                        </m:sub>
                      </m:sSub>
                    </m:oMath>
                  </m:oMathPara>
                </a14:m>
                <a:endParaRPr lang="en-US" sz="1200" b="1" dirty="0">
                  <a:solidFill>
                    <a:prstClr val="black"/>
                  </a:solidFill>
                  <a:latin typeface="Calibri" panose="020F0502020204030204"/>
                  <a:ea typeface="Cambria Math" panose="02040503050406030204" pitchFamily="18" charset="0"/>
                </a:endParaRPr>
              </a:p>
            </p:txBody>
          </p:sp>
        </mc:Choice>
        <mc:Fallback xmlns="">
          <p:sp>
            <p:nvSpPr>
              <p:cNvPr id="67" name="TextBox 20">
                <a:extLst>
                  <a:ext uri="{FF2B5EF4-FFF2-40B4-BE49-F238E27FC236}">
                    <a16:creationId xmlns:a16="http://schemas.microsoft.com/office/drawing/2014/main" id="{3693822E-7FF3-1CFC-6DD7-3B8528B5EDD4}"/>
                  </a:ext>
                </a:extLst>
              </p:cNvPr>
              <p:cNvSpPr txBox="1">
                <a:spLocks noRot="1" noChangeAspect="1" noMove="1" noResize="1" noEditPoints="1" noAdjustHandles="1" noChangeArrowheads="1" noChangeShapeType="1" noTextEdit="1"/>
              </p:cNvSpPr>
              <p:nvPr/>
            </p:nvSpPr>
            <p:spPr>
              <a:xfrm>
                <a:off x="3780406" y="4258174"/>
                <a:ext cx="392621" cy="276999"/>
              </a:xfrm>
              <a:prstGeom prst="rect">
                <a:avLst/>
              </a:prstGeom>
              <a:blipFill>
                <a:blip r:embed="rId16"/>
                <a:stretch>
                  <a:fillRect r="-26154"/>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68" name="TextBox 21">
                <a:extLst>
                  <a:ext uri="{FF2B5EF4-FFF2-40B4-BE49-F238E27FC236}">
                    <a16:creationId xmlns:a16="http://schemas.microsoft.com/office/drawing/2014/main" id="{396BED41-E1B8-B6CE-5839-D1047953B415}"/>
                  </a:ext>
                </a:extLst>
              </p:cNvPr>
              <p:cNvSpPr txBox="1"/>
              <p:nvPr/>
            </p:nvSpPr>
            <p:spPr>
              <a:xfrm>
                <a:off x="5225666" y="4258174"/>
                <a:ext cx="392621" cy="276999"/>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14:m>
                  <m:oMathPara xmlns:m="http://schemas.openxmlformats.org/officeDocument/2006/math">
                    <m:oMathParaPr>
                      <m:jc m:val="centerGroup"/>
                    </m:oMathParaPr>
                    <m:oMath xmlns:m="http://schemas.openxmlformats.org/officeDocument/2006/math">
                      <m:sSub>
                        <m:sSubPr>
                          <m:ctrlPr>
                            <a:rPr lang="en-US" sz="1200" b="1" i="1">
                              <a:solidFill>
                                <a:prstClr val="black"/>
                              </a:solidFill>
                              <a:latin typeface="Cambria Math" panose="02040503050406030204" pitchFamily="18" charset="0"/>
                              <a:ea typeface="Cambria Math" panose="02040503050406030204" pitchFamily="18" charset="0"/>
                            </a:rPr>
                          </m:ctrlPr>
                        </m:sSubPr>
                        <m:e>
                          <m:r>
                            <a:rPr lang="en-US" sz="1200" b="1" i="1">
                              <a:solidFill>
                                <a:prstClr val="black"/>
                              </a:solidFill>
                              <a:latin typeface="Cambria Math" panose="02040503050406030204" pitchFamily="18" charset="0"/>
                              <a:ea typeface="Cambria Math" panose="02040503050406030204" pitchFamily="18" charset="0"/>
                            </a:rPr>
                            <m:t>𝝈</m:t>
                          </m:r>
                        </m:e>
                        <m:sub>
                          <m:r>
                            <a:rPr lang="en-US" sz="1200" b="1" i="1">
                              <a:solidFill>
                                <a:prstClr val="black"/>
                              </a:solidFill>
                              <a:latin typeface="Cambria Math" panose="02040503050406030204" pitchFamily="18" charset="0"/>
                              <a:ea typeface="Cambria Math" panose="02040503050406030204" pitchFamily="18" charset="0"/>
                            </a:rPr>
                            <m:t>𝒔𝒖𝒃</m:t>
                          </m:r>
                          <m:r>
                            <a:rPr lang="en-US" sz="1200" b="1" i="1">
                              <a:solidFill>
                                <a:prstClr val="black"/>
                              </a:solidFill>
                              <a:latin typeface="Cambria Math" panose="02040503050406030204" pitchFamily="18" charset="0"/>
                              <a:ea typeface="Cambria Math" panose="02040503050406030204" pitchFamily="18" charset="0"/>
                            </a:rPr>
                            <m:t>𝟏</m:t>
                          </m:r>
                        </m:sub>
                      </m:sSub>
                    </m:oMath>
                  </m:oMathPara>
                </a14:m>
                <a:endParaRPr lang="en-US" sz="1200" b="1" dirty="0">
                  <a:solidFill>
                    <a:prstClr val="black"/>
                  </a:solidFill>
                  <a:latin typeface="Calibri" panose="020F0502020204030204"/>
                  <a:ea typeface="Cambria Math" panose="02040503050406030204" pitchFamily="18" charset="0"/>
                </a:endParaRPr>
              </a:p>
            </p:txBody>
          </p:sp>
        </mc:Choice>
        <mc:Fallback xmlns="">
          <p:sp>
            <p:nvSpPr>
              <p:cNvPr id="68" name="TextBox 21">
                <a:extLst>
                  <a:ext uri="{FF2B5EF4-FFF2-40B4-BE49-F238E27FC236}">
                    <a16:creationId xmlns:a16="http://schemas.microsoft.com/office/drawing/2014/main" id="{396BED41-E1B8-B6CE-5839-D1047953B415}"/>
                  </a:ext>
                </a:extLst>
              </p:cNvPr>
              <p:cNvSpPr txBox="1">
                <a:spLocks noRot="1" noChangeAspect="1" noMove="1" noResize="1" noEditPoints="1" noAdjustHandles="1" noChangeArrowheads="1" noChangeShapeType="1" noTextEdit="1"/>
              </p:cNvSpPr>
              <p:nvPr/>
            </p:nvSpPr>
            <p:spPr>
              <a:xfrm>
                <a:off x="5225666" y="4258174"/>
                <a:ext cx="392621" cy="276999"/>
              </a:xfrm>
              <a:prstGeom prst="rect">
                <a:avLst/>
              </a:prstGeom>
              <a:blipFill>
                <a:blip r:embed="rId16"/>
                <a:stretch>
                  <a:fillRect r="-26154"/>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69" name="TextBox 22">
                <a:extLst>
                  <a:ext uri="{FF2B5EF4-FFF2-40B4-BE49-F238E27FC236}">
                    <a16:creationId xmlns:a16="http://schemas.microsoft.com/office/drawing/2014/main" id="{C8A5B47D-1F59-037A-EB04-7D8DE17018A5}"/>
                  </a:ext>
                </a:extLst>
              </p:cNvPr>
              <p:cNvSpPr txBox="1"/>
              <p:nvPr/>
            </p:nvSpPr>
            <p:spPr>
              <a:xfrm>
                <a:off x="5711903" y="4258174"/>
                <a:ext cx="392621" cy="276999"/>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14:m>
                  <m:oMathPara xmlns:m="http://schemas.openxmlformats.org/officeDocument/2006/math">
                    <m:oMathParaPr>
                      <m:jc m:val="centerGroup"/>
                    </m:oMathParaPr>
                    <m:oMath xmlns:m="http://schemas.openxmlformats.org/officeDocument/2006/math">
                      <m:sSub>
                        <m:sSubPr>
                          <m:ctrlPr>
                            <a:rPr lang="en-US" sz="1200" b="1" i="1">
                              <a:solidFill>
                                <a:prstClr val="black"/>
                              </a:solidFill>
                              <a:latin typeface="Cambria Math" panose="02040503050406030204" pitchFamily="18" charset="0"/>
                              <a:ea typeface="Cambria Math" panose="02040503050406030204" pitchFamily="18" charset="0"/>
                            </a:rPr>
                          </m:ctrlPr>
                        </m:sSubPr>
                        <m:e>
                          <m:r>
                            <a:rPr lang="en-US" sz="1200" b="1" i="1">
                              <a:solidFill>
                                <a:prstClr val="black"/>
                              </a:solidFill>
                              <a:latin typeface="Cambria Math" panose="02040503050406030204" pitchFamily="18" charset="0"/>
                              <a:ea typeface="Cambria Math" panose="02040503050406030204" pitchFamily="18" charset="0"/>
                            </a:rPr>
                            <m:t>𝒇</m:t>
                          </m:r>
                        </m:e>
                        <m:sub>
                          <m:r>
                            <a:rPr lang="en-US" sz="1200" b="1" i="1">
                              <a:solidFill>
                                <a:prstClr val="black"/>
                              </a:solidFill>
                              <a:latin typeface="Cambria Math" panose="02040503050406030204" pitchFamily="18" charset="0"/>
                              <a:ea typeface="Cambria Math" panose="02040503050406030204" pitchFamily="18" charset="0"/>
                            </a:rPr>
                            <m:t>𝒔𝒖𝒃</m:t>
                          </m:r>
                          <m:r>
                            <a:rPr lang="en-US" sz="1200" b="1" i="1">
                              <a:solidFill>
                                <a:prstClr val="black"/>
                              </a:solidFill>
                              <a:latin typeface="Cambria Math" panose="02040503050406030204" pitchFamily="18" charset="0"/>
                              <a:ea typeface="Cambria Math" panose="02040503050406030204" pitchFamily="18" charset="0"/>
                            </a:rPr>
                            <m:t>𝟐</m:t>
                          </m:r>
                        </m:sub>
                      </m:sSub>
                    </m:oMath>
                  </m:oMathPara>
                </a14:m>
                <a:endParaRPr lang="en-US" sz="1200" b="1" dirty="0">
                  <a:solidFill>
                    <a:prstClr val="black"/>
                  </a:solidFill>
                  <a:latin typeface="Calibri" panose="020F0502020204030204"/>
                  <a:ea typeface="Cambria Math" panose="02040503050406030204" pitchFamily="18" charset="0"/>
                </a:endParaRPr>
              </a:p>
            </p:txBody>
          </p:sp>
        </mc:Choice>
        <mc:Fallback xmlns="">
          <p:sp>
            <p:nvSpPr>
              <p:cNvPr id="69" name="TextBox 22">
                <a:extLst>
                  <a:ext uri="{FF2B5EF4-FFF2-40B4-BE49-F238E27FC236}">
                    <a16:creationId xmlns:a16="http://schemas.microsoft.com/office/drawing/2014/main" id="{C8A5B47D-1F59-037A-EB04-7D8DE17018A5}"/>
                  </a:ext>
                </a:extLst>
              </p:cNvPr>
              <p:cNvSpPr txBox="1">
                <a:spLocks noRot="1" noChangeAspect="1" noMove="1" noResize="1" noEditPoints="1" noAdjustHandles="1" noChangeArrowheads="1" noChangeShapeType="1" noTextEdit="1"/>
              </p:cNvSpPr>
              <p:nvPr/>
            </p:nvSpPr>
            <p:spPr>
              <a:xfrm>
                <a:off x="5711903" y="4258174"/>
                <a:ext cx="392621" cy="276999"/>
              </a:xfrm>
              <a:prstGeom prst="rect">
                <a:avLst/>
              </a:prstGeom>
              <a:blipFill>
                <a:blip r:embed="rId17"/>
                <a:stretch>
                  <a:fillRect r="-23438" b="-4444"/>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70" name="TextBox 23">
                <a:extLst>
                  <a:ext uri="{FF2B5EF4-FFF2-40B4-BE49-F238E27FC236}">
                    <a16:creationId xmlns:a16="http://schemas.microsoft.com/office/drawing/2014/main" id="{DF527030-7EE6-5ACA-E8F1-2BE6BEB53885}"/>
                  </a:ext>
                </a:extLst>
              </p:cNvPr>
              <p:cNvSpPr txBox="1"/>
              <p:nvPr/>
            </p:nvSpPr>
            <p:spPr>
              <a:xfrm>
                <a:off x="7205638" y="4258174"/>
                <a:ext cx="392621" cy="276999"/>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14:m>
                  <m:oMathPara xmlns:m="http://schemas.openxmlformats.org/officeDocument/2006/math">
                    <m:oMathParaPr>
                      <m:jc m:val="centerGroup"/>
                    </m:oMathParaPr>
                    <m:oMath xmlns:m="http://schemas.openxmlformats.org/officeDocument/2006/math">
                      <m:sSub>
                        <m:sSubPr>
                          <m:ctrlPr>
                            <a:rPr lang="en-US" sz="1200" b="1" i="1">
                              <a:solidFill>
                                <a:prstClr val="black"/>
                              </a:solidFill>
                              <a:latin typeface="Cambria Math" panose="02040503050406030204" pitchFamily="18" charset="0"/>
                              <a:ea typeface="Cambria Math" panose="02040503050406030204" pitchFamily="18" charset="0"/>
                            </a:rPr>
                          </m:ctrlPr>
                        </m:sSubPr>
                        <m:e>
                          <m:r>
                            <a:rPr lang="en-US" sz="1200" b="1" i="1">
                              <a:solidFill>
                                <a:prstClr val="black"/>
                              </a:solidFill>
                              <a:latin typeface="Cambria Math" panose="02040503050406030204" pitchFamily="18" charset="0"/>
                              <a:ea typeface="Cambria Math" panose="02040503050406030204" pitchFamily="18" charset="0"/>
                            </a:rPr>
                            <m:t>𝝈</m:t>
                          </m:r>
                        </m:e>
                        <m:sub>
                          <m:r>
                            <a:rPr lang="en-US" sz="1200" b="1" i="1">
                              <a:solidFill>
                                <a:prstClr val="black"/>
                              </a:solidFill>
                              <a:latin typeface="Cambria Math" panose="02040503050406030204" pitchFamily="18" charset="0"/>
                              <a:ea typeface="Cambria Math" panose="02040503050406030204" pitchFamily="18" charset="0"/>
                            </a:rPr>
                            <m:t>𝒔𝒖𝒃</m:t>
                          </m:r>
                          <m:r>
                            <a:rPr lang="en-US" sz="1200" b="1" i="1">
                              <a:solidFill>
                                <a:prstClr val="black"/>
                              </a:solidFill>
                              <a:latin typeface="Cambria Math" panose="02040503050406030204" pitchFamily="18" charset="0"/>
                              <a:ea typeface="Cambria Math" panose="02040503050406030204" pitchFamily="18" charset="0"/>
                            </a:rPr>
                            <m:t>𝟑</m:t>
                          </m:r>
                        </m:sub>
                      </m:sSub>
                    </m:oMath>
                  </m:oMathPara>
                </a14:m>
                <a:endParaRPr lang="en-US" sz="1200" b="1" dirty="0">
                  <a:solidFill>
                    <a:prstClr val="black"/>
                  </a:solidFill>
                  <a:latin typeface="Calibri" panose="020F0502020204030204"/>
                  <a:ea typeface="Cambria Math" panose="02040503050406030204" pitchFamily="18" charset="0"/>
                </a:endParaRPr>
              </a:p>
            </p:txBody>
          </p:sp>
        </mc:Choice>
        <mc:Fallback xmlns="">
          <p:sp>
            <p:nvSpPr>
              <p:cNvPr id="70" name="TextBox 23">
                <a:extLst>
                  <a:ext uri="{FF2B5EF4-FFF2-40B4-BE49-F238E27FC236}">
                    <a16:creationId xmlns:a16="http://schemas.microsoft.com/office/drawing/2014/main" id="{DF527030-7EE6-5ACA-E8F1-2BE6BEB53885}"/>
                  </a:ext>
                </a:extLst>
              </p:cNvPr>
              <p:cNvSpPr txBox="1">
                <a:spLocks noRot="1" noChangeAspect="1" noMove="1" noResize="1" noEditPoints="1" noAdjustHandles="1" noChangeArrowheads="1" noChangeShapeType="1" noTextEdit="1"/>
              </p:cNvSpPr>
              <p:nvPr/>
            </p:nvSpPr>
            <p:spPr>
              <a:xfrm>
                <a:off x="7205638" y="4258174"/>
                <a:ext cx="392621" cy="276999"/>
              </a:xfrm>
              <a:prstGeom prst="rect">
                <a:avLst/>
              </a:prstGeom>
              <a:blipFill>
                <a:blip r:embed="rId18"/>
                <a:stretch>
                  <a:fillRect r="-28125"/>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71" name="TextBox 24">
                <a:extLst>
                  <a:ext uri="{FF2B5EF4-FFF2-40B4-BE49-F238E27FC236}">
                    <a16:creationId xmlns:a16="http://schemas.microsoft.com/office/drawing/2014/main" id="{69E9B322-C18D-7921-960B-BE2A98BC2CF5}"/>
                  </a:ext>
                </a:extLst>
              </p:cNvPr>
              <p:cNvSpPr txBox="1"/>
              <p:nvPr/>
            </p:nvSpPr>
            <p:spPr>
              <a:xfrm>
                <a:off x="8650897" y="4258174"/>
                <a:ext cx="392621" cy="276999"/>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14:m>
                  <m:oMathPara xmlns:m="http://schemas.openxmlformats.org/officeDocument/2006/math">
                    <m:oMathParaPr>
                      <m:jc m:val="centerGroup"/>
                    </m:oMathParaPr>
                    <m:oMath xmlns:m="http://schemas.openxmlformats.org/officeDocument/2006/math">
                      <m:sSub>
                        <m:sSubPr>
                          <m:ctrlPr>
                            <a:rPr lang="en-US" sz="1200" b="1" i="1">
                              <a:solidFill>
                                <a:prstClr val="black"/>
                              </a:solidFill>
                              <a:latin typeface="Cambria Math" panose="02040503050406030204" pitchFamily="18" charset="0"/>
                              <a:ea typeface="Cambria Math" panose="02040503050406030204" pitchFamily="18" charset="0"/>
                            </a:rPr>
                          </m:ctrlPr>
                        </m:sSubPr>
                        <m:e>
                          <m:r>
                            <a:rPr lang="en-US" sz="1200" b="1" i="1">
                              <a:solidFill>
                                <a:prstClr val="black"/>
                              </a:solidFill>
                              <a:latin typeface="Cambria Math" panose="02040503050406030204" pitchFamily="18" charset="0"/>
                              <a:ea typeface="Cambria Math" panose="02040503050406030204" pitchFamily="18" charset="0"/>
                            </a:rPr>
                            <m:t>𝝈</m:t>
                          </m:r>
                        </m:e>
                        <m:sub>
                          <m:r>
                            <a:rPr lang="en-US" sz="1200" b="1" i="1">
                              <a:solidFill>
                                <a:prstClr val="black"/>
                              </a:solidFill>
                              <a:latin typeface="Cambria Math" panose="02040503050406030204" pitchFamily="18" charset="0"/>
                              <a:ea typeface="Cambria Math" panose="02040503050406030204" pitchFamily="18" charset="0"/>
                            </a:rPr>
                            <m:t>𝒔𝒖𝒃</m:t>
                          </m:r>
                          <m:r>
                            <a:rPr lang="en-US" sz="1200" b="1" i="1">
                              <a:solidFill>
                                <a:prstClr val="black"/>
                              </a:solidFill>
                              <a:latin typeface="Cambria Math" panose="02040503050406030204" pitchFamily="18" charset="0"/>
                              <a:ea typeface="Cambria Math" panose="02040503050406030204" pitchFamily="18" charset="0"/>
                            </a:rPr>
                            <m:t>𝟒</m:t>
                          </m:r>
                        </m:sub>
                      </m:sSub>
                    </m:oMath>
                  </m:oMathPara>
                </a14:m>
                <a:endParaRPr lang="en-US" sz="1200" b="1" dirty="0">
                  <a:solidFill>
                    <a:prstClr val="black"/>
                  </a:solidFill>
                  <a:latin typeface="Calibri" panose="020F0502020204030204"/>
                  <a:ea typeface="Cambria Math" panose="02040503050406030204" pitchFamily="18" charset="0"/>
                </a:endParaRPr>
              </a:p>
            </p:txBody>
          </p:sp>
        </mc:Choice>
        <mc:Fallback xmlns="">
          <p:sp>
            <p:nvSpPr>
              <p:cNvPr id="71" name="TextBox 24">
                <a:extLst>
                  <a:ext uri="{FF2B5EF4-FFF2-40B4-BE49-F238E27FC236}">
                    <a16:creationId xmlns:a16="http://schemas.microsoft.com/office/drawing/2014/main" id="{69E9B322-C18D-7921-960B-BE2A98BC2CF5}"/>
                  </a:ext>
                </a:extLst>
              </p:cNvPr>
              <p:cNvSpPr txBox="1">
                <a:spLocks noRot="1" noChangeAspect="1" noMove="1" noResize="1" noEditPoints="1" noAdjustHandles="1" noChangeArrowheads="1" noChangeShapeType="1" noTextEdit="1"/>
              </p:cNvSpPr>
              <p:nvPr/>
            </p:nvSpPr>
            <p:spPr>
              <a:xfrm>
                <a:off x="8650897" y="4258174"/>
                <a:ext cx="392621" cy="276999"/>
              </a:xfrm>
              <a:prstGeom prst="rect">
                <a:avLst/>
              </a:prstGeom>
              <a:blipFill>
                <a:blip r:embed="rId19"/>
                <a:stretch>
                  <a:fillRect r="-26154"/>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73" name="TextBox 26">
                <a:extLst>
                  <a:ext uri="{FF2B5EF4-FFF2-40B4-BE49-F238E27FC236}">
                    <a16:creationId xmlns:a16="http://schemas.microsoft.com/office/drawing/2014/main" id="{27F75B4E-6C3C-8837-F2C4-A83444C3FB00}"/>
                  </a:ext>
                </a:extLst>
              </p:cNvPr>
              <p:cNvSpPr txBox="1"/>
              <p:nvPr/>
            </p:nvSpPr>
            <p:spPr>
              <a:xfrm>
                <a:off x="1750962" y="4245669"/>
                <a:ext cx="248944" cy="300082"/>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14:m>
                  <m:oMathPara xmlns:m="http://schemas.openxmlformats.org/officeDocument/2006/math">
                    <m:oMathParaPr>
                      <m:jc m:val="centerGroup"/>
                    </m:oMathParaPr>
                    <m:oMath xmlns:m="http://schemas.openxmlformats.org/officeDocument/2006/math">
                      <m:r>
                        <a:rPr lang="en-US" sz="1350" b="1" i="1">
                          <a:solidFill>
                            <a:prstClr val="black"/>
                          </a:solidFill>
                          <a:latin typeface="Cambria Math" panose="02040503050406030204" pitchFamily="18" charset="0"/>
                          <a:ea typeface="Cambria Math" panose="02040503050406030204" pitchFamily="18" charset="0"/>
                        </a:rPr>
                        <m:t>𝝈</m:t>
                      </m:r>
                    </m:oMath>
                  </m:oMathPara>
                </a14:m>
                <a:endParaRPr lang="en-SG" sz="1350" dirty="0">
                  <a:solidFill>
                    <a:prstClr val="black"/>
                  </a:solidFill>
                  <a:latin typeface="Calibri" panose="020F0502020204030204"/>
                </a:endParaRPr>
              </a:p>
            </p:txBody>
          </p:sp>
        </mc:Choice>
        <mc:Fallback xmlns="">
          <p:sp>
            <p:nvSpPr>
              <p:cNvPr id="73" name="TextBox 26">
                <a:extLst>
                  <a:ext uri="{FF2B5EF4-FFF2-40B4-BE49-F238E27FC236}">
                    <a16:creationId xmlns:a16="http://schemas.microsoft.com/office/drawing/2014/main" id="{27F75B4E-6C3C-8837-F2C4-A83444C3FB00}"/>
                  </a:ext>
                </a:extLst>
              </p:cNvPr>
              <p:cNvSpPr txBox="1">
                <a:spLocks noRot="1" noChangeAspect="1" noMove="1" noResize="1" noEditPoints="1" noAdjustHandles="1" noChangeArrowheads="1" noChangeShapeType="1" noTextEdit="1"/>
              </p:cNvSpPr>
              <p:nvPr/>
            </p:nvSpPr>
            <p:spPr>
              <a:xfrm>
                <a:off x="1750962" y="4245669"/>
                <a:ext cx="248944" cy="300082"/>
              </a:xfrm>
              <a:prstGeom prst="rect">
                <a:avLst/>
              </a:prstGeom>
              <a:blipFill>
                <a:blip r:embed="rId20"/>
                <a:stretch>
                  <a:fillRect/>
                </a:stretch>
              </a:blipFill>
            </p:spPr>
            <p:txBody>
              <a:bodyPr/>
              <a:lstStyle/>
              <a:p>
                <a:r>
                  <a:rPr lang="en-SG">
                    <a:noFill/>
                  </a:rPr>
                  <a:t> </a:t>
                </a:r>
              </a:p>
            </p:txBody>
          </p:sp>
        </mc:Fallback>
      </mc:AlternateContent>
    </p:spTree>
    <p:extLst>
      <p:ext uri="{BB962C8B-B14F-4D97-AF65-F5344CB8AC3E}">
        <p14:creationId xmlns:p14="http://schemas.microsoft.com/office/powerpoint/2010/main" val="414523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83EC1BC-DBB2-E27B-C3BE-5DEEA129E9A3}"/>
              </a:ext>
            </a:extLst>
          </p:cNvPr>
          <p:cNvPicPr>
            <a:picLocks noChangeAspect="1"/>
          </p:cNvPicPr>
          <p:nvPr/>
        </p:nvPicPr>
        <p:blipFill rotWithShape="1">
          <a:blip r:embed="rId3"/>
          <a:srcRect l="4936" r="33554"/>
          <a:stretch/>
        </p:blipFill>
        <p:spPr>
          <a:xfrm>
            <a:off x="6985809" y="1422393"/>
            <a:ext cx="2176474" cy="2684990"/>
          </a:xfrm>
          <a:prstGeom prst="rect">
            <a:avLst/>
          </a:prstGeom>
        </p:spPr>
      </p:pic>
      <p:pic>
        <p:nvPicPr>
          <p:cNvPr id="5" name="图片 2" descr="A picture containing indoor&#10;&#10;Description automatically generated">
            <a:extLst>
              <a:ext uri="{FF2B5EF4-FFF2-40B4-BE49-F238E27FC236}">
                <a16:creationId xmlns:a16="http://schemas.microsoft.com/office/drawing/2014/main" id="{3310CF04-F0DE-1706-946F-085561AA2D5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143094" y="1262958"/>
            <a:ext cx="4362818" cy="3275257"/>
          </a:xfrm>
          <a:prstGeom prst="rect">
            <a:avLst/>
          </a:prstGeom>
          <a:noFill/>
          <a:ln>
            <a:noFill/>
          </a:ln>
        </p:spPr>
      </p:pic>
      <p:sp>
        <p:nvSpPr>
          <p:cNvPr id="8" name="标题 1">
            <a:extLst>
              <a:ext uri="{FF2B5EF4-FFF2-40B4-BE49-F238E27FC236}">
                <a16:creationId xmlns:a16="http://schemas.microsoft.com/office/drawing/2014/main" id="{56D16889-7B67-4464-B2DA-060C7D2DA749}"/>
              </a:ext>
            </a:extLst>
          </p:cNvPr>
          <p:cNvSpPr>
            <a:spLocks noGrp="1"/>
          </p:cNvSpPr>
          <p:nvPr>
            <p:ph type="title"/>
          </p:nvPr>
        </p:nvSpPr>
        <p:spPr>
          <a:xfrm>
            <a:off x="404625" y="29845"/>
            <a:ext cx="7886700" cy="994172"/>
          </a:xfrm>
        </p:spPr>
        <p:txBody>
          <a:bodyPr/>
          <a:lstStyle/>
          <a:p>
            <a:r>
              <a:rPr lang="en-US" dirty="0"/>
              <a:t>Free Space All-Optical Ising Machine</a:t>
            </a:r>
          </a:p>
        </p:txBody>
      </p:sp>
      <p:pic>
        <p:nvPicPr>
          <p:cNvPr id="9" name="Picture 8" descr="A diagram of a laser beam&#10;&#10;Description automatically generated">
            <a:extLst>
              <a:ext uri="{FF2B5EF4-FFF2-40B4-BE49-F238E27FC236}">
                <a16:creationId xmlns:a16="http://schemas.microsoft.com/office/drawing/2014/main" id="{3DD81C84-7DC5-4EA5-8905-E629CAF8B8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577" y="933011"/>
            <a:ext cx="3439747" cy="3663753"/>
          </a:xfrm>
          <a:prstGeom prst="rect">
            <a:avLst/>
          </a:prstGeom>
        </p:spPr>
      </p:pic>
      <p:sp>
        <p:nvSpPr>
          <p:cNvPr id="10" name="Rectangle: Rounded Corners 9">
            <a:extLst>
              <a:ext uri="{FF2B5EF4-FFF2-40B4-BE49-F238E27FC236}">
                <a16:creationId xmlns:a16="http://schemas.microsoft.com/office/drawing/2014/main" id="{10695942-C2F0-42B3-B8A9-B2297F9D6FA5}"/>
              </a:ext>
            </a:extLst>
          </p:cNvPr>
          <p:cNvSpPr/>
          <p:nvPr/>
        </p:nvSpPr>
        <p:spPr>
          <a:xfrm>
            <a:off x="852675" y="1349487"/>
            <a:ext cx="1806167" cy="206419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Arrow: Right 10">
            <a:extLst>
              <a:ext uri="{FF2B5EF4-FFF2-40B4-BE49-F238E27FC236}">
                <a16:creationId xmlns:a16="http://schemas.microsoft.com/office/drawing/2014/main" id="{920178BE-E785-453D-B8B6-6B514E3F3A30}"/>
              </a:ext>
            </a:extLst>
          </p:cNvPr>
          <p:cNvSpPr/>
          <p:nvPr/>
        </p:nvSpPr>
        <p:spPr>
          <a:xfrm>
            <a:off x="2865089" y="1772617"/>
            <a:ext cx="579988" cy="298764"/>
          </a:xfrm>
          <a:prstGeom prst="rightArrow">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2" name="Rectangle: Rounded Corners 11">
            <a:extLst>
              <a:ext uri="{FF2B5EF4-FFF2-40B4-BE49-F238E27FC236}">
                <a16:creationId xmlns:a16="http://schemas.microsoft.com/office/drawing/2014/main" id="{74D9FEB2-B510-49CA-A59E-6D70CA484E8C}"/>
              </a:ext>
            </a:extLst>
          </p:cNvPr>
          <p:cNvSpPr/>
          <p:nvPr/>
        </p:nvSpPr>
        <p:spPr>
          <a:xfrm>
            <a:off x="465639" y="3434458"/>
            <a:ext cx="2505547" cy="116230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3" name="Arrow: Right 12">
            <a:extLst>
              <a:ext uri="{FF2B5EF4-FFF2-40B4-BE49-F238E27FC236}">
                <a16:creationId xmlns:a16="http://schemas.microsoft.com/office/drawing/2014/main" id="{36AB5293-588D-4D4C-A1FE-DCD51C591399}"/>
              </a:ext>
            </a:extLst>
          </p:cNvPr>
          <p:cNvSpPr/>
          <p:nvPr/>
        </p:nvSpPr>
        <p:spPr>
          <a:xfrm>
            <a:off x="3057045" y="3866228"/>
            <a:ext cx="579988" cy="298764"/>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4" name="TextBox 13">
            <a:extLst>
              <a:ext uri="{FF2B5EF4-FFF2-40B4-BE49-F238E27FC236}">
                <a16:creationId xmlns:a16="http://schemas.microsoft.com/office/drawing/2014/main" id="{D21A3F60-DFB8-4B5B-827C-C0D2A50EAD95}"/>
              </a:ext>
            </a:extLst>
          </p:cNvPr>
          <p:cNvSpPr txBox="1"/>
          <p:nvPr/>
        </p:nvSpPr>
        <p:spPr>
          <a:xfrm>
            <a:off x="404625" y="1075780"/>
            <a:ext cx="2871086" cy="300082"/>
          </a:xfrm>
          <a:prstGeom prst="rect">
            <a:avLst/>
          </a:prstGeom>
          <a:noFill/>
        </p:spPr>
        <p:txBody>
          <a:bodyPr wrap="square" rtlCol="0">
            <a:spAutoFit/>
          </a:bodyPr>
          <a:lstStyle/>
          <a:p>
            <a:pPr defTabSz="685800"/>
            <a:r>
              <a:rPr lang="en-US" sz="1350" b="1" i="1" dirty="0">
                <a:solidFill>
                  <a:srgbClr val="70AD47"/>
                </a:solidFill>
                <a:latin typeface="Calibri" panose="020F0502020204030204"/>
              </a:rPr>
              <a:t>Matrix Multiplication </a:t>
            </a:r>
          </a:p>
        </p:txBody>
      </p:sp>
      <p:sp>
        <p:nvSpPr>
          <p:cNvPr id="16" name="TextBox 15">
            <a:extLst>
              <a:ext uri="{FF2B5EF4-FFF2-40B4-BE49-F238E27FC236}">
                <a16:creationId xmlns:a16="http://schemas.microsoft.com/office/drawing/2014/main" id="{050A451E-137E-4AEF-BAD9-CC2D43C6F055}"/>
              </a:ext>
            </a:extLst>
          </p:cNvPr>
          <p:cNvSpPr txBox="1"/>
          <p:nvPr/>
        </p:nvSpPr>
        <p:spPr>
          <a:xfrm>
            <a:off x="644482" y="4559916"/>
            <a:ext cx="3551228" cy="300082"/>
          </a:xfrm>
          <a:prstGeom prst="rect">
            <a:avLst/>
          </a:prstGeom>
          <a:noFill/>
        </p:spPr>
        <p:txBody>
          <a:bodyPr wrap="square" rtlCol="0">
            <a:spAutoFit/>
          </a:bodyPr>
          <a:lstStyle/>
          <a:p>
            <a:pPr defTabSz="685800"/>
            <a:r>
              <a:rPr lang="en-US" sz="1350" b="1" i="1" dirty="0">
                <a:solidFill>
                  <a:srgbClr val="0070C0"/>
                </a:solidFill>
                <a:latin typeface="Calibri" panose="020F0502020204030204"/>
              </a:rPr>
              <a:t>Nonlinear operation</a:t>
            </a:r>
            <a:endParaRPr lang="en-US" sz="1050" dirty="0">
              <a:solidFill>
                <a:srgbClr val="0070C0"/>
              </a:solidFill>
              <a:latin typeface="Calibri" panose="020F0502020204030204"/>
            </a:endParaRPr>
          </a:p>
        </p:txBody>
      </p:sp>
      <p:sp>
        <p:nvSpPr>
          <p:cNvPr id="2" name="Slide Number Placeholder 1">
            <a:extLst>
              <a:ext uri="{FF2B5EF4-FFF2-40B4-BE49-F238E27FC236}">
                <a16:creationId xmlns:a16="http://schemas.microsoft.com/office/drawing/2014/main" id="{8AE6A10A-43AF-4E59-BEA7-7F86596656DF}"/>
              </a:ext>
            </a:extLst>
          </p:cNvPr>
          <p:cNvSpPr>
            <a:spLocks noGrp="1"/>
          </p:cNvSpPr>
          <p:nvPr>
            <p:ph type="sldNum" sz="quarter" idx="12"/>
          </p:nvPr>
        </p:nvSpPr>
        <p:spPr/>
        <p:txBody>
          <a:bodyPr/>
          <a:lstStyle/>
          <a:p>
            <a:pPr defTabSz="685800"/>
            <a:fld id="{04490886-B7C4-443F-9F0E-5C1A8396830A}" type="slidenum">
              <a:rPr lang="en-SG">
                <a:solidFill>
                  <a:prstClr val="black">
                    <a:tint val="75000"/>
                  </a:prstClr>
                </a:solidFill>
                <a:latin typeface="Calibri" panose="020F0502020204030204"/>
              </a:rPr>
              <a:pPr defTabSz="685800"/>
              <a:t>43</a:t>
            </a:fld>
            <a:endParaRPr lang="en-SG">
              <a:solidFill>
                <a:prstClr val="black">
                  <a:tint val="75000"/>
                </a:prstClr>
              </a:solidFill>
              <a:latin typeface="Calibri" panose="020F0502020204030204"/>
            </a:endParaRPr>
          </a:p>
        </p:txBody>
      </p:sp>
    </p:spTree>
    <p:extLst>
      <p:ext uri="{BB962C8B-B14F-4D97-AF65-F5344CB8AC3E}">
        <p14:creationId xmlns:p14="http://schemas.microsoft.com/office/powerpoint/2010/main" val="315571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971861C-DE79-8F49-A281-C5769B3D7E5C}"/>
              </a:ext>
            </a:extLst>
          </p:cNvPr>
          <p:cNvPicPr>
            <a:picLocks noChangeAspect="1"/>
          </p:cNvPicPr>
          <p:nvPr/>
        </p:nvPicPr>
        <p:blipFill>
          <a:blip r:embed="rId3"/>
          <a:stretch>
            <a:fillRect/>
          </a:stretch>
        </p:blipFill>
        <p:spPr>
          <a:xfrm>
            <a:off x="6889166" y="2934084"/>
            <a:ext cx="2173566" cy="1718278"/>
          </a:xfrm>
          <a:prstGeom prst="rect">
            <a:avLst/>
          </a:prstGeom>
        </p:spPr>
      </p:pic>
      <p:pic>
        <p:nvPicPr>
          <p:cNvPr id="15" name="Picture 14">
            <a:extLst>
              <a:ext uri="{FF2B5EF4-FFF2-40B4-BE49-F238E27FC236}">
                <a16:creationId xmlns:a16="http://schemas.microsoft.com/office/drawing/2014/main" id="{C5FB9CA2-C9AE-7F2B-3F45-315BA51BAEA4}"/>
              </a:ext>
            </a:extLst>
          </p:cNvPr>
          <p:cNvPicPr>
            <a:picLocks noChangeAspect="1"/>
          </p:cNvPicPr>
          <p:nvPr/>
        </p:nvPicPr>
        <p:blipFill>
          <a:blip r:embed="rId4"/>
          <a:stretch>
            <a:fillRect/>
          </a:stretch>
        </p:blipFill>
        <p:spPr>
          <a:xfrm>
            <a:off x="6925652" y="1215806"/>
            <a:ext cx="2100595" cy="1718278"/>
          </a:xfrm>
          <a:prstGeom prst="rect">
            <a:avLst/>
          </a:prstGeom>
        </p:spPr>
      </p:pic>
      <p:pic>
        <p:nvPicPr>
          <p:cNvPr id="17" name="Picture 16">
            <a:extLst>
              <a:ext uri="{FF2B5EF4-FFF2-40B4-BE49-F238E27FC236}">
                <a16:creationId xmlns:a16="http://schemas.microsoft.com/office/drawing/2014/main" id="{03FB4B32-2A6D-AE72-0E6B-D1364EC1B53A}"/>
              </a:ext>
            </a:extLst>
          </p:cNvPr>
          <p:cNvPicPr>
            <a:picLocks noChangeAspect="1"/>
          </p:cNvPicPr>
          <p:nvPr/>
        </p:nvPicPr>
        <p:blipFill>
          <a:blip r:embed="rId5"/>
          <a:stretch>
            <a:fillRect/>
          </a:stretch>
        </p:blipFill>
        <p:spPr>
          <a:xfrm>
            <a:off x="4908677" y="1094756"/>
            <a:ext cx="1944004" cy="1839327"/>
          </a:xfrm>
          <a:prstGeom prst="rect">
            <a:avLst/>
          </a:prstGeom>
        </p:spPr>
      </p:pic>
      <p:pic>
        <p:nvPicPr>
          <p:cNvPr id="18" name="Picture 6">
            <a:extLst>
              <a:ext uri="{FF2B5EF4-FFF2-40B4-BE49-F238E27FC236}">
                <a16:creationId xmlns:a16="http://schemas.microsoft.com/office/drawing/2014/main" id="{5B0A03A7-863D-9C26-A4B4-D16F4582D96D}"/>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4706122" y="2934082"/>
            <a:ext cx="2146559" cy="171827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CE8E9A5-E283-C7B8-C2DD-FFF635F81CB1}"/>
              </a:ext>
            </a:extLst>
          </p:cNvPr>
          <p:cNvSpPr txBox="1"/>
          <p:nvPr/>
        </p:nvSpPr>
        <p:spPr>
          <a:xfrm>
            <a:off x="5937686" y="4652361"/>
            <a:ext cx="2100595" cy="300082"/>
          </a:xfrm>
          <a:prstGeom prst="rect">
            <a:avLst/>
          </a:prstGeom>
          <a:noFill/>
        </p:spPr>
        <p:txBody>
          <a:bodyPr wrap="square" rtlCol="0">
            <a:spAutoFit/>
          </a:bodyPr>
          <a:lstStyle/>
          <a:p>
            <a:pPr defTabSz="685800"/>
            <a:r>
              <a:rPr lang="en-US" sz="1350" dirty="0">
                <a:solidFill>
                  <a:prstClr val="black"/>
                </a:solidFill>
                <a:latin typeface="Calibri" panose="020F0502020204030204"/>
              </a:rPr>
              <a:t>1024 Spins (Square Lattice)</a:t>
            </a:r>
            <a:endParaRPr lang="en-SG" sz="1350" dirty="0">
              <a:solidFill>
                <a:prstClr val="black"/>
              </a:solidFill>
              <a:latin typeface="Calibri" panose="020F0502020204030204"/>
            </a:endParaRPr>
          </a:p>
        </p:txBody>
      </p:sp>
      <p:sp>
        <p:nvSpPr>
          <p:cNvPr id="24" name="TextBox 23">
            <a:extLst>
              <a:ext uri="{FF2B5EF4-FFF2-40B4-BE49-F238E27FC236}">
                <a16:creationId xmlns:a16="http://schemas.microsoft.com/office/drawing/2014/main" id="{0DD5111D-8407-4ED1-3BC1-BA0F242F52C7}"/>
              </a:ext>
            </a:extLst>
          </p:cNvPr>
          <p:cNvSpPr txBox="1"/>
          <p:nvPr/>
        </p:nvSpPr>
        <p:spPr>
          <a:xfrm>
            <a:off x="1325377" y="4652361"/>
            <a:ext cx="2100595" cy="300082"/>
          </a:xfrm>
          <a:prstGeom prst="rect">
            <a:avLst/>
          </a:prstGeom>
          <a:noFill/>
        </p:spPr>
        <p:txBody>
          <a:bodyPr wrap="square" rtlCol="0">
            <a:spAutoFit/>
          </a:bodyPr>
          <a:lstStyle/>
          <a:p>
            <a:pPr defTabSz="685800"/>
            <a:r>
              <a:rPr lang="en-US" sz="1350" dirty="0">
                <a:solidFill>
                  <a:prstClr val="black"/>
                </a:solidFill>
                <a:latin typeface="Calibri" panose="020F0502020204030204"/>
              </a:rPr>
              <a:t>100 Spins (Square Lattice)</a:t>
            </a:r>
            <a:endParaRPr lang="en-SG" sz="1350" dirty="0">
              <a:solidFill>
                <a:prstClr val="black"/>
              </a:solidFill>
              <a:latin typeface="Calibri" panose="020F0502020204030204"/>
            </a:endParaRPr>
          </a:p>
        </p:txBody>
      </p:sp>
      <p:grpSp>
        <p:nvGrpSpPr>
          <p:cNvPr id="117" name="Group 116">
            <a:extLst>
              <a:ext uri="{FF2B5EF4-FFF2-40B4-BE49-F238E27FC236}">
                <a16:creationId xmlns:a16="http://schemas.microsoft.com/office/drawing/2014/main" id="{1A6EF675-C89B-A6C7-B826-A3E0DB4092B1}"/>
              </a:ext>
            </a:extLst>
          </p:cNvPr>
          <p:cNvGrpSpPr/>
          <p:nvPr/>
        </p:nvGrpSpPr>
        <p:grpSpPr>
          <a:xfrm>
            <a:off x="221309" y="1070737"/>
            <a:ext cx="4420915" cy="3579417"/>
            <a:chOff x="300717" y="1240663"/>
            <a:chExt cx="5894553" cy="4772556"/>
          </a:xfrm>
        </p:grpSpPr>
        <p:cxnSp>
          <p:nvCxnSpPr>
            <p:cNvPr id="107" name="Straight Connector 106">
              <a:extLst>
                <a:ext uri="{FF2B5EF4-FFF2-40B4-BE49-F238E27FC236}">
                  <a16:creationId xmlns:a16="http://schemas.microsoft.com/office/drawing/2014/main" id="{2CE8DAF9-42DF-AB4F-C607-382D94B9217C}"/>
                </a:ext>
              </a:extLst>
            </p:cNvPr>
            <p:cNvCxnSpPr>
              <a:cxnSpLocks/>
              <a:stCxn id="46" idx="0"/>
              <a:endCxn id="48" idx="4"/>
            </p:cNvCxnSpPr>
            <p:nvPr/>
          </p:nvCxnSpPr>
          <p:spPr>
            <a:xfrm flipH="1" flipV="1">
              <a:off x="2241982" y="2053302"/>
              <a:ext cx="8615" cy="490501"/>
            </a:xfrm>
            <a:prstGeom prst="line">
              <a:avLst/>
            </a:prstGeom>
            <a:ln w="28575"/>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32CAAB50-2D32-EA1D-7623-F550935219BE}"/>
                </a:ext>
              </a:extLst>
            </p:cNvPr>
            <p:cNvCxnSpPr>
              <a:stCxn id="25" idx="6"/>
              <a:endCxn id="27" idx="2"/>
            </p:cNvCxnSpPr>
            <p:nvPr/>
          </p:nvCxnSpPr>
          <p:spPr>
            <a:xfrm>
              <a:off x="703627" y="1939002"/>
              <a:ext cx="56556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695557BD-EB06-CD60-75FB-48DF76E03889}"/>
                </a:ext>
              </a:extLst>
            </p:cNvPr>
            <p:cNvCxnSpPr>
              <a:cxnSpLocks/>
              <a:stCxn id="25" idx="4"/>
              <a:endCxn id="31" idx="0"/>
            </p:cNvCxnSpPr>
            <p:nvPr/>
          </p:nvCxnSpPr>
          <p:spPr>
            <a:xfrm>
              <a:off x="589327" y="2053302"/>
              <a:ext cx="3517" cy="490501"/>
            </a:xfrm>
            <a:prstGeom prst="line">
              <a:avLst/>
            </a:prstGeom>
            <a:ln w="28575"/>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C078894C-B64B-9E1A-22BE-85F98F1A73C2}"/>
                </a:ext>
              </a:extLst>
            </p:cNvPr>
            <p:cNvCxnSpPr>
              <a:cxnSpLocks/>
              <a:stCxn id="28" idx="6"/>
              <a:endCxn id="30" idx="2"/>
            </p:cNvCxnSpPr>
            <p:nvPr/>
          </p:nvCxnSpPr>
          <p:spPr>
            <a:xfrm>
              <a:off x="703627" y="2301616"/>
              <a:ext cx="56556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5EC3F359-DB3E-2EF0-724C-04E23C8C5E59}"/>
                </a:ext>
              </a:extLst>
            </p:cNvPr>
            <p:cNvCxnSpPr>
              <a:cxnSpLocks/>
              <a:stCxn id="26" idx="4"/>
              <a:endCxn id="32" idx="0"/>
            </p:cNvCxnSpPr>
            <p:nvPr/>
          </p:nvCxnSpPr>
          <p:spPr>
            <a:xfrm>
              <a:off x="986409" y="2053302"/>
              <a:ext cx="3517" cy="490501"/>
            </a:xfrm>
            <a:prstGeom prst="line">
              <a:avLst/>
            </a:prstGeom>
            <a:ln w="28575"/>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1F5893AF-1CBD-526B-67AC-968CA8E12BC9}"/>
                </a:ext>
              </a:extLst>
            </p:cNvPr>
            <p:cNvCxnSpPr>
              <a:cxnSpLocks/>
              <a:stCxn id="31" idx="6"/>
              <a:endCxn id="32" idx="2"/>
            </p:cNvCxnSpPr>
            <p:nvPr/>
          </p:nvCxnSpPr>
          <p:spPr>
            <a:xfrm>
              <a:off x="707144" y="2658103"/>
              <a:ext cx="168482" cy="0"/>
            </a:xfrm>
            <a:prstGeom prst="line">
              <a:avLst/>
            </a:prstGeom>
            <a:ln w="28575"/>
          </p:spPr>
          <p:style>
            <a:lnRef idx="1">
              <a:schemeClr val="dk1"/>
            </a:lnRef>
            <a:fillRef idx="0">
              <a:schemeClr val="dk1"/>
            </a:fillRef>
            <a:effectRef idx="0">
              <a:schemeClr val="dk1"/>
            </a:effectRef>
            <a:fontRef idx="minor">
              <a:schemeClr val="tx1"/>
            </a:fontRef>
          </p:style>
        </p:cxnSp>
        <p:pic>
          <p:nvPicPr>
            <p:cNvPr id="20" name="图片 1">
              <a:extLst>
                <a:ext uri="{FF2B5EF4-FFF2-40B4-BE49-F238E27FC236}">
                  <a16:creationId xmlns:a16="http://schemas.microsoft.com/office/drawing/2014/main" id="{165E80A9-E0CC-344F-26F8-2602838FA707}"/>
                </a:ext>
              </a:extLst>
            </p:cNvPr>
            <p:cNvPicPr>
              <a:picLocks noChangeAspect="1"/>
            </p:cNvPicPr>
            <p:nvPr/>
          </p:nvPicPr>
          <p:blipFill>
            <a:blip r:embed="rId8"/>
            <a:stretch>
              <a:fillRect/>
            </a:stretch>
          </p:blipFill>
          <p:spPr>
            <a:xfrm>
              <a:off x="300717" y="3765659"/>
              <a:ext cx="2738452" cy="2147966"/>
            </a:xfrm>
            <a:prstGeom prst="rect">
              <a:avLst/>
            </a:prstGeom>
          </p:spPr>
        </p:pic>
        <p:pic>
          <p:nvPicPr>
            <p:cNvPr id="21" name="图片 1">
              <a:extLst>
                <a:ext uri="{FF2B5EF4-FFF2-40B4-BE49-F238E27FC236}">
                  <a16:creationId xmlns:a16="http://schemas.microsoft.com/office/drawing/2014/main" id="{7FAA8D7F-F0B5-A150-96D0-10A3112F0F0E}"/>
                </a:ext>
              </a:extLst>
            </p:cNvPr>
            <p:cNvPicPr>
              <a:picLocks noChangeAspect="1"/>
            </p:cNvPicPr>
            <p:nvPr/>
          </p:nvPicPr>
          <p:blipFill>
            <a:blip r:embed="rId9"/>
            <a:stretch>
              <a:fillRect/>
            </a:stretch>
          </p:blipFill>
          <p:spPr>
            <a:xfrm>
              <a:off x="3158930" y="1408640"/>
              <a:ext cx="3036340" cy="2291035"/>
            </a:xfrm>
            <a:prstGeom prst="rect">
              <a:avLst/>
            </a:prstGeom>
          </p:spPr>
        </p:pic>
        <p:pic>
          <p:nvPicPr>
            <p:cNvPr id="22" name="图片 1">
              <a:extLst>
                <a:ext uri="{FF2B5EF4-FFF2-40B4-BE49-F238E27FC236}">
                  <a16:creationId xmlns:a16="http://schemas.microsoft.com/office/drawing/2014/main" id="{A6194A80-8E51-E1DA-1AE5-4287D8367EAD}"/>
                </a:ext>
              </a:extLst>
            </p:cNvPr>
            <p:cNvPicPr>
              <a:picLocks noChangeAspect="1"/>
            </p:cNvPicPr>
            <p:nvPr/>
          </p:nvPicPr>
          <p:blipFill>
            <a:blip r:embed="rId10"/>
            <a:stretch>
              <a:fillRect/>
            </a:stretch>
          </p:blipFill>
          <p:spPr>
            <a:xfrm>
              <a:off x="3142152" y="3716686"/>
              <a:ext cx="3036340" cy="2296533"/>
            </a:xfrm>
            <a:prstGeom prst="rect">
              <a:avLst/>
            </a:prstGeom>
          </p:spPr>
        </p:pic>
        <p:sp>
          <p:nvSpPr>
            <p:cNvPr id="25" name="Oval 24">
              <a:extLst>
                <a:ext uri="{FF2B5EF4-FFF2-40B4-BE49-F238E27FC236}">
                  <a16:creationId xmlns:a16="http://schemas.microsoft.com/office/drawing/2014/main" id="{D7380097-E46B-A83C-0260-3E6FAA2722D9}"/>
                </a:ext>
              </a:extLst>
            </p:cNvPr>
            <p:cNvSpPr/>
            <p:nvPr/>
          </p:nvSpPr>
          <p:spPr>
            <a:xfrm>
              <a:off x="475027" y="1824702"/>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6" name="Oval 25">
              <a:extLst>
                <a:ext uri="{FF2B5EF4-FFF2-40B4-BE49-F238E27FC236}">
                  <a16:creationId xmlns:a16="http://schemas.microsoft.com/office/drawing/2014/main" id="{9482D5C7-B58A-4518-6B38-91E9DD4E3AD5}"/>
                </a:ext>
              </a:extLst>
            </p:cNvPr>
            <p:cNvSpPr/>
            <p:nvPr/>
          </p:nvSpPr>
          <p:spPr>
            <a:xfrm>
              <a:off x="872109" y="1824702"/>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7" name="Oval 26">
              <a:extLst>
                <a:ext uri="{FF2B5EF4-FFF2-40B4-BE49-F238E27FC236}">
                  <a16:creationId xmlns:a16="http://schemas.microsoft.com/office/drawing/2014/main" id="{83C7FFA3-A2F2-F1AD-270D-4486C7533D86}"/>
                </a:ext>
              </a:extLst>
            </p:cNvPr>
            <p:cNvSpPr/>
            <p:nvPr/>
          </p:nvSpPr>
          <p:spPr>
            <a:xfrm>
              <a:off x="1269191" y="1824702"/>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8" name="Oval 27">
              <a:extLst>
                <a:ext uri="{FF2B5EF4-FFF2-40B4-BE49-F238E27FC236}">
                  <a16:creationId xmlns:a16="http://schemas.microsoft.com/office/drawing/2014/main" id="{CCE54FA7-FEED-B761-FBCD-38ACD97862C1}"/>
                </a:ext>
              </a:extLst>
            </p:cNvPr>
            <p:cNvSpPr/>
            <p:nvPr/>
          </p:nvSpPr>
          <p:spPr>
            <a:xfrm>
              <a:off x="475027" y="2187316"/>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29" name="Oval 28">
              <a:extLst>
                <a:ext uri="{FF2B5EF4-FFF2-40B4-BE49-F238E27FC236}">
                  <a16:creationId xmlns:a16="http://schemas.microsoft.com/office/drawing/2014/main" id="{B5059760-62C8-AB4A-04B7-AB3CF7E5E7D6}"/>
                </a:ext>
              </a:extLst>
            </p:cNvPr>
            <p:cNvSpPr/>
            <p:nvPr/>
          </p:nvSpPr>
          <p:spPr>
            <a:xfrm>
              <a:off x="872109" y="2187316"/>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0" name="Oval 29">
              <a:extLst>
                <a:ext uri="{FF2B5EF4-FFF2-40B4-BE49-F238E27FC236}">
                  <a16:creationId xmlns:a16="http://schemas.microsoft.com/office/drawing/2014/main" id="{7C1B6EE7-0F52-49B0-9BC3-2AC7ED1F4FB9}"/>
                </a:ext>
              </a:extLst>
            </p:cNvPr>
            <p:cNvSpPr/>
            <p:nvPr/>
          </p:nvSpPr>
          <p:spPr>
            <a:xfrm>
              <a:off x="1269191" y="2187316"/>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1" name="Oval 30">
              <a:extLst>
                <a:ext uri="{FF2B5EF4-FFF2-40B4-BE49-F238E27FC236}">
                  <a16:creationId xmlns:a16="http://schemas.microsoft.com/office/drawing/2014/main" id="{A53D6C62-8995-1525-5FE7-40DFDA9C3156}"/>
                </a:ext>
              </a:extLst>
            </p:cNvPr>
            <p:cNvSpPr/>
            <p:nvPr/>
          </p:nvSpPr>
          <p:spPr>
            <a:xfrm>
              <a:off x="478544" y="2543803"/>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32" name="Oval 31">
              <a:extLst>
                <a:ext uri="{FF2B5EF4-FFF2-40B4-BE49-F238E27FC236}">
                  <a16:creationId xmlns:a16="http://schemas.microsoft.com/office/drawing/2014/main" id="{9E132CEB-ABDB-AF1F-ABB3-0C05CFBBC349}"/>
                </a:ext>
              </a:extLst>
            </p:cNvPr>
            <p:cNvSpPr/>
            <p:nvPr/>
          </p:nvSpPr>
          <p:spPr>
            <a:xfrm>
              <a:off x="875626" y="2543803"/>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43" name="Oval 42">
              <a:extLst>
                <a:ext uri="{FF2B5EF4-FFF2-40B4-BE49-F238E27FC236}">
                  <a16:creationId xmlns:a16="http://schemas.microsoft.com/office/drawing/2014/main" id="{413298FD-A6C7-16B5-000C-7284C50B89F1}"/>
                </a:ext>
              </a:extLst>
            </p:cNvPr>
            <p:cNvSpPr/>
            <p:nvPr/>
          </p:nvSpPr>
          <p:spPr>
            <a:xfrm>
              <a:off x="475027" y="3269031"/>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44" name="Oval 43">
              <a:extLst>
                <a:ext uri="{FF2B5EF4-FFF2-40B4-BE49-F238E27FC236}">
                  <a16:creationId xmlns:a16="http://schemas.microsoft.com/office/drawing/2014/main" id="{B5563489-1D79-4315-B1AF-0D97349BC920}"/>
                </a:ext>
              </a:extLst>
            </p:cNvPr>
            <p:cNvSpPr/>
            <p:nvPr/>
          </p:nvSpPr>
          <p:spPr>
            <a:xfrm>
              <a:off x="872109" y="3269031"/>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46" name="Oval 45">
              <a:extLst>
                <a:ext uri="{FF2B5EF4-FFF2-40B4-BE49-F238E27FC236}">
                  <a16:creationId xmlns:a16="http://schemas.microsoft.com/office/drawing/2014/main" id="{25536132-8E93-F8A7-8029-1BBE51C0CEF8}"/>
                </a:ext>
              </a:extLst>
            </p:cNvPr>
            <p:cNvSpPr/>
            <p:nvPr/>
          </p:nvSpPr>
          <p:spPr>
            <a:xfrm>
              <a:off x="2136297" y="2543803"/>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47" name="Oval 46">
              <a:extLst>
                <a:ext uri="{FF2B5EF4-FFF2-40B4-BE49-F238E27FC236}">
                  <a16:creationId xmlns:a16="http://schemas.microsoft.com/office/drawing/2014/main" id="{227BEE24-D689-F40C-CE24-14DE49FD9894}"/>
                </a:ext>
              </a:extLst>
            </p:cNvPr>
            <p:cNvSpPr/>
            <p:nvPr/>
          </p:nvSpPr>
          <p:spPr>
            <a:xfrm>
              <a:off x="2130816" y="2187316"/>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48" name="Oval 47">
              <a:extLst>
                <a:ext uri="{FF2B5EF4-FFF2-40B4-BE49-F238E27FC236}">
                  <a16:creationId xmlns:a16="http://schemas.microsoft.com/office/drawing/2014/main" id="{FD9BC060-E900-1B73-F8B6-C3A9C94F3457}"/>
                </a:ext>
              </a:extLst>
            </p:cNvPr>
            <p:cNvSpPr/>
            <p:nvPr/>
          </p:nvSpPr>
          <p:spPr>
            <a:xfrm>
              <a:off x="2127682" y="1824702"/>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2" name="Oval 51">
              <a:extLst>
                <a:ext uri="{FF2B5EF4-FFF2-40B4-BE49-F238E27FC236}">
                  <a16:creationId xmlns:a16="http://schemas.microsoft.com/office/drawing/2014/main" id="{8641B0BE-EC56-0454-7B27-0DC1374EBA45}"/>
                </a:ext>
              </a:extLst>
            </p:cNvPr>
            <p:cNvSpPr/>
            <p:nvPr/>
          </p:nvSpPr>
          <p:spPr>
            <a:xfrm>
              <a:off x="2127682" y="3262904"/>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3" name="Oval 52">
              <a:extLst>
                <a:ext uri="{FF2B5EF4-FFF2-40B4-BE49-F238E27FC236}">
                  <a16:creationId xmlns:a16="http://schemas.microsoft.com/office/drawing/2014/main" id="{0B204260-04AA-9F74-E39C-367483ABDFEF}"/>
                </a:ext>
              </a:extLst>
            </p:cNvPr>
            <p:cNvSpPr/>
            <p:nvPr/>
          </p:nvSpPr>
          <p:spPr>
            <a:xfrm>
              <a:off x="1669943" y="3269031"/>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cxnSp>
          <p:nvCxnSpPr>
            <p:cNvPr id="66" name="Straight Connector 65">
              <a:extLst>
                <a:ext uri="{FF2B5EF4-FFF2-40B4-BE49-F238E27FC236}">
                  <a16:creationId xmlns:a16="http://schemas.microsoft.com/office/drawing/2014/main" id="{66537036-7229-894B-F9E6-36ECD660BC18}"/>
                </a:ext>
              </a:extLst>
            </p:cNvPr>
            <p:cNvCxnSpPr>
              <a:cxnSpLocks/>
              <a:stCxn id="27" idx="4"/>
              <a:endCxn id="30" idx="0"/>
            </p:cNvCxnSpPr>
            <p:nvPr/>
          </p:nvCxnSpPr>
          <p:spPr>
            <a:xfrm>
              <a:off x="1383491" y="2053302"/>
              <a:ext cx="0" cy="134014"/>
            </a:xfrm>
            <a:prstGeom prst="line">
              <a:avLst/>
            </a:prstGeom>
            <a:ln w="28575"/>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38EE66A0-8335-3D63-238C-C261D9DDFEFB}"/>
                </a:ext>
              </a:extLst>
            </p:cNvPr>
            <p:cNvCxnSpPr>
              <a:cxnSpLocks/>
              <a:stCxn id="27" idx="6"/>
              <a:endCxn id="48" idx="2"/>
            </p:cNvCxnSpPr>
            <p:nvPr/>
          </p:nvCxnSpPr>
          <p:spPr>
            <a:xfrm>
              <a:off x="1497791" y="1939002"/>
              <a:ext cx="629891" cy="0"/>
            </a:xfrm>
            <a:prstGeom prst="line">
              <a:avLst/>
            </a:prstGeom>
            <a:ln w="1905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408423E5-0E74-C34C-7F27-2AAA6D46A418}"/>
                </a:ext>
              </a:extLst>
            </p:cNvPr>
            <p:cNvCxnSpPr>
              <a:cxnSpLocks/>
              <a:stCxn id="30" idx="6"/>
              <a:endCxn id="47" idx="2"/>
            </p:cNvCxnSpPr>
            <p:nvPr/>
          </p:nvCxnSpPr>
          <p:spPr>
            <a:xfrm>
              <a:off x="1497791" y="2301616"/>
              <a:ext cx="633025" cy="0"/>
            </a:xfrm>
            <a:prstGeom prst="line">
              <a:avLst/>
            </a:prstGeom>
            <a:ln w="1905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A90F7B78-3968-F0E9-35E3-B19B74993EF0}"/>
                </a:ext>
              </a:extLst>
            </p:cNvPr>
            <p:cNvCxnSpPr>
              <a:cxnSpLocks/>
              <a:stCxn id="32" idx="6"/>
              <a:endCxn id="46" idx="2"/>
            </p:cNvCxnSpPr>
            <p:nvPr/>
          </p:nvCxnSpPr>
          <p:spPr>
            <a:xfrm>
              <a:off x="1104226" y="2658103"/>
              <a:ext cx="1032071" cy="0"/>
            </a:xfrm>
            <a:prstGeom prst="line">
              <a:avLst/>
            </a:prstGeom>
            <a:ln w="1905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E1DF47BD-9780-F698-032B-432FB16B99F0}"/>
                </a:ext>
              </a:extLst>
            </p:cNvPr>
            <p:cNvCxnSpPr>
              <a:cxnSpLocks/>
              <a:stCxn id="44" idx="6"/>
              <a:endCxn id="53" idx="2"/>
            </p:cNvCxnSpPr>
            <p:nvPr/>
          </p:nvCxnSpPr>
          <p:spPr>
            <a:xfrm>
              <a:off x="1100709" y="3383331"/>
              <a:ext cx="569234" cy="0"/>
            </a:xfrm>
            <a:prstGeom prst="line">
              <a:avLst/>
            </a:prstGeom>
            <a:ln w="1905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8D8B0660-4A1E-8F06-F2C4-65E6E88C9011}"/>
                </a:ext>
              </a:extLst>
            </p:cNvPr>
            <p:cNvCxnSpPr>
              <a:cxnSpLocks/>
              <a:stCxn id="46" idx="4"/>
              <a:endCxn id="52" idx="0"/>
            </p:cNvCxnSpPr>
            <p:nvPr/>
          </p:nvCxnSpPr>
          <p:spPr>
            <a:xfrm flipH="1">
              <a:off x="2241982" y="2772403"/>
              <a:ext cx="8615" cy="490501"/>
            </a:xfrm>
            <a:prstGeom prst="line">
              <a:avLst/>
            </a:prstGeom>
            <a:ln w="1905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60FA57A5-BCFC-1A72-51B6-27DA2B655BE2}"/>
                </a:ext>
              </a:extLst>
            </p:cNvPr>
            <p:cNvCxnSpPr>
              <a:cxnSpLocks/>
              <a:stCxn id="31" idx="4"/>
              <a:endCxn id="43" idx="0"/>
            </p:cNvCxnSpPr>
            <p:nvPr/>
          </p:nvCxnSpPr>
          <p:spPr>
            <a:xfrm flipH="1">
              <a:off x="589327" y="2772403"/>
              <a:ext cx="3517" cy="496628"/>
            </a:xfrm>
            <a:prstGeom prst="line">
              <a:avLst/>
            </a:prstGeom>
            <a:ln w="1905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29C76558-CBC4-C39F-1F08-CE40255A5CC8}"/>
                </a:ext>
              </a:extLst>
            </p:cNvPr>
            <p:cNvCxnSpPr>
              <a:cxnSpLocks/>
              <a:stCxn id="32" idx="4"/>
              <a:endCxn id="44" idx="0"/>
            </p:cNvCxnSpPr>
            <p:nvPr/>
          </p:nvCxnSpPr>
          <p:spPr>
            <a:xfrm flipH="1">
              <a:off x="986409" y="2772403"/>
              <a:ext cx="3517" cy="496628"/>
            </a:xfrm>
            <a:prstGeom prst="line">
              <a:avLst/>
            </a:prstGeom>
            <a:ln w="1905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7A0B37BA-9CF8-57E0-623E-BE80BC659E68}"/>
                </a:ext>
              </a:extLst>
            </p:cNvPr>
            <p:cNvCxnSpPr>
              <a:cxnSpLocks/>
            </p:cNvCxnSpPr>
            <p:nvPr/>
          </p:nvCxnSpPr>
          <p:spPr>
            <a:xfrm>
              <a:off x="589327" y="3020196"/>
              <a:ext cx="1652655" cy="0"/>
            </a:xfrm>
            <a:prstGeom prst="line">
              <a:avLst/>
            </a:prstGeom>
            <a:ln w="1905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72711993-6A3E-C037-BD22-34BBC2C805C8}"/>
                </a:ext>
              </a:extLst>
            </p:cNvPr>
            <p:cNvCxnSpPr>
              <a:cxnSpLocks/>
              <a:endCxn id="53" idx="0"/>
            </p:cNvCxnSpPr>
            <p:nvPr/>
          </p:nvCxnSpPr>
          <p:spPr>
            <a:xfrm>
              <a:off x="1784243" y="1939002"/>
              <a:ext cx="0" cy="1330029"/>
            </a:xfrm>
            <a:prstGeom prst="line">
              <a:avLst/>
            </a:prstGeom>
            <a:ln w="1905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50DA43A5-3EC3-96E8-10E3-A3122178EB0E}"/>
                </a:ext>
              </a:extLst>
            </p:cNvPr>
            <p:cNvCxnSpPr>
              <a:cxnSpLocks/>
              <a:stCxn id="30" idx="4"/>
            </p:cNvCxnSpPr>
            <p:nvPr/>
          </p:nvCxnSpPr>
          <p:spPr>
            <a:xfrm>
              <a:off x="1383491" y="2415916"/>
              <a:ext cx="0" cy="1015689"/>
            </a:xfrm>
            <a:prstGeom prst="line">
              <a:avLst/>
            </a:prstGeom>
            <a:ln w="1905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7CC20572-9215-B619-E4A6-2F92B79FB258}"/>
                </a:ext>
              </a:extLst>
            </p:cNvPr>
            <p:cNvCxnSpPr>
              <a:cxnSpLocks/>
              <a:stCxn id="43" idx="6"/>
              <a:endCxn id="44" idx="2"/>
            </p:cNvCxnSpPr>
            <p:nvPr/>
          </p:nvCxnSpPr>
          <p:spPr>
            <a:xfrm>
              <a:off x="703627" y="3383331"/>
              <a:ext cx="168482"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a16="http://schemas.microsoft.com/office/drawing/2014/main" id="{58BEFF2C-B735-9D75-9C5F-2623F228F5EE}"/>
                </a:ext>
              </a:extLst>
            </p:cNvPr>
            <p:cNvCxnSpPr>
              <a:cxnSpLocks/>
              <a:stCxn id="53" idx="6"/>
              <a:endCxn id="52" idx="2"/>
            </p:cNvCxnSpPr>
            <p:nvPr/>
          </p:nvCxnSpPr>
          <p:spPr>
            <a:xfrm flipV="1">
              <a:off x="1898543" y="3377204"/>
              <a:ext cx="229139" cy="6127"/>
            </a:xfrm>
            <a:prstGeom prst="line">
              <a:avLst/>
            </a:prstGeom>
            <a:ln w="28575"/>
          </p:spPr>
          <p:style>
            <a:lnRef idx="1">
              <a:schemeClr val="dk1"/>
            </a:lnRef>
            <a:fillRef idx="0">
              <a:schemeClr val="dk1"/>
            </a:fillRef>
            <a:effectRef idx="0">
              <a:schemeClr val="dk1"/>
            </a:effectRef>
            <a:fontRef idx="minor">
              <a:schemeClr val="tx1"/>
            </a:fontRef>
          </p:style>
        </p:cxnSp>
        <p:sp>
          <p:nvSpPr>
            <p:cNvPr id="113" name="Freeform: Shape 112">
              <a:extLst>
                <a:ext uri="{FF2B5EF4-FFF2-40B4-BE49-F238E27FC236}">
                  <a16:creationId xmlns:a16="http://schemas.microsoft.com/office/drawing/2014/main" id="{EF0F4B23-E700-5502-3AC6-6289AACB777B}"/>
                </a:ext>
              </a:extLst>
            </p:cNvPr>
            <p:cNvSpPr/>
            <p:nvPr/>
          </p:nvSpPr>
          <p:spPr>
            <a:xfrm rot="10800000">
              <a:off x="501379" y="1609727"/>
              <a:ext cx="1881255" cy="161109"/>
            </a:xfrm>
            <a:custGeom>
              <a:avLst/>
              <a:gdLst>
                <a:gd name="connsiteX0" fmla="*/ 2194085 w 2279717"/>
                <a:gd name="connsiteY0" fmla="*/ 171266 h 171266"/>
                <a:gd name="connsiteX1" fmla="*/ 2194085 w 2279717"/>
                <a:gd name="connsiteY1" fmla="*/ 128450 h 171266"/>
                <a:gd name="connsiteX2" fmla="*/ 504147 w 2279717"/>
                <a:gd name="connsiteY2" fmla="*/ 128450 h 171266"/>
                <a:gd name="connsiteX3" fmla="*/ 504147 w 2279717"/>
                <a:gd name="connsiteY3" fmla="*/ 128449 h 171266"/>
                <a:gd name="connsiteX4" fmla="*/ 85632 w 2279717"/>
                <a:gd name="connsiteY4" fmla="*/ 128449 h 171266"/>
                <a:gd name="connsiteX5" fmla="*/ 85632 w 2279717"/>
                <a:gd name="connsiteY5" fmla="*/ 171265 h 171266"/>
                <a:gd name="connsiteX6" fmla="*/ 0 w 2279717"/>
                <a:gd name="connsiteY6" fmla="*/ 85632 h 171266"/>
                <a:gd name="connsiteX7" fmla="*/ 85632 w 2279717"/>
                <a:gd name="connsiteY7" fmla="*/ 0 h 171266"/>
                <a:gd name="connsiteX8" fmla="*/ 85632 w 2279717"/>
                <a:gd name="connsiteY8" fmla="*/ 42816 h 171266"/>
                <a:gd name="connsiteX9" fmla="*/ 1775570 w 2279717"/>
                <a:gd name="connsiteY9" fmla="*/ 42816 h 171266"/>
                <a:gd name="connsiteX10" fmla="*/ 1775570 w 2279717"/>
                <a:gd name="connsiteY10" fmla="*/ 42817 h 171266"/>
                <a:gd name="connsiteX11" fmla="*/ 2194085 w 2279717"/>
                <a:gd name="connsiteY11" fmla="*/ 42817 h 171266"/>
                <a:gd name="connsiteX12" fmla="*/ 2194085 w 2279717"/>
                <a:gd name="connsiteY12" fmla="*/ 1 h 171266"/>
                <a:gd name="connsiteX13" fmla="*/ 2279717 w 2279717"/>
                <a:gd name="connsiteY13" fmla="*/ 85634 h 17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9717" h="171266">
                  <a:moveTo>
                    <a:pt x="2194085" y="171266"/>
                  </a:moveTo>
                  <a:lnTo>
                    <a:pt x="2194085" y="128450"/>
                  </a:lnTo>
                  <a:lnTo>
                    <a:pt x="504147" y="128450"/>
                  </a:lnTo>
                  <a:lnTo>
                    <a:pt x="504147" y="128449"/>
                  </a:lnTo>
                  <a:lnTo>
                    <a:pt x="85632" y="128449"/>
                  </a:lnTo>
                  <a:lnTo>
                    <a:pt x="85632" y="171265"/>
                  </a:lnTo>
                  <a:lnTo>
                    <a:pt x="0" y="85632"/>
                  </a:lnTo>
                  <a:lnTo>
                    <a:pt x="85632" y="0"/>
                  </a:lnTo>
                  <a:lnTo>
                    <a:pt x="85632" y="42816"/>
                  </a:lnTo>
                  <a:lnTo>
                    <a:pt x="1775570" y="42816"/>
                  </a:lnTo>
                  <a:lnTo>
                    <a:pt x="1775570" y="42817"/>
                  </a:lnTo>
                  <a:lnTo>
                    <a:pt x="2194085" y="42817"/>
                  </a:lnTo>
                  <a:lnTo>
                    <a:pt x="2194085" y="1"/>
                  </a:lnTo>
                  <a:lnTo>
                    <a:pt x="2279717" y="85634"/>
                  </a:lnTo>
                  <a:close/>
                </a:path>
              </a:pathLst>
            </a:custGeom>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defTabSz="685800"/>
              <a:endParaRPr lang="en-SG" sz="1350">
                <a:solidFill>
                  <a:prstClr val="white"/>
                </a:solidFill>
                <a:latin typeface="Calibri" panose="020F0502020204030204"/>
              </a:endParaRPr>
            </a:p>
          </p:txBody>
        </p:sp>
        <p:sp>
          <p:nvSpPr>
            <p:cNvPr id="114" name="Freeform: Shape 113">
              <a:extLst>
                <a:ext uri="{FF2B5EF4-FFF2-40B4-BE49-F238E27FC236}">
                  <a16:creationId xmlns:a16="http://schemas.microsoft.com/office/drawing/2014/main" id="{2566DEFA-6A80-DE0D-E800-78090CAF1FE9}"/>
                </a:ext>
              </a:extLst>
            </p:cNvPr>
            <p:cNvSpPr/>
            <p:nvPr/>
          </p:nvSpPr>
          <p:spPr>
            <a:xfrm rot="5400000">
              <a:off x="1714133" y="2581060"/>
              <a:ext cx="1636426" cy="184463"/>
            </a:xfrm>
            <a:custGeom>
              <a:avLst/>
              <a:gdLst>
                <a:gd name="connsiteX0" fmla="*/ 2194085 w 2279717"/>
                <a:gd name="connsiteY0" fmla="*/ 171266 h 171266"/>
                <a:gd name="connsiteX1" fmla="*/ 2194085 w 2279717"/>
                <a:gd name="connsiteY1" fmla="*/ 128450 h 171266"/>
                <a:gd name="connsiteX2" fmla="*/ 504147 w 2279717"/>
                <a:gd name="connsiteY2" fmla="*/ 128450 h 171266"/>
                <a:gd name="connsiteX3" fmla="*/ 504147 w 2279717"/>
                <a:gd name="connsiteY3" fmla="*/ 128449 h 171266"/>
                <a:gd name="connsiteX4" fmla="*/ 85632 w 2279717"/>
                <a:gd name="connsiteY4" fmla="*/ 128449 h 171266"/>
                <a:gd name="connsiteX5" fmla="*/ 85632 w 2279717"/>
                <a:gd name="connsiteY5" fmla="*/ 171265 h 171266"/>
                <a:gd name="connsiteX6" fmla="*/ 0 w 2279717"/>
                <a:gd name="connsiteY6" fmla="*/ 85632 h 171266"/>
                <a:gd name="connsiteX7" fmla="*/ 85632 w 2279717"/>
                <a:gd name="connsiteY7" fmla="*/ 0 h 171266"/>
                <a:gd name="connsiteX8" fmla="*/ 85632 w 2279717"/>
                <a:gd name="connsiteY8" fmla="*/ 42816 h 171266"/>
                <a:gd name="connsiteX9" fmla="*/ 1775570 w 2279717"/>
                <a:gd name="connsiteY9" fmla="*/ 42816 h 171266"/>
                <a:gd name="connsiteX10" fmla="*/ 1775570 w 2279717"/>
                <a:gd name="connsiteY10" fmla="*/ 42817 h 171266"/>
                <a:gd name="connsiteX11" fmla="*/ 2194085 w 2279717"/>
                <a:gd name="connsiteY11" fmla="*/ 42817 h 171266"/>
                <a:gd name="connsiteX12" fmla="*/ 2194085 w 2279717"/>
                <a:gd name="connsiteY12" fmla="*/ 1 h 171266"/>
                <a:gd name="connsiteX13" fmla="*/ 2279717 w 2279717"/>
                <a:gd name="connsiteY13" fmla="*/ 85634 h 17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9717" h="171266">
                  <a:moveTo>
                    <a:pt x="2194085" y="171266"/>
                  </a:moveTo>
                  <a:lnTo>
                    <a:pt x="2194085" y="128450"/>
                  </a:lnTo>
                  <a:lnTo>
                    <a:pt x="504147" y="128450"/>
                  </a:lnTo>
                  <a:lnTo>
                    <a:pt x="504147" y="128449"/>
                  </a:lnTo>
                  <a:lnTo>
                    <a:pt x="85632" y="128449"/>
                  </a:lnTo>
                  <a:lnTo>
                    <a:pt x="85632" y="171265"/>
                  </a:lnTo>
                  <a:lnTo>
                    <a:pt x="0" y="85632"/>
                  </a:lnTo>
                  <a:lnTo>
                    <a:pt x="85632" y="0"/>
                  </a:lnTo>
                  <a:lnTo>
                    <a:pt x="85632" y="42816"/>
                  </a:lnTo>
                  <a:lnTo>
                    <a:pt x="1775570" y="42816"/>
                  </a:lnTo>
                  <a:lnTo>
                    <a:pt x="1775570" y="42817"/>
                  </a:lnTo>
                  <a:lnTo>
                    <a:pt x="2194085" y="42817"/>
                  </a:lnTo>
                  <a:lnTo>
                    <a:pt x="2194085" y="1"/>
                  </a:lnTo>
                  <a:lnTo>
                    <a:pt x="2279717" y="85634"/>
                  </a:lnTo>
                  <a:close/>
                </a:path>
              </a:pathLst>
            </a:custGeom>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defTabSz="685800"/>
              <a:endParaRPr lang="en-SG" sz="1350">
                <a:solidFill>
                  <a:prstClr val="white"/>
                </a:solidFill>
                <a:latin typeface="Calibri" panose="020F0502020204030204"/>
              </a:endParaRPr>
            </a:p>
          </p:txBody>
        </p:sp>
        <p:sp>
          <p:nvSpPr>
            <p:cNvPr id="115" name="TextBox 114">
              <a:extLst>
                <a:ext uri="{FF2B5EF4-FFF2-40B4-BE49-F238E27FC236}">
                  <a16:creationId xmlns:a16="http://schemas.microsoft.com/office/drawing/2014/main" id="{D1865D0C-17F5-945D-246B-9D845C0836E7}"/>
                </a:ext>
              </a:extLst>
            </p:cNvPr>
            <p:cNvSpPr txBox="1"/>
            <p:nvPr/>
          </p:nvSpPr>
          <p:spPr>
            <a:xfrm>
              <a:off x="1187537" y="1240663"/>
              <a:ext cx="842807" cy="492443"/>
            </a:xfrm>
            <a:prstGeom prst="rect">
              <a:avLst/>
            </a:prstGeom>
            <a:noFill/>
          </p:spPr>
          <p:txBody>
            <a:bodyPr wrap="square" rtlCol="0">
              <a:spAutoFit/>
            </a:bodyPr>
            <a:lstStyle/>
            <a:p>
              <a:pPr defTabSz="685800"/>
              <a:r>
                <a:rPr lang="en-US" b="1" i="1" dirty="0">
                  <a:solidFill>
                    <a:prstClr val="black"/>
                  </a:solidFill>
                  <a:latin typeface="Calibri" panose="020F0502020204030204"/>
                </a:rPr>
                <a:t>x10</a:t>
              </a:r>
              <a:endParaRPr lang="en-SG" b="1" i="1" dirty="0">
                <a:solidFill>
                  <a:prstClr val="black"/>
                </a:solidFill>
                <a:latin typeface="Calibri" panose="020F0502020204030204"/>
              </a:endParaRPr>
            </a:p>
          </p:txBody>
        </p:sp>
        <p:sp>
          <p:nvSpPr>
            <p:cNvPr id="116" name="TextBox 115">
              <a:extLst>
                <a:ext uri="{FF2B5EF4-FFF2-40B4-BE49-F238E27FC236}">
                  <a16:creationId xmlns:a16="http://schemas.microsoft.com/office/drawing/2014/main" id="{BF2795F2-E021-0170-6C72-594DE804985B}"/>
                </a:ext>
              </a:extLst>
            </p:cNvPr>
            <p:cNvSpPr txBox="1"/>
            <p:nvPr/>
          </p:nvSpPr>
          <p:spPr>
            <a:xfrm>
              <a:off x="2523392" y="2415916"/>
              <a:ext cx="842807" cy="492443"/>
            </a:xfrm>
            <a:prstGeom prst="rect">
              <a:avLst/>
            </a:prstGeom>
            <a:noFill/>
          </p:spPr>
          <p:txBody>
            <a:bodyPr wrap="square" rtlCol="0">
              <a:spAutoFit/>
            </a:bodyPr>
            <a:lstStyle/>
            <a:p>
              <a:pPr defTabSz="685800"/>
              <a:r>
                <a:rPr lang="en-US" b="1" i="1" dirty="0">
                  <a:solidFill>
                    <a:prstClr val="black"/>
                  </a:solidFill>
                  <a:latin typeface="Calibri" panose="020F0502020204030204"/>
                </a:rPr>
                <a:t>x10</a:t>
              </a:r>
              <a:endParaRPr lang="en-SG" b="1" i="1" dirty="0">
                <a:solidFill>
                  <a:prstClr val="black"/>
                </a:solidFill>
                <a:latin typeface="Calibri" panose="020F0502020204030204"/>
              </a:endParaRPr>
            </a:p>
          </p:txBody>
        </p:sp>
      </p:grpSp>
      <p:sp>
        <p:nvSpPr>
          <p:cNvPr id="54" name="标题 1">
            <a:extLst>
              <a:ext uri="{FF2B5EF4-FFF2-40B4-BE49-F238E27FC236}">
                <a16:creationId xmlns:a16="http://schemas.microsoft.com/office/drawing/2014/main" id="{60BB5D08-D5BE-477D-95D8-AB59B09614C1}"/>
              </a:ext>
            </a:extLst>
          </p:cNvPr>
          <p:cNvSpPr txBox="1">
            <a:spLocks/>
          </p:cNvSpPr>
          <p:nvPr/>
        </p:nvSpPr>
        <p:spPr>
          <a:xfrm>
            <a:off x="404625" y="29845"/>
            <a:ext cx="865810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dirty="0">
                <a:solidFill>
                  <a:prstClr val="black"/>
                </a:solidFill>
                <a:latin typeface="Calibri Light" panose="020F0302020204030204"/>
              </a:rPr>
              <a:t>Experimentally solving a 1024-spin square lattice</a:t>
            </a:r>
          </a:p>
        </p:txBody>
      </p:sp>
      <p:sp>
        <p:nvSpPr>
          <p:cNvPr id="2" name="Slide Number Placeholder 1">
            <a:extLst>
              <a:ext uri="{FF2B5EF4-FFF2-40B4-BE49-F238E27FC236}">
                <a16:creationId xmlns:a16="http://schemas.microsoft.com/office/drawing/2014/main" id="{2B89099F-097F-4109-882C-61CD6CDE8AA9}"/>
              </a:ext>
            </a:extLst>
          </p:cNvPr>
          <p:cNvSpPr>
            <a:spLocks noGrp="1"/>
          </p:cNvSpPr>
          <p:nvPr>
            <p:ph type="sldNum" sz="quarter" idx="12"/>
          </p:nvPr>
        </p:nvSpPr>
        <p:spPr/>
        <p:txBody>
          <a:bodyPr/>
          <a:lstStyle/>
          <a:p>
            <a:pPr defTabSz="685800"/>
            <a:fld id="{04490886-B7C4-443F-9F0E-5C1A8396830A}" type="slidenum">
              <a:rPr lang="en-SG">
                <a:solidFill>
                  <a:prstClr val="black">
                    <a:tint val="75000"/>
                  </a:prstClr>
                </a:solidFill>
                <a:latin typeface="Calibri" panose="020F0502020204030204"/>
              </a:rPr>
              <a:pPr defTabSz="685800"/>
              <a:t>44</a:t>
            </a:fld>
            <a:endParaRPr lang="en-SG">
              <a:solidFill>
                <a:prstClr val="black">
                  <a:tint val="75000"/>
                </a:prstClr>
              </a:solidFill>
              <a:latin typeface="Calibri" panose="020F0502020204030204"/>
            </a:endParaRPr>
          </a:p>
        </p:txBody>
      </p:sp>
      <p:sp>
        <p:nvSpPr>
          <p:cNvPr id="3" name="TextBox 2">
            <a:extLst>
              <a:ext uri="{FF2B5EF4-FFF2-40B4-BE49-F238E27FC236}">
                <a16:creationId xmlns:a16="http://schemas.microsoft.com/office/drawing/2014/main" id="{661C0207-AB4A-498F-9A0E-37C85CD24D6E}"/>
              </a:ext>
            </a:extLst>
          </p:cNvPr>
          <p:cNvSpPr txBox="1"/>
          <p:nvPr/>
        </p:nvSpPr>
        <p:spPr>
          <a:xfrm>
            <a:off x="46495" y="4854351"/>
            <a:ext cx="1699889" cy="276999"/>
          </a:xfrm>
          <a:prstGeom prst="rect">
            <a:avLst/>
          </a:prstGeom>
          <a:noFill/>
        </p:spPr>
        <p:txBody>
          <a:bodyPr wrap="none" rtlCol="0">
            <a:spAutoFit/>
          </a:bodyPr>
          <a:lstStyle/>
          <a:p>
            <a:pPr defTabSz="685800"/>
            <a:r>
              <a:rPr lang="en-US" sz="1200" dirty="0">
                <a:solidFill>
                  <a:prstClr val="black"/>
                </a:solidFill>
                <a:latin typeface="Calibri" panose="020F0502020204030204"/>
              </a:rPr>
              <a:t>To be published (Optica)</a:t>
            </a:r>
            <a:endParaRPr lang="en-SG" sz="1200" dirty="0">
              <a:solidFill>
                <a:prstClr val="black"/>
              </a:solidFill>
              <a:latin typeface="Calibri" panose="020F0502020204030204"/>
            </a:endParaRPr>
          </a:p>
        </p:txBody>
      </p:sp>
    </p:spTree>
    <p:extLst>
      <p:ext uri="{BB962C8B-B14F-4D97-AF65-F5344CB8AC3E}">
        <p14:creationId xmlns:p14="http://schemas.microsoft.com/office/powerpoint/2010/main" val="669736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achine&#10;&#10;Description automatically generated">
            <a:extLst>
              <a:ext uri="{FF2B5EF4-FFF2-40B4-BE49-F238E27FC236}">
                <a16:creationId xmlns:a16="http://schemas.microsoft.com/office/drawing/2014/main" id="{A0690B51-DEDD-2677-99E7-0D640072714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5400000">
            <a:off x="288118" y="1328558"/>
            <a:ext cx="2802465" cy="2319523"/>
          </a:xfrm>
          <a:prstGeom prst="rect">
            <a:avLst/>
          </a:prstGeom>
        </p:spPr>
      </p:pic>
      <p:pic>
        <p:nvPicPr>
          <p:cNvPr id="5" name="Picture 4" descr="A machine with red lights&#10;&#10;Description automatically generated">
            <a:extLst>
              <a:ext uri="{FF2B5EF4-FFF2-40B4-BE49-F238E27FC236}">
                <a16:creationId xmlns:a16="http://schemas.microsoft.com/office/drawing/2014/main" id="{EE32B70F-4EE7-1328-1BF6-7A5C5448D25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56257" y="1088726"/>
            <a:ext cx="4078527" cy="2802465"/>
          </a:xfrm>
          <a:prstGeom prst="rect">
            <a:avLst/>
          </a:prstGeom>
        </p:spPr>
      </p:pic>
      <p:sp>
        <p:nvSpPr>
          <p:cNvPr id="13" name="TextBox 12">
            <a:extLst>
              <a:ext uri="{FF2B5EF4-FFF2-40B4-BE49-F238E27FC236}">
                <a16:creationId xmlns:a16="http://schemas.microsoft.com/office/drawing/2014/main" id="{8E43D713-159D-B5D8-B8DD-C40E04D33D65}"/>
              </a:ext>
            </a:extLst>
          </p:cNvPr>
          <p:cNvSpPr txBox="1"/>
          <p:nvPr/>
        </p:nvSpPr>
        <p:spPr>
          <a:xfrm>
            <a:off x="661877" y="3521877"/>
            <a:ext cx="1550359" cy="646331"/>
          </a:xfrm>
          <a:prstGeom prst="rect">
            <a:avLst/>
          </a:prstGeom>
          <a:noFill/>
        </p:spPr>
        <p:txBody>
          <a:bodyPr wrap="square" rtlCol="0">
            <a:spAutoFit/>
          </a:bodyPr>
          <a:lstStyle/>
          <a:p>
            <a:pPr defTabSz="685800"/>
            <a:r>
              <a:rPr lang="en-US" i="1" u="sng" dirty="0">
                <a:solidFill>
                  <a:prstClr val="white"/>
                </a:solidFill>
                <a:latin typeface="Calibri" panose="020F0502020204030204"/>
              </a:rPr>
              <a:t>Footprint: 2 m</a:t>
            </a:r>
            <a:r>
              <a:rPr lang="en-US" i="1" u="sng" baseline="30000" dirty="0">
                <a:solidFill>
                  <a:prstClr val="white"/>
                </a:solidFill>
                <a:latin typeface="Calibri" panose="020F0502020204030204"/>
              </a:rPr>
              <a:t>2</a:t>
            </a:r>
          </a:p>
        </p:txBody>
      </p:sp>
      <p:pic>
        <p:nvPicPr>
          <p:cNvPr id="7" name="Picture 6" descr="A black sheet on a table with wires and wires&#10;&#10;Description automatically generated">
            <a:extLst>
              <a:ext uri="{FF2B5EF4-FFF2-40B4-BE49-F238E27FC236}">
                <a16:creationId xmlns:a16="http://schemas.microsoft.com/office/drawing/2014/main" id="{993AF51D-8F0A-F73F-2DF3-17C2EFD9D8E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5400000">
            <a:off x="6430599" y="1603822"/>
            <a:ext cx="2797057" cy="1774400"/>
          </a:xfrm>
          <a:prstGeom prst="rect">
            <a:avLst/>
          </a:prstGeom>
        </p:spPr>
      </p:pic>
      <p:sp>
        <p:nvSpPr>
          <p:cNvPr id="3" name="Content Placeholder 2">
            <a:extLst>
              <a:ext uri="{FF2B5EF4-FFF2-40B4-BE49-F238E27FC236}">
                <a16:creationId xmlns:a16="http://schemas.microsoft.com/office/drawing/2014/main" id="{9AA147E7-90BD-E262-654C-896D93B5151D}"/>
              </a:ext>
            </a:extLst>
          </p:cNvPr>
          <p:cNvSpPr txBox="1">
            <a:spLocks/>
          </p:cNvSpPr>
          <p:nvPr/>
        </p:nvSpPr>
        <p:spPr>
          <a:xfrm>
            <a:off x="529590" y="3904503"/>
            <a:ext cx="8186738" cy="344473"/>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00" dirty="0">
                <a:solidFill>
                  <a:prstClr val="white"/>
                </a:solidFill>
                <a:latin typeface="Calibri" panose="020F0502020204030204"/>
              </a:rPr>
              <a:t>10 ns optical calculation speed (per iteration), but 0.6 s including I/O </a:t>
            </a:r>
          </a:p>
        </p:txBody>
      </p:sp>
      <p:sp>
        <p:nvSpPr>
          <p:cNvPr id="10" name="标题 1">
            <a:extLst>
              <a:ext uri="{FF2B5EF4-FFF2-40B4-BE49-F238E27FC236}">
                <a16:creationId xmlns:a16="http://schemas.microsoft.com/office/drawing/2014/main" id="{FAB9C4FB-C5AE-40EB-AAD6-B5224874B9FE}"/>
              </a:ext>
            </a:extLst>
          </p:cNvPr>
          <p:cNvSpPr txBox="1">
            <a:spLocks/>
          </p:cNvSpPr>
          <p:nvPr/>
        </p:nvSpPr>
        <p:spPr>
          <a:xfrm>
            <a:off x="404625" y="2984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dirty="0">
                <a:solidFill>
                  <a:prstClr val="black"/>
                </a:solidFill>
                <a:latin typeface="Calibri Light" panose="020F0302020204030204"/>
              </a:rPr>
              <a:t>Photographs of the Ising Machine in action</a:t>
            </a:r>
          </a:p>
        </p:txBody>
      </p:sp>
      <p:sp>
        <p:nvSpPr>
          <p:cNvPr id="2" name="Slide Number Placeholder 1">
            <a:extLst>
              <a:ext uri="{FF2B5EF4-FFF2-40B4-BE49-F238E27FC236}">
                <a16:creationId xmlns:a16="http://schemas.microsoft.com/office/drawing/2014/main" id="{427E5A86-AEE3-4991-A32F-0FFB4527AB96}"/>
              </a:ext>
            </a:extLst>
          </p:cNvPr>
          <p:cNvSpPr>
            <a:spLocks noGrp="1"/>
          </p:cNvSpPr>
          <p:nvPr>
            <p:ph type="sldNum" sz="quarter" idx="12"/>
          </p:nvPr>
        </p:nvSpPr>
        <p:spPr/>
        <p:txBody>
          <a:bodyPr/>
          <a:lstStyle/>
          <a:p>
            <a:pPr defTabSz="685800"/>
            <a:fld id="{04490886-B7C4-443F-9F0E-5C1A8396830A}" type="slidenum">
              <a:rPr lang="en-SG">
                <a:solidFill>
                  <a:prstClr val="black">
                    <a:tint val="75000"/>
                  </a:prstClr>
                </a:solidFill>
                <a:latin typeface="Calibri" panose="020F0502020204030204"/>
              </a:rPr>
              <a:pPr defTabSz="685800"/>
              <a:t>45</a:t>
            </a:fld>
            <a:endParaRPr lang="en-SG">
              <a:solidFill>
                <a:prstClr val="black">
                  <a:tint val="75000"/>
                </a:prstClr>
              </a:solidFill>
              <a:latin typeface="Calibri" panose="020F0502020204030204"/>
            </a:endParaRPr>
          </a:p>
        </p:txBody>
      </p:sp>
    </p:spTree>
    <p:extLst>
      <p:ext uri="{BB962C8B-B14F-4D97-AF65-F5344CB8AC3E}">
        <p14:creationId xmlns:p14="http://schemas.microsoft.com/office/powerpoint/2010/main" val="5191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2F4B00F-F308-D710-BEC1-C41AA693542C}"/>
                  </a:ext>
                </a:extLst>
              </p:cNvPr>
              <p:cNvSpPr>
                <a:spLocks noGrp="1"/>
              </p:cNvSpPr>
              <p:nvPr>
                <p:ph type="title"/>
              </p:nvPr>
            </p:nvSpPr>
            <p:spPr/>
            <p:txBody>
              <a:bodyPr/>
              <a:lstStyle/>
              <a:p>
                <a14:m>
                  <m:oMath xmlns:m="http://schemas.openxmlformats.org/officeDocument/2006/math">
                    <m:r>
                      <a:rPr lang="en-US" i="1" dirty="0" smtClean="0">
                        <a:latin typeface="Cambria Math" panose="02040503050406030204" pitchFamily="18" charset="0"/>
                        <a:ea typeface="Cambria Math" panose="02040503050406030204" pitchFamily="18" charset="0"/>
                      </a:rPr>
                      <m:t>≈</m:t>
                    </m:r>
                  </m:oMath>
                </a14:m>
                <a:r>
                  <a:rPr lang="en-US" dirty="0"/>
                  <a:t>50,000-spin problem solving (silicon chip)</a:t>
                </a:r>
                <a:endParaRPr lang="en-SG" dirty="0"/>
              </a:p>
            </p:txBody>
          </p:sp>
        </mc:Choice>
        <mc:Fallback xmlns="">
          <p:sp>
            <p:nvSpPr>
              <p:cNvPr id="2" name="Title 1">
                <a:extLst>
                  <a:ext uri="{FF2B5EF4-FFF2-40B4-BE49-F238E27FC236}">
                    <a16:creationId xmlns:a16="http://schemas.microsoft.com/office/drawing/2014/main" id="{A2F4B00F-F308-D710-BEC1-C41AA693542C}"/>
                  </a:ext>
                </a:extLst>
              </p:cNvPr>
              <p:cNvSpPr>
                <a:spLocks noGrp="1" noRot="1" noChangeAspect="1" noMove="1" noResize="1" noEditPoints="1" noAdjustHandles="1" noChangeArrowheads="1" noChangeShapeType="1" noTextEdit="1"/>
              </p:cNvSpPr>
              <p:nvPr>
                <p:ph type="title"/>
              </p:nvPr>
            </p:nvSpPr>
            <p:spPr>
              <a:blipFill>
                <a:blip r:embed="rId3"/>
                <a:stretch>
                  <a:fillRect/>
                </a:stretch>
              </a:blipFill>
            </p:spPr>
            <p:txBody>
              <a:bodyPr/>
              <a:lstStyle/>
              <a:p>
                <a:r>
                  <a:rPr lang="en-SG">
                    <a:noFill/>
                  </a:rPr>
                  <a:t> </a:t>
                </a:r>
              </a:p>
            </p:txBody>
          </p:sp>
        </mc:Fallback>
      </mc:AlternateContent>
      <p:sp>
        <p:nvSpPr>
          <p:cNvPr id="4" name="Slide Number Placeholder 3">
            <a:extLst>
              <a:ext uri="{FF2B5EF4-FFF2-40B4-BE49-F238E27FC236}">
                <a16:creationId xmlns:a16="http://schemas.microsoft.com/office/drawing/2014/main" id="{FD2BE59D-E235-5327-A3E2-79303AD61D5C}"/>
              </a:ext>
            </a:extLst>
          </p:cNvPr>
          <p:cNvSpPr>
            <a:spLocks noGrp="1"/>
          </p:cNvSpPr>
          <p:nvPr>
            <p:ph type="sldNum" sz="quarter" idx="12"/>
          </p:nvPr>
        </p:nvSpPr>
        <p:spPr/>
        <p:txBody>
          <a:bodyPr/>
          <a:lstStyle/>
          <a:p>
            <a:pPr defTabSz="685800"/>
            <a:fld id="{CC057153-B650-4DEB-B370-79DDCFDCE934}" type="slidenum">
              <a:rPr lang="en-US">
                <a:solidFill>
                  <a:prstClr val="black">
                    <a:tint val="75000"/>
                  </a:prstClr>
                </a:solidFill>
                <a:latin typeface="Calibri" panose="020F0502020204030204"/>
              </a:rPr>
              <a:pPr defTabSz="685800"/>
              <a:t>46</a:t>
            </a:fld>
            <a:endParaRPr lang="en-US">
              <a:solidFill>
                <a:prstClr val="black">
                  <a:tint val="75000"/>
                </a:prstClr>
              </a:solidFill>
              <a:latin typeface="Calibri" panose="020F0502020204030204"/>
            </a:endParaRPr>
          </a:p>
        </p:txBody>
      </p:sp>
      <p:pic>
        <p:nvPicPr>
          <p:cNvPr id="9" name="Picture 8">
            <a:extLst>
              <a:ext uri="{FF2B5EF4-FFF2-40B4-BE49-F238E27FC236}">
                <a16:creationId xmlns:a16="http://schemas.microsoft.com/office/drawing/2014/main" id="{83719E35-6DA6-6C84-B5F3-3DD44D89B136}"/>
              </a:ext>
            </a:extLst>
          </p:cNvPr>
          <p:cNvPicPr>
            <a:picLocks noChangeAspect="1"/>
          </p:cNvPicPr>
          <p:nvPr/>
        </p:nvPicPr>
        <p:blipFill>
          <a:blip r:embed="rId4"/>
          <a:stretch>
            <a:fillRect/>
          </a:stretch>
        </p:blipFill>
        <p:spPr>
          <a:xfrm>
            <a:off x="5650918" y="1286050"/>
            <a:ext cx="3445637" cy="2612090"/>
          </a:xfrm>
          <a:prstGeom prst="rect">
            <a:avLst/>
          </a:prstGeom>
        </p:spPr>
      </p:pic>
      <p:sp>
        <p:nvSpPr>
          <p:cNvPr id="10" name="TextBox 9">
            <a:extLst>
              <a:ext uri="{FF2B5EF4-FFF2-40B4-BE49-F238E27FC236}">
                <a16:creationId xmlns:a16="http://schemas.microsoft.com/office/drawing/2014/main" id="{20D40E18-5A21-AD1D-75FB-61202E1F3379}"/>
              </a:ext>
            </a:extLst>
          </p:cNvPr>
          <p:cNvSpPr txBox="1"/>
          <p:nvPr/>
        </p:nvSpPr>
        <p:spPr>
          <a:xfrm>
            <a:off x="983744" y="3609792"/>
            <a:ext cx="694289" cy="369332"/>
          </a:xfrm>
          <a:prstGeom prst="rect">
            <a:avLst/>
          </a:prstGeom>
          <a:noFill/>
        </p:spPr>
        <p:txBody>
          <a:bodyPr wrap="square" rtlCol="0">
            <a:spAutoFit/>
          </a:bodyPr>
          <a:lstStyle/>
          <a:p>
            <a:pPr defTabSz="685800"/>
            <a:r>
              <a:rPr lang="en-US" b="1" i="1" dirty="0">
                <a:solidFill>
                  <a:srgbClr val="C00000"/>
                </a:solidFill>
                <a:latin typeface="Arial" panose="020B0604020202020204" pitchFamily="34" charset="0"/>
                <a:cs typeface="Arial" panose="020B0604020202020204" pitchFamily="34" charset="0"/>
              </a:rPr>
              <a:t>x222</a:t>
            </a:r>
            <a:endParaRPr lang="en-SG" b="1" i="1" dirty="0">
              <a:solidFill>
                <a:srgbClr val="C00000"/>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E819C4EE-6668-B687-435D-308F80870D17}"/>
              </a:ext>
            </a:extLst>
          </p:cNvPr>
          <p:cNvGrpSpPr/>
          <p:nvPr/>
        </p:nvGrpSpPr>
        <p:grpSpPr>
          <a:xfrm>
            <a:off x="242929" y="1518699"/>
            <a:ext cx="2114153" cy="2091094"/>
            <a:chOff x="1537755" y="1950888"/>
            <a:chExt cx="2818870" cy="2788125"/>
          </a:xfrm>
        </p:grpSpPr>
        <p:cxnSp>
          <p:nvCxnSpPr>
            <p:cNvPr id="12" name="Straight Connector 11">
              <a:extLst>
                <a:ext uri="{FF2B5EF4-FFF2-40B4-BE49-F238E27FC236}">
                  <a16:creationId xmlns:a16="http://schemas.microsoft.com/office/drawing/2014/main" id="{AF58B5C9-C7B4-DB0C-F333-B32375D4DF4F}"/>
                </a:ext>
              </a:extLst>
            </p:cNvPr>
            <p:cNvCxnSpPr>
              <a:cxnSpLocks/>
              <a:stCxn id="42" idx="4"/>
              <a:endCxn id="44" idx="0"/>
            </p:cNvCxnSpPr>
            <p:nvPr/>
          </p:nvCxnSpPr>
          <p:spPr>
            <a:xfrm>
              <a:off x="1546991" y="2038286"/>
              <a:ext cx="0" cy="1027326"/>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78D4BEC-7EB9-E11C-4775-C0354C06E59B}"/>
                </a:ext>
              </a:extLst>
            </p:cNvPr>
            <p:cNvCxnSpPr>
              <a:cxnSpLocks/>
              <a:stCxn id="55" idx="0"/>
              <a:endCxn id="47" idx="6"/>
            </p:cNvCxnSpPr>
            <p:nvPr/>
          </p:nvCxnSpPr>
          <p:spPr>
            <a:xfrm flipV="1">
              <a:off x="4328134" y="2038286"/>
              <a:ext cx="0" cy="1027326"/>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CBAA0A5-7F47-4F05-2177-2795610AC41B}"/>
                </a:ext>
              </a:extLst>
            </p:cNvPr>
            <p:cNvCxnSpPr>
              <a:cxnSpLocks/>
              <a:stCxn id="43" idx="6"/>
              <a:endCxn id="53" idx="4"/>
            </p:cNvCxnSpPr>
            <p:nvPr/>
          </p:nvCxnSpPr>
          <p:spPr>
            <a:xfrm>
              <a:off x="1629287" y="4737133"/>
              <a:ext cx="630021" cy="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3BC56FB6-9D1D-0A5A-8802-C5969879ABC6}"/>
                </a:ext>
              </a:extLst>
            </p:cNvPr>
            <p:cNvCxnSpPr>
              <a:cxnSpLocks/>
              <a:stCxn id="48" idx="6"/>
              <a:endCxn id="58" idx="0"/>
            </p:cNvCxnSpPr>
            <p:nvPr/>
          </p:nvCxnSpPr>
          <p:spPr>
            <a:xfrm>
              <a:off x="1944298" y="2038286"/>
              <a:ext cx="0" cy="1027326"/>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16668D4-C027-E04E-66E3-BB8240EB970D}"/>
                </a:ext>
              </a:extLst>
            </p:cNvPr>
            <p:cNvCxnSpPr>
              <a:cxnSpLocks/>
              <a:stCxn id="49" idx="6"/>
              <a:endCxn id="61" idx="0"/>
            </p:cNvCxnSpPr>
            <p:nvPr/>
          </p:nvCxnSpPr>
          <p:spPr>
            <a:xfrm flipH="1">
              <a:off x="2336206" y="2038286"/>
              <a:ext cx="5398" cy="63002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B04CB636-8B8A-399E-E7FF-625848C636CD}"/>
                </a:ext>
              </a:extLst>
            </p:cNvPr>
            <p:cNvCxnSpPr>
              <a:cxnSpLocks/>
              <a:stCxn id="46" idx="6"/>
              <a:endCxn id="63" idx="2"/>
            </p:cNvCxnSpPr>
            <p:nvPr/>
          </p:nvCxnSpPr>
          <p:spPr>
            <a:xfrm>
              <a:off x="1629287" y="2353296"/>
              <a:ext cx="1029351" cy="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7C5239E9-F203-FCA3-8AA8-5F75B1593D8E}"/>
                </a:ext>
              </a:extLst>
            </p:cNvPr>
            <p:cNvCxnSpPr>
              <a:cxnSpLocks/>
              <a:stCxn id="45" idx="6"/>
              <a:endCxn id="61" idx="2"/>
            </p:cNvCxnSpPr>
            <p:nvPr/>
          </p:nvCxnSpPr>
          <p:spPr>
            <a:xfrm>
              <a:off x="1629287" y="2750602"/>
              <a:ext cx="624623" cy="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076EAF20-1E5D-0ABA-90AA-098F4DFCDCA5}"/>
                </a:ext>
              </a:extLst>
            </p:cNvPr>
            <p:cNvCxnSpPr>
              <a:cxnSpLocks/>
              <a:stCxn id="42" idx="6"/>
              <a:endCxn id="50" idx="4"/>
            </p:cNvCxnSpPr>
            <p:nvPr/>
          </p:nvCxnSpPr>
          <p:spPr>
            <a:xfrm>
              <a:off x="1629287" y="1955990"/>
              <a:ext cx="1027327" cy="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51507DD-C124-ABF5-82A9-E5A835F9E33A}"/>
                </a:ext>
              </a:extLst>
            </p:cNvPr>
            <p:cNvCxnSpPr>
              <a:cxnSpLocks/>
              <a:stCxn id="54" idx="0"/>
              <a:endCxn id="51" idx="4"/>
            </p:cNvCxnSpPr>
            <p:nvPr/>
          </p:nvCxnSpPr>
          <p:spPr>
            <a:xfrm>
              <a:off x="4013124" y="4737133"/>
              <a:ext cx="232714" cy="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7F1773BF-234C-6E18-5AC7-5330E5C5949F}"/>
                </a:ext>
              </a:extLst>
            </p:cNvPr>
            <p:cNvCxnSpPr>
              <a:cxnSpLocks/>
              <a:stCxn id="54" idx="4"/>
              <a:endCxn id="53" idx="0"/>
            </p:cNvCxnSpPr>
            <p:nvPr/>
          </p:nvCxnSpPr>
          <p:spPr>
            <a:xfrm flipH="1">
              <a:off x="2423900" y="4737133"/>
              <a:ext cx="1424632" cy="0"/>
            </a:xfrm>
            <a:prstGeom prst="line">
              <a:avLst/>
            </a:prstGeom>
            <a:ln w="28575">
              <a:solidFill>
                <a:srgbClr val="C00000"/>
              </a:solidFill>
              <a:prstDash val="dash"/>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59AD021F-DD9F-71F0-D676-D89C60DD97F9}"/>
                </a:ext>
              </a:extLst>
            </p:cNvPr>
            <p:cNvCxnSpPr>
              <a:cxnSpLocks/>
              <a:stCxn id="55" idx="4"/>
              <a:endCxn id="51" idx="2"/>
            </p:cNvCxnSpPr>
            <p:nvPr/>
          </p:nvCxnSpPr>
          <p:spPr>
            <a:xfrm>
              <a:off x="4328134" y="3230204"/>
              <a:ext cx="0" cy="1424633"/>
            </a:xfrm>
            <a:prstGeom prst="line">
              <a:avLst/>
            </a:prstGeom>
            <a:ln w="28575">
              <a:solidFill>
                <a:srgbClr val="C00000"/>
              </a:solidFill>
              <a:prstDash val="dash"/>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4BA7587D-E614-FC88-AD98-02EAA8246D1B}"/>
                </a:ext>
              </a:extLst>
            </p:cNvPr>
            <p:cNvCxnSpPr>
              <a:cxnSpLocks/>
              <a:stCxn id="65" idx="2"/>
              <a:endCxn id="50" idx="0"/>
            </p:cNvCxnSpPr>
            <p:nvPr/>
          </p:nvCxnSpPr>
          <p:spPr>
            <a:xfrm flipH="1">
              <a:off x="2821206" y="1955990"/>
              <a:ext cx="1027656" cy="0"/>
            </a:xfrm>
            <a:prstGeom prst="line">
              <a:avLst/>
            </a:prstGeom>
            <a:ln w="28575">
              <a:solidFill>
                <a:srgbClr val="C00000"/>
              </a:solidFill>
              <a:prstDash val="dash"/>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04569B52-09ED-3DFE-52EC-535FF9D53B3B}"/>
                </a:ext>
              </a:extLst>
            </p:cNvPr>
            <p:cNvCxnSpPr>
              <a:cxnSpLocks/>
              <a:stCxn id="57" idx="2"/>
              <a:endCxn id="63" idx="6"/>
            </p:cNvCxnSpPr>
            <p:nvPr/>
          </p:nvCxnSpPr>
          <p:spPr>
            <a:xfrm flipH="1">
              <a:off x="2823230" y="2353296"/>
              <a:ext cx="1422608" cy="0"/>
            </a:xfrm>
            <a:prstGeom prst="line">
              <a:avLst/>
            </a:prstGeom>
            <a:ln w="28575">
              <a:solidFill>
                <a:srgbClr val="C00000"/>
              </a:solidFill>
              <a:prstDash val="dash"/>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DCF6BC6B-F907-9EAE-1631-3D31B4CD47F0}"/>
                </a:ext>
              </a:extLst>
            </p:cNvPr>
            <p:cNvCxnSpPr>
              <a:cxnSpLocks/>
              <a:stCxn id="56" idx="2"/>
              <a:endCxn id="61" idx="6"/>
            </p:cNvCxnSpPr>
            <p:nvPr/>
          </p:nvCxnSpPr>
          <p:spPr>
            <a:xfrm flipH="1">
              <a:off x="2418502" y="2750602"/>
              <a:ext cx="1827336" cy="0"/>
            </a:xfrm>
            <a:prstGeom prst="line">
              <a:avLst/>
            </a:prstGeom>
            <a:ln w="28575">
              <a:solidFill>
                <a:srgbClr val="C00000"/>
              </a:solidFill>
              <a:prstDash val="dash"/>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51DC1838-B8A6-391C-1786-BBEF14D5611F}"/>
                </a:ext>
              </a:extLst>
            </p:cNvPr>
            <p:cNvCxnSpPr>
              <a:cxnSpLocks/>
              <a:stCxn id="55" idx="2"/>
              <a:endCxn id="58" idx="6"/>
            </p:cNvCxnSpPr>
            <p:nvPr/>
          </p:nvCxnSpPr>
          <p:spPr>
            <a:xfrm flipH="1">
              <a:off x="2026594" y="3147908"/>
              <a:ext cx="2219244" cy="0"/>
            </a:xfrm>
            <a:prstGeom prst="line">
              <a:avLst/>
            </a:prstGeom>
            <a:ln w="28575">
              <a:solidFill>
                <a:srgbClr val="C00000"/>
              </a:solidFill>
              <a:prstDash val="dash"/>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D17FE125-3560-2DF6-E371-1D2BA757C0FF}"/>
                </a:ext>
              </a:extLst>
            </p:cNvPr>
            <p:cNvCxnSpPr>
              <a:cxnSpLocks/>
              <a:stCxn id="64" idx="0"/>
              <a:endCxn id="44" idx="4"/>
            </p:cNvCxnSpPr>
            <p:nvPr/>
          </p:nvCxnSpPr>
          <p:spPr>
            <a:xfrm flipV="1">
              <a:off x="1540768" y="3230204"/>
              <a:ext cx="6223" cy="1032873"/>
            </a:xfrm>
            <a:prstGeom prst="line">
              <a:avLst/>
            </a:prstGeom>
            <a:ln w="28575">
              <a:solidFill>
                <a:srgbClr val="C00000"/>
              </a:solidFill>
              <a:prstDash val="dash"/>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3D7A7268-0B82-800A-6C08-0E5D13F69D42}"/>
                </a:ext>
              </a:extLst>
            </p:cNvPr>
            <p:cNvCxnSpPr>
              <a:cxnSpLocks/>
              <a:stCxn id="52" idx="2"/>
              <a:endCxn id="58" idx="4"/>
            </p:cNvCxnSpPr>
            <p:nvPr/>
          </p:nvCxnSpPr>
          <p:spPr>
            <a:xfrm flipV="1">
              <a:off x="1944298" y="3230204"/>
              <a:ext cx="0" cy="1424633"/>
            </a:xfrm>
            <a:prstGeom prst="line">
              <a:avLst/>
            </a:prstGeom>
            <a:ln w="28575">
              <a:solidFill>
                <a:srgbClr val="C00000"/>
              </a:solidFill>
              <a:prstDash val="dash"/>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5763C752-2423-0EC1-DE10-0FA8CCF31701}"/>
                </a:ext>
              </a:extLst>
            </p:cNvPr>
            <p:cNvCxnSpPr>
              <a:cxnSpLocks/>
              <a:stCxn id="53" idx="2"/>
              <a:endCxn id="61" idx="4"/>
            </p:cNvCxnSpPr>
            <p:nvPr/>
          </p:nvCxnSpPr>
          <p:spPr>
            <a:xfrm flipH="1" flipV="1">
              <a:off x="2336206" y="2832898"/>
              <a:ext cx="5398" cy="1821939"/>
            </a:xfrm>
            <a:prstGeom prst="line">
              <a:avLst/>
            </a:prstGeom>
            <a:ln w="28575">
              <a:solidFill>
                <a:srgbClr val="C00000"/>
              </a:solidFill>
              <a:prstDash val="dash"/>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8BCD01A4-E47E-DFC7-A7CE-E44F8F0ECADB}"/>
                </a:ext>
              </a:extLst>
            </p:cNvPr>
            <p:cNvCxnSpPr>
              <a:cxnSpLocks/>
            </p:cNvCxnSpPr>
            <p:nvPr/>
          </p:nvCxnSpPr>
          <p:spPr>
            <a:xfrm flipH="1" flipV="1">
              <a:off x="2748356" y="2435592"/>
              <a:ext cx="7045" cy="2303421"/>
            </a:xfrm>
            <a:prstGeom prst="line">
              <a:avLst/>
            </a:prstGeom>
            <a:ln w="28575">
              <a:solidFill>
                <a:srgbClr val="C00000"/>
              </a:solidFill>
              <a:prstDash val="dash"/>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9D9E3B87-E5D1-CE61-4555-6EB269CBB4A9}"/>
                </a:ext>
              </a:extLst>
            </p:cNvPr>
            <p:cNvCxnSpPr>
              <a:cxnSpLocks/>
              <a:stCxn id="54" idx="2"/>
              <a:endCxn id="65" idx="4"/>
            </p:cNvCxnSpPr>
            <p:nvPr/>
          </p:nvCxnSpPr>
          <p:spPr>
            <a:xfrm flipV="1">
              <a:off x="3930828" y="2038286"/>
              <a:ext cx="330" cy="2616551"/>
            </a:xfrm>
            <a:prstGeom prst="line">
              <a:avLst/>
            </a:prstGeom>
            <a:ln w="28575">
              <a:solidFill>
                <a:srgbClr val="C00000"/>
              </a:solidFill>
              <a:prstDash val="dash"/>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196F16B7-F1B0-1E76-E6FF-AD4A89F86BA0}"/>
                </a:ext>
              </a:extLst>
            </p:cNvPr>
            <p:cNvCxnSpPr>
              <a:cxnSpLocks/>
            </p:cNvCxnSpPr>
            <p:nvPr/>
          </p:nvCxnSpPr>
          <p:spPr>
            <a:xfrm flipV="1">
              <a:off x="3147309" y="1955990"/>
              <a:ext cx="0" cy="2781143"/>
            </a:xfrm>
            <a:prstGeom prst="line">
              <a:avLst/>
            </a:prstGeom>
            <a:ln w="28575">
              <a:solidFill>
                <a:srgbClr val="C00000"/>
              </a:solidFill>
              <a:prstDash val="dash"/>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84F906DD-B92E-0DCF-217F-A61084A02605}"/>
                </a:ext>
              </a:extLst>
            </p:cNvPr>
            <p:cNvCxnSpPr>
              <a:cxnSpLocks/>
            </p:cNvCxnSpPr>
            <p:nvPr/>
          </p:nvCxnSpPr>
          <p:spPr>
            <a:xfrm flipV="1">
              <a:off x="3532695" y="1950888"/>
              <a:ext cx="0" cy="2781143"/>
            </a:xfrm>
            <a:prstGeom prst="line">
              <a:avLst/>
            </a:prstGeom>
            <a:ln w="28575">
              <a:solidFill>
                <a:srgbClr val="C00000"/>
              </a:solidFill>
              <a:prstDash val="dash"/>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DBD6D6D7-E04C-5C3A-AF91-31FD8BCA8BB6}"/>
                </a:ext>
              </a:extLst>
            </p:cNvPr>
            <p:cNvCxnSpPr>
              <a:cxnSpLocks/>
            </p:cNvCxnSpPr>
            <p:nvPr/>
          </p:nvCxnSpPr>
          <p:spPr>
            <a:xfrm>
              <a:off x="1652676" y="4337332"/>
              <a:ext cx="2617593" cy="3"/>
            </a:xfrm>
            <a:prstGeom prst="line">
              <a:avLst/>
            </a:prstGeom>
            <a:ln w="28575">
              <a:solidFill>
                <a:srgbClr val="C00000"/>
              </a:solidFill>
              <a:prstDash val="dash"/>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F54EC716-2AA4-470E-4B91-3252C4574188}"/>
                </a:ext>
              </a:extLst>
            </p:cNvPr>
            <p:cNvCxnSpPr>
              <a:cxnSpLocks/>
            </p:cNvCxnSpPr>
            <p:nvPr/>
          </p:nvCxnSpPr>
          <p:spPr>
            <a:xfrm rot="5400000" flipV="1">
              <a:off x="2960952" y="2163242"/>
              <a:ext cx="0" cy="2781143"/>
            </a:xfrm>
            <a:prstGeom prst="line">
              <a:avLst/>
            </a:prstGeom>
            <a:ln w="28575">
              <a:solidFill>
                <a:srgbClr val="C00000"/>
              </a:solidFill>
              <a:prstDash val="dash"/>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8FDBB8C1-D18B-6798-DA02-B6E2D76C8C32}"/>
                </a:ext>
              </a:extLst>
            </p:cNvPr>
            <p:cNvCxnSpPr>
              <a:cxnSpLocks/>
            </p:cNvCxnSpPr>
            <p:nvPr/>
          </p:nvCxnSpPr>
          <p:spPr>
            <a:xfrm rot="5400000" flipV="1">
              <a:off x="2966054" y="2555002"/>
              <a:ext cx="0" cy="2781143"/>
            </a:xfrm>
            <a:prstGeom prst="line">
              <a:avLst/>
            </a:prstGeom>
            <a:ln w="28575">
              <a:solidFill>
                <a:srgbClr val="C00000"/>
              </a:solidFill>
              <a:prstDash val="dash"/>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4D34D70B-327B-856B-1D6D-C34FA06F88BE}"/>
                </a:ext>
              </a:extLst>
            </p:cNvPr>
            <p:cNvCxnSpPr>
              <a:cxnSpLocks/>
              <a:stCxn id="50" idx="6"/>
              <a:endCxn id="63" idx="0"/>
            </p:cNvCxnSpPr>
            <p:nvPr/>
          </p:nvCxnSpPr>
          <p:spPr>
            <a:xfrm>
              <a:off x="2738910" y="2038286"/>
              <a:ext cx="2024" cy="232714"/>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5F4C9C2C-AF89-2249-0FBB-8399BDD8C424}"/>
                </a:ext>
              </a:extLst>
            </p:cNvPr>
            <p:cNvCxnSpPr>
              <a:cxnSpLocks/>
              <a:stCxn id="44" idx="6"/>
              <a:endCxn id="58" idx="2"/>
            </p:cNvCxnSpPr>
            <p:nvPr/>
          </p:nvCxnSpPr>
          <p:spPr>
            <a:xfrm>
              <a:off x="1629287" y="3147908"/>
              <a:ext cx="232715" cy="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561F37D5-CAEA-D765-D97D-D66B048ED9BC}"/>
                </a:ext>
              </a:extLst>
            </p:cNvPr>
            <p:cNvCxnSpPr>
              <a:cxnSpLocks/>
              <a:stCxn id="65" idx="6"/>
              <a:endCxn id="47" idx="4"/>
            </p:cNvCxnSpPr>
            <p:nvPr/>
          </p:nvCxnSpPr>
          <p:spPr>
            <a:xfrm>
              <a:off x="4013454" y="1955990"/>
              <a:ext cx="232384" cy="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138E8167-F4DF-1C88-8902-9C5292EF14AC}"/>
                </a:ext>
              </a:extLst>
            </p:cNvPr>
            <p:cNvCxnSpPr>
              <a:cxnSpLocks/>
            </p:cNvCxnSpPr>
            <p:nvPr/>
          </p:nvCxnSpPr>
          <p:spPr>
            <a:xfrm>
              <a:off x="1537755" y="4427669"/>
              <a:ext cx="0" cy="227168"/>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grpSp>
      <p:grpSp>
        <p:nvGrpSpPr>
          <p:cNvPr id="41" name="Group 40">
            <a:extLst>
              <a:ext uri="{FF2B5EF4-FFF2-40B4-BE49-F238E27FC236}">
                <a16:creationId xmlns:a16="http://schemas.microsoft.com/office/drawing/2014/main" id="{72A59322-101B-7D7D-0890-E63D92ECD848}"/>
              </a:ext>
            </a:extLst>
          </p:cNvPr>
          <p:cNvGrpSpPr/>
          <p:nvPr/>
        </p:nvGrpSpPr>
        <p:grpSpPr>
          <a:xfrm>
            <a:off x="183467" y="1460803"/>
            <a:ext cx="2213969" cy="2209301"/>
            <a:chOff x="1458472" y="1873694"/>
            <a:chExt cx="2951958" cy="2945735"/>
          </a:xfrm>
          <a:solidFill>
            <a:schemeClr val="bg1">
              <a:lumMod val="95000"/>
            </a:schemeClr>
          </a:solidFill>
        </p:grpSpPr>
        <p:sp>
          <p:nvSpPr>
            <p:cNvPr id="42" name="Oval 41">
              <a:extLst>
                <a:ext uri="{FF2B5EF4-FFF2-40B4-BE49-F238E27FC236}">
                  <a16:creationId xmlns:a16="http://schemas.microsoft.com/office/drawing/2014/main" id="{A9172E66-D157-97A2-A762-100B85A70A56}"/>
                </a:ext>
              </a:extLst>
            </p:cNvPr>
            <p:cNvSpPr/>
            <p:nvPr/>
          </p:nvSpPr>
          <p:spPr>
            <a:xfrm>
              <a:off x="1464695" y="1873694"/>
              <a:ext cx="164592" cy="164592"/>
            </a:xfrm>
            <a:prstGeom prst="ellips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43" name="Oval 42">
              <a:extLst>
                <a:ext uri="{FF2B5EF4-FFF2-40B4-BE49-F238E27FC236}">
                  <a16:creationId xmlns:a16="http://schemas.microsoft.com/office/drawing/2014/main" id="{91A72736-A4DA-9341-65F2-DBA5A1E30026}"/>
                </a:ext>
              </a:extLst>
            </p:cNvPr>
            <p:cNvSpPr/>
            <p:nvPr/>
          </p:nvSpPr>
          <p:spPr>
            <a:xfrm>
              <a:off x="1464695" y="4654837"/>
              <a:ext cx="164592" cy="164592"/>
            </a:xfrm>
            <a:prstGeom prst="ellips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44" name="Oval 43">
              <a:extLst>
                <a:ext uri="{FF2B5EF4-FFF2-40B4-BE49-F238E27FC236}">
                  <a16:creationId xmlns:a16="http://schemas.microsoft.com/office/drawing/2014/main" id="{D2C8F240-E810-0B1A-B2B7-518C60AB7A8E}"/>
                </a:ext>
              </a:extLst>
            </p:cNvPr>
            <p:cNvSpPr/>
            <p:nvPr/>
          </p:nvSpPr>
          <p:spPr>
            <a:xfrm>
              <a:off x="1464695" y="3065612"/>
              <a:ext cx="164592" cy="164592"/>
            </a:xfrm>
            <a:prstGeom prst="ellips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45" name="Oval 44">
              <a:extLst>
                <a:ext uri="{FF2B5EF4-FFF2-40B4-BE49-F238E27FC236}">
                  <a16:creationId xmlns:a16="http://schemas.microsoft.com/office/drawing/2014/main" id="{F122EF46-B272-CFC6-2BBE-49BC2C897436}"/>
                </a:ext>
              </a:extLst>
            </p:cNvPr>
            <p:cNvSpPr/>
            <p:nvPr/>
          </p:nvSpPr>
          <p:spPr>
            <a:xfrm>
              <a:off x="1464695" y="2668306"/>
              <a:ext cx="164592" cy="164592"/>
            </a:xfrm>
            <a:prstGeom prst="ellips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46" name="Oval 45">
              <a:extLst>
                <a:ext uri="{FF2B5EF4-FFF2-40B4-BE49-F238E27FC236}">
                  <a16:creationId xmlns:a16="http://schemas.microsoft.com/office/drawing/2014/main" id="{E08297F4-5F51-626B-6FE9-BF8BBEEC4808}"/>
                </a:ext>
              </a:extLst>
            </p:cNvPr>
            <p:cNvSpPr/>
            <p:nvPr/>
          </p:nvSpPr>
          <p:spPr>
            <a:xfrm>
              <a:off x="1464695" y="2271000"/>
              <a:ext cx="164592" cy="164592"/>
            </a:xfrm>
            <a:prstGeom prst="ellips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47" name="Oval 46">
              <a:extLst>
                <a:ext uri="{FF2B5EF4-FFF2-40B4-BE49-F238E27FC236}">
                  <a16:creationId xmlns:a16="http://schemas.microsoft.com/office/drawing/2014/main" id="{1E303602-6DB8-B483-64C3-3C3D7B4FB75E}"/>
                </a:ext>
              </a:extLst>
            </p:cNvPr>
            <p:cNvSpPr/>
            <p:nvPr/>
          </p:nvSpPr>
          <p:spPr>
            <a:xfrm rot="5400000">
              <a:off x="4245838" y="1873694"/>
              <a:ext cx="164592" cy="164592"/>
            </a:xfrm>
            <a:prstGeom prst="ellips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48" name="Oval 47">
              <a:extLst>
                <a:ext uri="{FF2B5EF4-FFF2-40B4-BE49-F238E27FC236}">
                  <a16:creationId xmlns:a16="http://schemas.microsoft.com/office/drawing/2014/main" id="{8D4546B3-615E-9D03-9294-FFF07A83E328}"/>
                </a:ext>
              </a:extLst>
            </p:cNvPr>
            <p:cNvSpPr/>
            <p:nvPr/>
          </p:nvSpPr>
          <p:spPr>
            <a:xfrm rot="5400000">
              <a:off x="1862002" y="1873694"/>
              <a:ext cx="164592" cy="164592"/>
            </a:xfrm>
            <a:prstGeom prst="ellips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49" name="Oval 48">
              <a:extLst>
                <a:ext uri="{FF2B5EF4-FFF2-40B4-BE49-F238E27FC236}">
                  <a16:creationId xmlns:a16="http://schemas.microsoft.com/office/drawing/2014/main" id="{63090518-63EC-2689-DE2D-CABA70819DCF}"/>
                </a:ext>
              </a:extLst>
            </p:cNvPr>
            <p:cNvSpPr/>
            <p:nvPr/>
          </p:nvSpPr>
          <p:spPr>
            <a:xfrm rot="5400000">
              <a:off x="2259308" y="1873694"/>
              <a:ext cx="164592" cy="164592"/>
            </a:xfrm>
            <a:prstGeom prst="ellips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0" name="Oval 49">
              <a:extLst>
                <a:ext uri="{FF2B5EF4-FFF2-40B4-BE49-F238E27FC236}">
                  <a16:creationId xmlns:a16="http://schemas.microsoft.com/office/drawing/2014/main" id="{332F6432-C535-E863-0EBC-085A16117391}"/>
                </a:ext>
              </a:extLst>
            </p:cNvPr>
            <p:cNvSpPr/>
            <p:nvPr/>
          </p:nvSpPr>
          <p:spPr>
            <a:xfrm rot="5400000">
              <a:off x="2656614" y="1873694"/>
              <a:ext cx="164592" cy="164592"/>
            </a:xfrm>
            <a:prstGeom prst="ellips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Calibri" panose="020F0502020204030204"/>
              </a:endParaRPr>
            </a:p>
          </p:txBody>
        </p:sp>
        <p:sp>
          <p:nvSpPr>
            <p:cNvPr id="51" name="Oval 50">
              <a:extLst>
                <a:ext uri="{FF2B5EF4-FFF2-40B4-BE49-F238E27FC236}">
                  <a16:creationId xmlns:a16="http://schemas.microsoft.com/office/drawing/2014/main" id="{7D689CAE-E1A4-351A-F5D3-CC8A69E6BEAC}"/>
                </a:ext>
              </a:extLst>
            </p:cNvPr>
            <p:cNvSpPr/>
            <p:nvPr/>
          </p:nvSpPr>
          <p:spPr>
            <a:xfrm rot="5400000">
              <a:off x="4245838" y="4654837"/>
              <a:ext cx="164592" cy="164592"/>
            </a:xfrm>
            <a:prstGeom prst="ellips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2" name="Oval 51">
              <a:extLst>
                <a:ext uri="{FF2B5EF4-FFF2-40B4-BE49-F238E27FC236}">
                  <a16:creationId xmlns:a16="http://schemas.microsoft.com/office/drawing/2014/main" id="{1FAF3965-4FED-7FD1-4DDA-48E93D3B85B6}"/>
                </a:ext>
              </a:extLst>
            </p:cNvPr>
            <p:cNvSpPr/>
            <p:nvPr/>
          </p:nvSpPr>
          <p:spPr>
            <a:xfrm rot="5400000">
              <a:off x="1862002" y="4654837"/>
              <a:ext cx="164592" cy="164592"/>
            </a:xfrm>
            <a:prstGeom prst="ellips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3" name="Oval 52">
              <a:extLst>
                <a:ext uri="{FF2B5EF4-FFF2-40B4-BE49-F238E27FC236}">
                  <a16:creationId xmlns:a16="http://schemas.microsoft.com/office/drawing/2014/main" id="{ECA45079-5F09-329D-DCD4-885AE5615CE9}"/>
                </a:ext>
              </a:extLst>
            </p:cNvPr>
            <p:cNvSpPr/>
            <p:nvPr/>
          </p:nvSpPr>
          <p:spPr>
            <a:xfrm rot="5400000">
              <a:off x="2259308" y="4654837"/>
              <a:ext cx="164592" cy="164592"/>
            </a:xfrm>
            <a:prstGeom prst="ellips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4" name="Oval 53">
              <a:extLst>
                <a:ext uri="{FF2B5EF4-FFF2-40B4-BE49-F238E27FC236}">
                  <a16:creationId xmlns:a16="http://schemas.microsoft.com/office/drawing/2014/main" id="{53DD7712-F250-3AFF-91D6-8041B72FC7AB}"/>
                </a:ext>
              </a:extLst>
            </p:cNvPr>
            <p:cNvSpPr/>
            <p:nvPr/>
          </p:nvSpPr>
          <p:spPr>
            <a:xfrm rot="5400000">
              <a:off x="3848532" y="4654837"/>
              <a:ext cx="164592" cy="164592"/>
            </a:xfrm>
            <a:prstGeom prst="ellips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5" name="Oval 54">
              <a:extLst>
                <a:ext uri="{FF2B5EF4-FFF2-40B4-BE49-F238E27FC236}">
                  <a16:creationId xmlns:a16="http://schemas.microsoft.com/office/drawing/2014/main" id="{7730D298-49C4-456A-DC6D-CF978809347C}"/>
                </a:ext>
              </a:extLst>
            </p:cNvPr>
            <p:cNvSpPr/>
            <p:nvPr/>
          </p:nvSpPr>
          <p:spPr>
            <a:xfrm>
              <a:off x="4245838" y="3065612"/>
              <a:ext cx="164592" cy="164592"/>
            </a:xfrm>
            <a:prstGeom prst="ellips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6" name="Oval 55">
              <a:extLst>
                <a:ext uri="{FF2B5EF4-FFF2-40B4-BE49-F238E27FC236}">
                  <a16:creationId xmlns:a16="http://schemas.microsoft.com/office/drawing/2014/main" id="{8C327194-D50D-7A4F-7EA5-1878F5302367}"/>
                </a:ext>
              </a:extLst>
            </p:cNvPr>
            <p:cNvSpPr/>
            <p:nvPr/>
          </p:nvSpPr>
          <p:spPr>
            <a:xfrm>
              <a:off x="4245838" y="2668306"/>
              <a:ext cx="164592" cy="164592"/>
            </a:xfrm>
            <a:prstGeom prst="ellips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7" name="Oval 56">
              <a:extLst>
                <a:ext uri="{FF2B5EF4-FFF2-40B4-BE49-F238E27FC236}">
                  <a16:creationId xmlns:a16="http://schemas.microsoft.com/office/drawing/2014/main" id="{C298CC66-42D5-EE42-E58E-2ED92A04D907}"/>
                </a:ext>
              </a:extLst>
            </p:cNvPr>
            <p:cNvSpPr/>
            <p:nvPr/>
          </p:nvSpPr>
          <p:spPr>
            <a:xfrm>
              <a:off x="4245838" y="2271000"/>
              <a:ext cx="164592" cy="164592"/>
            </a:xfrm>
            <a:prstGeom prst="ellips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8" name="Oval 57">
              <a:extLst>
                <a:ext uri="{FF2B5EF4-FFF2-40B4-BE49-F238E27FC236}">
                  <a16:creationId xmlns:a16="http://schemas.microsoft.com/office/drawing/2014/main" id="{2C8A16D6-93BC-C854-3978-FD070399057B}"/>
                </a:ext>
              </a:extLst>
            </p:cNvPr>
            <p:cNvSpPr/>
            <p:nvPr/>
          </p:nvSpPr>
          <p:spPr>
            <a:xfrm>
              <a:off x="1862002" y="3065612"/>
              <a:ext cx="164592" cy="164592"/>
            </a:xfrm>
            <a:prstGeom prst="ellips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59" name="Oval 58">
              <a:extLst>
                <a:ext uri="{FF2B5EF4-FFF2-40B4-BE49-F238E27FC236}">
                  <a16:creationId xmlns:a16="http://schemas.microsoft.com/office/drawing/2014/main" id="{3F2910B0-C124-BA1A-9300-A82E5EB4CB99}"/>
                </a:ext>
              </a:extLst>
            </p:cNvPr>
            <p:cNvSpPr/>
            <p:nvPr/>
          </p:nvSpPr>
          <p:spPr>
            <a:xfrm>
              <a:off x="1862002" y="2668306"/>
              <a:ext cx="164592" cy="164592"/>
            </a:xfrm>
            <a:prstGeom prst="ellips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60" name="Oval 59">
              <a:extLst>
                <a:ext uri="{FF2B5EF4-FFF2-40B4-BE49-F238E27FC236}">
                  <a16:creationId xmlns:a16="http://schemas.microsoft.com/office/drawing/2014/main" id="{C6FCDCCB-96B0-1643-5F76-DA3616E857AB}"/>
                </a:ext>
              </a:extLst>
            </p:cNvPr>
            <p:cNvSpPr/>
            <p:nvPr/>
          </p:nvSpPr>
          <p:spPr>
            <a:xfrm>
              <a:off x="1862002" y="2271000"/>
              <a:ext cx="164592" cy="164592"/>
            </a:xfrm>
            <a:prstGeom prst="ellips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61" name="Oval 60">
              <a:extLst>
                <a:ext uri="{FF2B5EF4-FFF2-40B4-BE49-F238E27FC236}">
                  <a16:creationId xmlns:a16="http://schemas.microsoft.com/office/drawing/2014/main" id="{F006BF31-FB9F-F71D-E08C-457DD57F2027}"/>
                </a:ext>
              </a:extLst>
            </p:cNvPr>
            <p:cNvSpPr/>
            <p:nvPr/>
          </p:nvSpPr>
          <p:spPr>
            <a:xfrm>
              <a:off x="2253910" y="2668306"/>
              <a:ext cx="164592" cy="164592"/>
            </a:xfrm>
            <a:prstGeom prst="ellips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62" name="Oval 61">
              <a:extLst>
                <a:ext uri="{FF2B5EF4-FFF2-40B4-BE49-F238E27FC236}">
                  <a16:creationId xmlns:a16="http://schemas.microsoft.com/office/drawing/2014/main" id="{8EAE8CC5-E9BD-14AF-25AD-D1E150FD45CE}"/>
                </a:ext>
              </a:extLst>
            </p:cNvPr>
            <p:cNvSpPr/>
            <p:nvPr/>
          </p:nvSpPr>
          <p:spPr>
            <a:xfrm>
              <a:off x="2253910" y="2271000"/>
              <a:ext cx="164592" cy="164592"/>
            </a:xfrm>
            <a:prstGeom prst="ellips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63" name="Oval 62">
              <a:extLst>
                <a:ext uri="{FF2B5EF4-FFF2-40B4-BE49-F238E27FC236}">
                  <a16:creationId xmlns:a16="http://schemas.microsoft.com/office/drawing/2014/main" id="{0BD260F9-3561-25CC-A46B-218EF3B046CA}"/>
                </a:ext>
              </a:extLst>
            </p:cNvPr>
            <p:cNvSpPr/>
            <p:nvPr/>
          </p:nvSpPr>
          <p:spPr>
            <a:xfrm>
              <a:off x="2658638" y="2271000"/>
              <a:ext cx="164592" cy="164592"/>
            </a:xfrm>
            <a:prstGeom prst="ellips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64" name="Oval 63">
              <a:extLst>
                <a:ext uri="{FF2B5EF4-FFF2-40B4-BE49-F238E27FC236}">
                  <a16:creationId xmlns:a16="http://schemas.microsoft.com/office/drawing/2014/main" id="{A808C039-DFC9-0BD5-C325-7B1215EC1C5D}"/>
                </a:ext>
              </a:extLst>
            </p:cNvPr>
            <p:cNvSpPr/>
            <p:nvPr/>
          </p:nvSpPr>
          <p:spPr>
            <a:xfrm>
              <a:off x="1458472" y="4263077"/>
              <a:ext cx="164592" cy="164592"/>
            </a:xfrm>
            <a:prstGeom prst="ellips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65" name="Oval 64">
              <a:extLst>
                <a:ext uri="{FF2B5EF4-FFF2-40B4-BE49-F238E27FC236}">
                  <a16:creationId xmlns:a16="http://schemas.microsoft.com/office/drawing/2014/main" id="{E557F5C7-3CE6-2668-886E-2BE3BF7F9D28}"/>
                </a:ext>
              </a:extLst>
            </p:cNvPr>
            <p:cNvSpPr/>
            <p:nvPr/>
          </p:nvSpPr>
          <p:spPr>
            <a:xfrm>
              <a:off x="3848862" y="1873694"/>
              <a:ext cx="164592" cy="164592"/>
            </a:xfrm>
            <a:prstGeom prst="ellips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grpSp>
      <p:sp>
        <p:nvSpPr>
          <p:cNvPr id="66" name="TextBox 65">
            <a:extLst>
              <a:ext uri="{FF2B5EF4-FFF2-40B4-BE49-F238E27FC236}">
                <a16:creationId xmlns:a16="http://schemas.microsoft.com/office/drawing/2014/main" id="{368DB542-4C3C-E03A-AEE5-AA243E51A3DE}"/>
              </a:ext>
            </a:extLst>
          </p:cNvPr>
          <p:cNvSpPr txBox="1"/>
          <p:nvPr/>
        </p:nvSpPr>
        <p:spPr>
          <a:xfrm>
            <a:off x="2397436" y="1474256"/>
            <a:ext cx="708286" cy="369332"/>
          </a:xfrm>
          <a:prstGeom prst="rect">
            <a:avLst/>
          </a:prstGeom>
          <a:noFill/>
        </p:spPr>
        <p:txBody>
          <a:bodyPr wrap="square" rtlCol="0">
            <a:spAutoFit/>
          </a:bodyPr>
          <a:lstStyle/>
          <a:p>
            <a:pPr defTabSz="685800"/>
            <a:r>
              <a:rPr lang="en-US" b="1" i="1" dirty="0">
                <a:solidFill>
                  <a:srgbClr val="C00000"/>
                </a:solidFill>
                <a:latin typeface="Arial" panose="020B0604020202020204" pitchFamily="34" charset="0"/>
                <a:cs typeface="Arial" panose="020B0604020202020204" pitchFamily="34" charset="0"/>
              </a:rPr>
              <a:t>x222</a:t>
            </a:r>
            <a:endParaRPr lang="en-SG" b="1" i="1" dirty="0">
              <a:solidFill>
                <a:srgbClr val="C00000"/>
              </a:solidFill>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B050CFBF-D1F6-B54B-4EB5-6C441DBF76EA}"/>
              </a:ext>
            </a:extLst>
          </p:cNvPr>
          <p:cNvSpPr txBox="1"/>
          <p:nvPr/>
        </p:nvSpPr>
        <p:spPr>
          <a:xfrm>
            <a:off x="150286" y="1149492"/>
            <a:ext cx="2313533" cy="323165"/>
          </a:xfrm>
          <a:prstGeom prst="rect">
            <a:avLst/>
          </a:prstGeom>
          <a:noFill/>
        </p:spPr>
        <p:txBody>
          <a:bodyPr wrap="square" rtlCol="0">
            <a:spAutoFit/>
          </a:bodyPr>
          <a:lstStyle/>
          <a:p>
            <a:pPr algn="ctr" defTabSz="685800"/>
            <a:r>
              <a:rPr lang="en-US" sz="1500" b="1" i="1" dirty="0">
                <a:solidFill>
                  <a:srgbClr val="C00000"/>
                </a:solidFill>
                <a:latin typeface="Arial" panose="020B0604020202020204" pitchFamily="34" charset="0"/>
                <a:cs typeface="Arial" panose="020B0604020202020204" pitchFamily="34" charset="0"/>
              </a:rPr>
              <a:t>49,284 Spin Problem</a:t>
            </a:r>
            <a:endParaRPr lang="en-SG" sz="1500" b="1" i="1" dirty="0">
              <a:solidFill>
                <a:srgbClr val="C00000"/>
              </a:solidFill>
              <a:latin typeface="Arial" panose="020B0604020202020204" pitchFamily="34" charset="0"/>
              <a:cs typeface="Arial" panose="020B0604020202020204" pitchFamily="34" charset="0"/>
            </a:endParaRPr>
          </a:p>
        </p:txBody>
      </p:sp>
      <p:pic>
        <p:nvPicPr>
          <p:cNvPr id="68" name="Picture 67">
            <a:extLst>
              <a:ext uri="{FF2B5EF4-FFF2-40B4-BE49-F238E27FC236}">
                <a16:creationId xmlns:a16="http://schemas.microsoft.com/office/drawing/2014/main" id="{A7430E8B-A14F-9DAF-724E-E411E3108C0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540021" y="1437259"/>
            <a:ext cx="3519116" cy="2447408"/>
          </a:xfrm>
          <a:prstGeom prst="rect">
            <a:avLst/>
          </a:prstGeom>
        </p:spPr>
      </p:pic>
      <p:sp>
        <p:nvSpPr>
          <p:cNvPr id="69" name="TextBox 68">
            <a:extLst>
              <a:ext uri="{FF2B5EF4-FFF2-40B4-BE49-F238E27FC236}">
                <a16:creationId xmlns:a16="http://schemas.microsoft.com/office/drawing/2014/main" id="{62446724-9E1F-11CA-027C-2F3EFB70069E}"/>
              </a:ext>
            </a:extLst>
          </p:cNvPr>
          <p:cNvSpPr txBox="1"/>
          <p:nvPr/>
        </p:nvSpPr>
        <p:spPr>
          <a:xfrm>
            <a:off x="1441775" y="4123962"/>
            <a:ext cx="6882626" cy="715581"/>
          </a:xfrm>
          <a:prstGeom prst="rect">
            <a:avLst/>
          </a:prstGeom>
          <a:solidFill>
            <a:srgbClr val="12807D"/>
          </a:solidFill>
        </p:spPr>
        <p:txBody>
          <a:bodyPr wrap="square" rtlCol="0">
            <a:spAutoFit/>
          </a:bodyPr>
          <a:lstStyle/>
          <a:p>
            <a:pPr defTabSz="685800"/>
            <a:r>
              <a:rPr lang="en-US" sz="1350" dirty="0">
                <a:solidFill>
                  <a:prstClr val="white"/>
                </a:solidFill>
                <a:latin typeface="Calibri" panose="020F0502020204030204"/>
              </a:rPr>
              <a:t>Comparing to </a:t>
            </a:r>
            <a:r>
              <a:rPr lang="en-US" sz="1350" b="1" i="1" dirty="0">
                <a:solidFill>
                  <a:prstClr val="white"/>
                </a:solidFill>
                <a:latin typeface="Calibri" panose="020F0502020204030204"/>
              </a:rPr>
              <a:t>simulated annealing</a:t>
            </a:r>
            <a:r>
              <a:rPr lang="en-US" sz="1350" dirty="0">
                <a:solidFill>
                  <a:prstClr val="white"/>
                </a:solidFill>
                <a:latin typeface="Calibri" panose="020F0502020204030204"/>
              </a:rPr>
              <a:t> running on advanced CPU: </a:t>
            </a:r>
            <a:r>
              <a:rPr lang="en-US" sz="1350" b="1" i="1" dirty="0">
                <a:solidFill>
                  <a:prstClr val="white"/>
                </a:solidFill>
                <a:latin typeface="Calibri" panose="020F0502020204030204"/>
              </a:rPr>
              <a:t>Intel Core i9-13900k</a:t>
            </a:r>
          </a:p>
          <a:p>
            <a:pPr defTabSz="685800"/>
            <a:r>
              <a:rPr lang="en-US" sz="1350" dirty="0">
                <a:solidFill>
                  <a:prstClr val="white"/>
                </a:solidFill>
                <a:latin typeface="Calibri" panose="020F0502020204030204"/>
              </a:rPr>
              <a:t>Over 440 iterations: </a:t>
            </a:r>
            <a:r>
              <a:rPr lang="en-US" sz="1350" b="1" i="1" u="sng" dirty="0">
                <a:solidFill>
                  <a:srgbClr val="FFFF00"/>
                </a:solidFill>
                <a:latin typeface="Calibri" panose="020F0502020204030204"/>
              </a:rPr>
              <a:t>212x better solution</a:t>
            </a:r>
          </a:p>
          <a:p>
            <a:pPr defTabSz="685800"/>
            <a:r>
              <a:rPr lang="en-US" sz="1350" dirty="0">
                <a:solidFill>
                  <a:prstClr val="white"/>
                </a:solidFill>
                <a:latin typeface="Calibri" panose="020F0502020204030204"/>
              </a:rPr>
              <a:t>Both running for 150 mins: </a:t>
            </a:r>
            <a:r>
              <a:rPr lang="en-US" sz="1350" b="1" i="1" u="sng" dirty="0">
                <a:solidFill>
                  <a:srgbClr val="FFFF00"/>
                </a:solidFill>
                <a:latin typeface="Calibri" panose="020F0502020204030204"/>
              </a:rPr>
              <a:t>9x better solution</a:t>
            </a:r>
            <a:endParaRPr lang="en-SG" sz="1350" b="1" i="1" u="sng" dirty="0">
              <a:solidFill>
                <a:srgbClr val="FFFF00"/>
              </a:solidFill>
              <a:latin typeface="Calibri" panose="020F0502020204030204"/>
            </a:endParaRPr>
          </a:p>
        </p:txBody>
      </p:sp>
      <p:sp>
        <p:nvSpPr>
          <p:cNvPr id="3" name="Arrow: Down 2">
            <a:extLst>
              <a:ext uri="{FF2B5EF4-FFF2-40B4-BE49-F238E27FC236}">
                <a16:creationId xmlns:a16="http://schemas.microsoft.com/office/drawing/2014/main" id="{84DCE462-E467-3F16-45EB-E2C6E544F992}"/>
              </a:ext>
            </a:extLst>
          </p:cNvPr>
          <p:cNvSpPr/>
          <p:nvPr/>
        </p:nvSpPr>
        <p:spPr>
          <a:xfrm>
            <a:off x="6467094" y="2478186"/>
            <a:ext cx="157734" cy="306163"/>
          </a:xfrm>
          <a:prstGeom prst="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71" name="Oval 70">
            <a:extLst>
              <a:ext uri="{FF2B5EF4-FFF2-40B4-BE49-F238E27FC236}">
                <a16:creationId xmlns:a16="http://schemas.microsoft.com/office/drawing/2014/main" id="{3AAB478C-E3A0-3039-B989-8430572704A5}"/>
              </a:ext>
            </a:extLst>
          </p:cNvPr>
          <p:cNvSpPr/>
          <p:nvPr/>
        </p:nvSpPr>
        <p:spPr>
          <a:xfrm>
            <a:off x="6263442" y="3239124"/>
            <a:ext cx="242869" cy="249569"/>
          </a:xfrm>
          <a:prstGeom prst="ellipse">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cxnSp>
        <p:nvCxnSpPr>
          <p:cNvPr id="73" name="Straight Connector 72">
            <a:extLst>
              <a:ext uri="{FF2B5EF4-FFF2-40B4-BE49-F238E27FC236}">
                <a16:creationId xmlns:a16="http://schemas.microsoft.com/office/drawing/2014/main" id="{AD4BFF95-615A-ACEE-D897-9436C9404ABD}"/>
              </a:ext>
            </a:extLst>
          </p:cNvPr>
          <p:cNvCxnSpPr>
            <a:cxnSpLocks/>
          </p:cNvCxnSpPr>
          <p:nvPr/>
        </p:nvCxnSpPr>
        <p:spPr>
          <a:xfrm flipV="1">
            <a:off x="6540601" y="2952269"/>
            <a:ext cx="1010057" cy="356263"/>
          </a:xfrm>
          <a:prstGeom prst="line">
            <a:avLst/>
          </a:prstGeom>
          <a:ln w="3810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CD0EC9A-13DA-1E4F-F192-849F40EC9A4C}"/>
              </a:ext>
            </a:extLst>
          </p:cNvPr>
          <p:cNvCxnSpPr>
            <a:cxnSpLocks/>
          </p:cNvCxnSpPr>
          <p:nvPr/>
        </p:nvCxnSpPr>
        <p:spPr>
          <a:xfrm>
            <a:off x="7036308" y="2952268"/>
            <a:ext cx="1251271" cy="300572"/>
          </a:xfrm>
          <a:prstGeom prst="line">
            <a:avLst/>
          </a:prstGeom>
          <a:ln w="38100">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3C26215A-4C2F-4A62-15AF-6C5F88FACBF7}"/>
              </a:ext>
            </a:extLst>
          </p:cNvPr>
          <p:cNvSpPr/>
          <p:nvPr/>
        </p:nvSpPr>
        <p:spPr>
          <a:xfrm>
            <a:off x="8046366" y="3123541"/>
            <a:ext cx="478128" cy="356263"/>
          </a:xfrm>
          <a:prstGeom prst="ellipse">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Tree>
    <p:extLst>
      <p:ext uri="{BB962C8B-B14F-4D97-AF65-F5344CB8AC3E}">
        <p14:creationId xmlns:p14="http://schemas.microsoft.com/office/powerpoint/2010/main" val="407014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71"/>
                                        </p:tgtEl>
                                      </p:cBhvr>
                                    </p:animEffect>
                                    <p:set>
                                      <p:cBhvr>
                                        <p:cTn id="19" dur="1" fill="hold">
                                          <p:stCondLst>
                                            <p:cond delay="499"/>
                                          </p:stCondLst>
                                        </p:cTn>
                                        <p:tgtEl>
                                          <p:spTgt spid="71"/>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73"/>
                                        </p:tgtEl>
                                      </p:cBhvr>
                                    </p:animEffect>
                                    <p:set>
                                      <p:cBhvr>
                                        <p:cTn id="22" dur="1" fill="hold">
                                          <p:stCondLst>
                                            <p:cond delay="499"/>
                                          </p:stCondLst>
                                        </p:cTn>
                                        <p:tgtEl>
                                          <p:spTgt spid="73"/>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fade">
                                      <p:cBhvr>
                                        <p:cTn id="28" dur="500"/>
                                        <p:tgtEl>
                                          <p:spTgt spid="80"/>
                                        </p:tgtEl>
                                      </p:cBhvr>
                                    </p:animEffect>
                                  </p:childTnLst>
                                </p:cTn>
                              </p:par>
                              <p:par>
                                <p:cTn id="29" presetID="10" presetClass="entr" presetSubtype="0" fill="hold"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fade">
                                      <p:cBhvr>
                                        <p:cTn id="31"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1" grpId="0" animBg="1"/>
      <p:bldP spid="71" grpId="1" animBg="1"/>
      <p:bldP spid="80"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C5C46-2A8E-F609-6F26-B86BA5653FBB}"/>
              </a:ext>
            </a:extLst>
          </p:cNvPr>
          <p:cNvSpPr>
            <a:spLocks noGrp="1"/>
          </p:cNvSpPr>
          <p:nvPr>
            <p:ph type="title"/>
          </p:nvPr>
        </p:nvSpPr>
        <p:spPr>
          <a:xfrm>
            <a:off x="515164" y="31189"/>
            <a:ext cx="7886700" cy="994172"/>
          </a:xfrm>
        </p:spPr>
        <p:txBody>
          <a:bodyPr/>
          <a:lstStyle/>
          <a:p>
            <a:r>
              <a:rPr lang="en-US" dirty="0"/>
              <a:t>Solving MAXCUT problems</a:t>
            </a:r>
            <a:endParaRPr lang="en-SG" dirty="0"/>
          </a:p>
        </p:txBody>
      </p:sp>
      <p:sp>
        <p:nvSpPr>
          <p:cNvPr id="4" name="Slide Number Placeholder 3">
            <a:extLst>
              <a:ext uri="{FF2B5EF4-FFF2-40B4-BE49-F238E27FC236}">
                <a16:creationId xmlns:a16="http://schemas.microsoft.com/office/drawing/2014/main" id="{187C00B6-58DB-C10C-5601-4F30FBFA4A76}"/>
              </a:ext>
            </a:extLst>
          </p:cNvPr>
          <p:cNvSpPr>
            <a:spLocks noGrp="1"/>
          </p:cNvSpPr>
          <p:nvPr>
            <p:ph type="sldNum" sz="quarter" idx="12"/>
          </p:nvPr>
        </p:nvSpPr>
        <p:spPr/>
        <p:txBody>
          <a:bodyPr/>
          <a:lstStyle/>
          <a:p>
            <a:pPr defTabSz="685800"/>
            <a:fld id="{CC057153-B650-4DEB-B370-79DDCFDCE934}" type="slidenum">
              <a:rPr lang="en-US">
                <a:solidFill>
                  <a:prstClr val="black">
                    <a:tint val="75000"/>
                  </a:prstClr>
                </a:solidFill>
                <a:latin typeface="Calibri" panose="020F0502020204030204"/>
              </a:rPr>
              <a:pPr defTabSz="685800"/>
              <a:t>47</a:t>
            </a:fld>
            <a:endParaRPr lang="en-US">
              <a:solidFill>
                <a:prstClr val="black">
                  <a:tint val="75000"/>
                </a:prstClr>
              </a:solidFill>
              <a:latin typeface="Calibri" panose="020F0502020204030204"/>
            </a:endParaRPr>
          </a:p>
        </p:txBody>
      </p:sp>
      <p:sp>
        <p:nvSpPr>
          <p:cNvPr id="5" name="Slide Number Placeholder 3">
            <a:extLst>
              <a:ext uri="{FF2B5EF4-FFF2-40B4-BE49-F238E27FC236}">
                <a16:creationId xmlns:a16="http://schemas.microsoft.com/office/drawing/2014/main" id="{876CC635-128B-A705-ECB5-191F88F0E8AB}"/>
              </a:ext>
            </a:extLst>
          </p:cNvPr>
          <p:cNvSpPr txBox="1">
            <a:spLocks/>
          </p:cNvSpPr>
          <p:nvPr/>
        </p:nvSpPr>
        <p:spPr>
          <a:xfrm>
            <a:off x="6510121" y="5057137"/>
            <a:ext cx="2057400" cy="273844"/>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fld id="{04490886-B7C4-443F-9F0E-5C1A8396830A}" type="slidenum">
              <a:rPr lang="en-SG" sz="675">
                <a:solidFill>
                  <a:prstClr val="black"/>
                </a:solidFill>
                <a:latin typeface="Calibri" panose="020F0502020204030204"/>
              </a:rPr>
              <a:pPr defTabSz="685800"/>
              <a:t>47</a:t>
            </a:fld>
            <a:endParaRPr lang="en-SG" sz="675">
              <a:solidFill>
                <a:prstClr val="black"/>
              </a:solidFill>
              <a:latin typeface="Calibri" panose="020F0502020204030204"/>
            </a:endParaRPr>
          </a:p>
        </p:txBody>
      </p:sp>
      <p:pic>
        <p:nvPicPr>
          <p:cNvPr id="6" name="Picture 5">
            <a:extLst>
              <a:ext uri="{FF2B5EF4-FFF2-40B4-BE49-F238E27FC236}">
                <a16:creationId xmlns:a16="http://schemas.microsoft.com/office/drawing/2014/main" id="{32E6484A-4CBF-F098-2799-AD72D72CA703}"/>
              </a:ext>
            </a:extLst>
          </p:cNvPr>
          <p:cNvPicPr>
            <a:picLocks noChangeAspect="1"/>
          </p:cNvPicPr>
          <p:nvPr/>
        </p:nvPicPr>
        <p:blipFill>
          <a:blip r:embed="rId3">
            <a:extLst>
              <a:ext uri="{28A0092B-C50C-407E-A947-70E740481C1C}">
                <a14:useLocalDpi xmlns:a14="http://schemas.microsoft.com/office/drawing/2010/main" val="0"/>
              </a:ext>
            </a:extLst>
          </a:blip>
          <a:srcRect l="4651" t="7688" r="5709" b="3475"/>
          <a:stretch/>
        </p:blipFill>
        <p:spPr>
          <a:xfrm>
            <a:off x="2167132" y="880207"/>
            <a:ext cx="4582763" cy="1854050"/>
          </a:xfrm>
          <a:prstGeom prst="rect">
            <a:avLst/>
          </a:prstGeom>
        </p:spPr>
      </p:pic>
      <p:pic>
        <p:nvPicPr>
          <p:cNvPr id="7" name="Picture 6">
            <a:extLst>
              <a:ext uri="{FF2B5EF4-FFF2-40B4-BE49-F238E27FC236}">
                <a16:creationId xmlns:a16="http://schemas.microsoft.com/office/drawing/2014/main" id="{09E3F624-D60F-65CB-8036-557BA3389A15}"/>
              </a:ext>
            </a:extLst>
          </p:cNvPr>
          <p:cNvPicPr>
            <a:picLocks noChangeAspect="1"/>
          </p:cNvPicPr>
          <p:nvPr/>
        </p:nvPicPr>
        <p:blipFill>
          <a:blip r:embed="rId4">
            <a:extLst>
              <a:ext uri="{28A0092B-C50C-407E-A947-70E740481C1C}">
                <a14:useLocalDpi xmlns:a14="http://schemas.microsoft.com/office/drawing/2010/main" val="0"/>
              </a:ext>
            </a:extLst>
          </a:blip>
          <a:srcRect l="4805" t="9931" r="5847" b="4713"/>
          <a:stretch/>
        </p:blipFill>
        <p:spPr>
          <a:xfrm>
            <a:off x="2167133" y="3106214"/>
            <a:ext cx="4765830" cy="1858632"/>
          </a:xfrm>
          <a:prstGeom prst="rect">
            <a:avLst/>
          </a:prstGeom>
        </p:spPr>
      </p:pic>
      <p:sp>
        <p:nvSpPr>
          <p:cNvPr id="8" name="TextBox 7">
            <a:extLst>
              <a:ext uri="{FF2B5EF4-FFF2-40B4-BE49-F238E27FC236}">
                <a16:creationId xmlns:a16="http://schemas.microsoft.com/office/drawing/2014/main" id="{525F8A38-5605-9B12-F911-BD0B8BB01508}"/>
              </a:ext>
            </a:extLst>
          </p:cNvPr>
          <p:cNvSpPr txBox="1"/>
          <p:nvPr/>
        </p:nvSpPr>
        <p:spPr>
          <a:xfrm>
            <a:off x="2066993" y="4901002"/>
            <a:ext cx="2681057" cy="276999"/>
          </a:xfrm>
          <a:prstGeom prst="rect">
            <a:avLst/>
          </a:prstGeom>
          <a:noFill/>
        </p:spPr>
        <p:txBody>
          <a:bodyPr wrap="square" rtlCol="0">
            <a:spAutoFit/>
          </a:bodyPr>
          <a:lstStyle/>
          <a:p>
            <a:pPr algn="ctr" defTabSz="685800"/>
            <a:r>
              <a:rPr lang="en-US" sz="1200" b="1" dirty="0">
                <a:solidFill>
                  <a:prstClr val="black"/>
                </a:solidFill>
                <a:latin typeface="Arial" panose="020B0604020202020204" pitchFamily="34" charset="0"/>
                <a:cs typeface="Arial" panose="020B0604020202020204" pitchFamily="34" charset="0"/>
              </a:rPr>
              <a:t>CUT Score of SPINIC (gnp-k4-100)</a:t>
            </a:r>
          </a:p>
        </p:txBody>
      </p:sp>
      <p:sp>
        <p:nvSpPr>
          <p:cNvPr id="9" name="TextBox 8">
            <a:extLst>
              <a:ext uri="{FF2B5EF4-FFF2-40B4-BE49-F238E27FC236}">
                <a16:creationId xmlns:a16="http://schemas.microsoft.com/office/drawing/2014/main" id="{252B9844-F069-7B42-3A1D-104B16A8733B}"/>
              </a:ext>
            </a:extLst>
          </p:cNvPr>
          <p:cNvSpPr txBox="1"/>
          <p:nvPr/>
        </p:nvSpPr>
        <p:spPr>
          <a:xfrm>
            <a:off x="2053405" y="2677431"/>
            <a:ext cx="2681057" cy="276999"/>
          </a:xfrm>
          <a:prstGeom prst="rect">
            <a:avLst/>
          </a:prstGeom>
          <a:noFill/>
        </p:spPr>
        <p:txBody>
          <a:bodyPr wrap="square" rtlCol="0">
            <a:spAutoFit/>
          </a:bodyPr>
          <a:lstStyle/>
          <a:p>
            <a:pPr algn="ctr" defTabSz="685800"/>
            <a:r>
              <a:rPr lang="en-US" sz="1200" b="1" dirty="0">
                <a:solidFill>
                  <a:prstClr val="black"/>
                </a:solidFill>
                <a:latin typeface="Arial" panose="020B0604020202020204" pitchFamily="34" charset="0"/>
                <a:cs typeface="Arial" panose="020B0604020202020204" pitchFamily="34" charset="0"/>
              </a:rPr>
              <a:t>CUT Score of SPINIC (reg-4-100)</a:t>
            </a:r>
          </a:p>
        </p:txBody>
      </p:sp>
      <p:sp>
        <p:nvSpPr>
          <p:cNvPr id="10" name="TextBox 9">
            <a:extLst>
              <a:ext uri="{FF2B5EF4-FFF2-40B4-BE49-F238E27FC236}">
                <a16:creationId xmlns:a16="http://schemas.microsoft.com/office/drawing/2014/main" id="{9EEE63A2-DDFF-B4CA-82BA-0566FA9FFCD4}"/>
              </a:ext>
            </a:extLst>
          </p:cNvPr>
          <p:cNvSpPr txBox="1"/>
          <p:nvPr/>
        </p:nvSpPr>
        <p:spPr>
          <a:xfrm>
            <a:off x="4624171" y="4902002"/>
            <a:ext cx="2681057" cy="276999"/>
          </a:xfrm>
          <a:prstGeom prst="rect">
            <a:avLst/>
          </a:prstGeom>
          <a:noFill/>
        </p:spPr>
        <p:txBody>
          <a:bodyPr wrap="square" rtlCol="0">
            <a:spAutoFit/>
          </a:bodyPr>
          <a:lstStyle/>
          <a:p>
            <a:pPr algn="ctr" defTabSz="685800"/>
            <a:r>
              <a:rPr lang="en-US" sz="1200" b="1" dirty="0">
                <a:solidFill>
                  <a:prstClr val="black"/>
                </a:solidFill>
                <a:latin typeface="Arial" panose="020B0604020202020204" pitchFamily="34" charset="0"/>
                <a:cs typeface="Arial" panose="020B0604020202020204" pitchFamily="34" charset="0"/>
              </a:rPr>
              <a:t>CUT Score of SA (gnp-k4-100)</a:t>
            </a:r>
          </a:p>
        </p:txBody>
      </p:sp>
      <p:sp>
        <p:nvSpPr>
          <p:cNvPr id="11" name="TextBox 10">
            <a:extLst>
              <a:ext uri="{FF2B5EF4-FFF2-40B4-BE49-F238E27FC236}">
                <a16:creationId xmlns:a16="http://schemas.microsoft.com/office/drawing/2014/main" id="{013508AE-A802-6860-EF75-9EF3F3B5BA65}"/>
              </a:ext>
            </a:extLst>
          </p:cNvPr>
          <p:cNvSpPr txBox="1"/>
          <p:nvPr/>
        </p:nvSpPr>
        <p:spPr>
          <a:xfrm>
            <a:off x="4458514" y="2677431"/>
            <a:ext cx="2681057" cy="276999"/>
          </a:xfrm>
          <a:prstGeom prst="rect">
            <a:avLst/>
          </a:prstGeom>
          <a:noFill/>
        </p:spPr>
        <p:txBody>
          <a:bodyPr wrap="square" rtlCol="0">
            <a:spAutoFit/>
          </a:bodyPr>
          <a:lstStyle/>
          <a:p>
            <a:pPr algn="ctr" defTabSz="685800"/>
            <a:r>
              <a:rPr lang="en-US" sz="1200" b="1" dirty="0">
                <a:solidFill>
                  <a:prstClr val="black"/>
                </a:solidFill>
                <a:latin typeface="Arial" panose="020B0604020202020204" pitchFamily="34" charset="0"/>
                <a:cs typeface="Arial" panose="020B0604020202020204" pitchFamily="34" charset="0"/>
              </a:rPr>
              <a:t>CUT Score of SA (reg-4-100)</a:t>
            </a:r>
          </a:p>
        </p:txBody>
      </p:sp>
      <p:pic>
        <p:nvPicPr>
          <p:cNvPr id="12" name="图片 4">
            <a:extLst>
              <a:ext uri="{FF2B5EF4-FFF2-40B4-BE49-F238E27FC236}">
                <a16:creationId xmlns:a16="http://schemas.microsoft.com/office/drawing/2014/main" id="{CCC03B4D-E4FA-D7A4-7141-9CFE61674744}"/>
              </a:ext>
            </a:extLst>
          </p:cNvPr>
          <p:cNvPicPr>
            <a:picLocks noChangeAspect="1"/>
          </p:cNvPicPr>
          <p:nvPr/>
        </p:nvPicPr>
        <p:blipFill>
          <a:blip r:embed="rId5"/>
          <a:stretch>
            <a:fillRect/>
          </a:stretch>
        </p:blipFill>
        <p:spPr>
          <a:xfrm>
            <a:off x="163889" y="2981120"/>
            <a:ext cx="1858632" cy="1858632"/>
          </a:xfrm>
          <a:prstGeom prst="rect">
            <a:avLst/>
          </a:prstGeom>
        </p:spPr>
      </p:pic>
      <p:pic>
        <p:nvPicPr>
          <p:cNvPr id="13" name="图片 6">
            <a:extLst>
              <a:ext uri="{FF2B5EF4-FFF2-40B4-BE49-F238E27FC236}">
                <a16:creationId xmlns:a16="http://schemas.microsoft.com/office/drawing/2014/main" id="{D12DD0E1-FE71-A3BE-EC3D-70D7DA358337}"/>
              </a:ext>
            </a:extLst>
          </p:cNvPr>
          <p:cNvPicPr>
            <a:picLocks noChangeAspect="1"/>
          </p:cNvPicPr>
          <p:nvPr/>
        </p:nvPicPr>
        <p:blipFill>
          <a:blip r:embed="rId6"/>
          <a:stretch>
            <a:fillRect/>
          </a:stretch>
        </p:blipFill>
        <p:spPr>
          <a:xfrm>
            <a:off x="193015" y="897712"/>
            <a:ext cx="1800380" cy="1800380"/>
          </a:xfrm>
          <a:prstGeom prst="rect">
            <a:avLst/>
          </a:prstGeom>
        </p:spPr>
      </p:pic>
      <p:sp>
        <p:nvSpPr>
          <p:cNvPr id="14" name="TextBox 13">
            <a:extLst>
              <a:ext uri="{FF2B5EF4-FFF2-40B4-BE49-F238E27FC236}">
                <a16:creationId xmlns:a16="http://schemas.microsoft.com/office/drawing/2014/main" id="{910641CA-ECCD-085E-2B6A-5E12A235E519}"/>
              </a:ext>
            </a:extLst>
          </p:cNvPr>
          <p:cNvSpPr txBox="1"/>
          <p:nvPr/>
        </p:nvSpPr>
        <p:spPr>
          <a:xfrm>
            <a:off x="6794368" y="1555527"/>
            <a:ext cx="2011304" cy="715581"/>
          </a:xfrm>
          <a:prstGeom prst="rect">
            <a:avLst/>
          </a:prstGeom>
          <a:solidFill>
            <a:schemeClr val="accent1"/>
          </a:solidFill>
        </p:spPr>
        <p:txBody>
          <a:bodyPr wrap="square" rtlCol="0">
            <a:spAutoFit/>
          </a:bodyPr>
          <a:lstStyle>
            <a:defPPr>
              <a:defRPr lang="en-US"/>
            </a:defPPr>
            <a:lvl1pPr>
              <a:defRPr>
                <a:solidFill>
                  <a:schemeClr val="bg1"/>
                </a:solidFill>
              </a:defRPr>
            </a:lvl1pPr>
          </a:lstStyle>
          <a:p>
            <a:pPr defTabSz="685800"/>
            <a:r>
              <a:rPr lang="en-US" sz="1350" dirty="0">
                <a:solidFill>
                  <a:prstClr val="white"/>
                </a:solidFill>
                <a:latin typeface="Arial" panose="020B0604020202020204" pitchFamily="34" charset="0"/>
                <a:cs typeface="Arial" panose="020B0604020202020204" pitchFamily="34" charset="0"/>
              </a:rPr>
              <a:t>Low density graph: </a:t>
            </a:r>
            <a:r>
              <a:rPr lang="en-US" sz="1350" b="1" i="1" dirty="0">
                <a:solidFill>
                  <a:srgbClr val="FFFF00"/>
                </a:solidFill>
                <a:latin typeface="Arial" panose="020B0604020202020204" pitchFamily="34" charset="0"/>
                <a:cs typeface="Arial" panose="020B0604020202020204" pitchFamily="34" charset="0"/>
              </a:rPr>
              <a:t>Able to outperform Simulated Annealing </a:t>
            </a:r>
            <a:endParaRPr lang="en-SG" sz="1350" b="1" i="1" dirty="0">
              <a:solidFill>
                <a:srgbClr val="ED7D3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D8D677F-2E28-C345-F055-392229876701}"/>
              </a:ext>
            </a:extLst>
          </p:cNvPr>
          <p:cNvSpPr txBox="1"/>
          <p:nvPr/>
        </p:nvSpPr>
        <p:spPr>
          <a:xfrm>
            <a:off x="6794369" y="3793155"/>
            <a:ext cx="2335491" cy="715581"/>
          </a:xfrm>
          <a:prstGeom prst="rect">
            <a:avLst/>
          </a:prstGeom>
          <a:solidFill>
            <a:schemeClr val="accent1"/>
          </a:solidFill>
        </p:spPr>
        <p:txBody>
          <a:bodyPr wrap="square" rtlCol="0">
            <a:spAutoFit/>
          </a:bodyPr>
          <a:lstStyle>
            <a:defPPr>
              <a:defRPr lang="en-US"/>
            </a:defPPr>
            <a:lvl1pPr>
              <a:defRPr>
                <a:solidFill>
                  <a:schemeClr val="bg1"/>
                </a:solidFill>
              </a:defRPr>
            </a:lvl1pPr>
          </a:lstStyle>
          <a:p>
            <a:pPr defTabSz="685800"/>
            <a:r>
              <a:rPr lang="en-US" sz="1350" dirty="0">
                <a:solidFill>
                  <a:prstClr val="white"/>
                </a:solidFill>
                <a:latin typeface="Arial" panose="020B0604020202020204" pitchFamily="34" charset="0"/>
                <a:cs typeface="Arial" panose="020B0604020202020204" pitchFamily="34" charset="0"/>
              </a:rPr>
              <a:t>High density graph:</a:t>
            </a:r>
          </a:p>
          <a:p>
            <a:pPr defTabSz="685800"/>
            <a:r>
              <a:rPr lang="en-US" sz="1350" b="1" i="1" dirty="0">
                <a:solidFill>
                  <a:srgbClr val="FFFF00"/>
                </a:solidFill>
                <a:latin typeface="Arial" panose="020B0604020202020204" pitchFamily="34" charset="0"/>
                <a:cs typeface="Arial" panose="020B0604020202020204" pitchFamily="34" charset="0"/>
              </a:rPr>
              <a:t>Similar solution quality</a:t>
            </a:r>
          </a:p>
          <a:p>
            <a:pPr defTabSz="685800"/>
            <a:r>
              <a:rPr lang="en-US" sz="1350" b="1" i="1" dirty="0">
                <a:solidFill>
                  <a:srgbClr val="FFFF00"/>
                </a:solidFill>
                <a:latin typeface="Arial" panose="020B0604020202020204" pitchFamily="34" charset="0"/>
                <a:cs typeface="Arial" panose="020B0604020202020204" pitchFamily="34" charset="0"/>
              </a:rPr>
              <a:t>as Simulated Annealing</a:t>
            </a:r>
            <a:endParaRPr lang="en-SG" sz="1350" b="1" i="1" dirty="0">
              <a:solidFill>
                <a:srgbClr val="FFFF00"/>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850100FD-67E4-450B-1DC0-209FEAA2293B}"/>
              </a:ext>
            </a:extLst>
          </p:cNvPr>
          <p:cNvCxnSpPr/>
          <p:nvPr/>
        </p:nvCxnSpPr>
        <p:spPr>
          <a:xfrm>
            <a:off x="3794188" y="1145159"/>
            <a:ext cx="1989499"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9109DC8-C52C-3EB4-870E-D105C5DD5A08}"/>
              </a:ext>
            </a:extLst>
          </p:cNvPr>
          <p:cNvCxnSpPr>
            <a:cxnSpLocks/>
          </p:cNvCxnSpPr>
          <p:nvPr/>
        </p:nvCxnSpPr>
        <p:spPr>
          <a:xfrm>
            <a:off x="3875669" y="3328738"/>
            <a:ext cx="2199992"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DA544DF-B8E6-CB59-580E-FB061FE4C7CF}"/>
              </a:ext>
            </a:extLst>
          </p:cNvPr>
          <p:cNvCxnSpPr/>
          <p:nvPr/>
        </p:nvCxnSpPr>
        <p:spPr>
          <a:xfrm>
            <a:off x="4975665" y="1159299"/>
            <a:ext cx="0" cy="339720"/>
          </a:xfrm>
          <a:prstGeom prst="straightConnector1">
            <a:avLst/>
          </a:prstGeom>
          <a:ln w="349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8A93327-5AE1-4496-80B0-C50882C73C1D}"/>
              </a:ext>
            </a:extLst>
          </p:cNvPr>
          <p:cNvSpPr txBox="1"/>
          <p:nvPr/>
        </p:nvSpPr>
        <p:spPr>
          <a:xfrm>
            <a:off x="470979" y="4852863"/>
            <a:ext cx="1351780" cy="300082"/>
          </a:xfrm>
          <a:prstGeom prst="rect">
            <a:avLst/>
          </a:prstGeom>
          <a:noFill/>
        </p:spPr>
        <p:txBody>
          <a:bodyPr wrap="none" rtlCol="0">
            <a:spAutoFit/>
          </a:bodyPr>
          <a:lstStyle/>
          <a:p>
            <a:pPr defTabSz="685800"/>
            <a:r>
              <a:rPr lang="en-US" sz="1350" dirty="0">
                <a:solidFill>
                  <a:prstClr val="black"/>
                </a:solidFill>
                <a:latin typeface="Calibri" panose="020F0502020204030204"/>
              </a:rPr>
              <a:t>(</a:t>
            </a:r>
            <a:r>
              <a:rPr lang="en-US" sz="1350" dirty="0" err="1">
                <a:solidFill>
                  <a:prstClr val="black"/>
                </a:solidFill>
                <a:latin typeface="Calibri" panose="020F0502020204030204"/>
              </a:rPr>
              <a:t>Hamlib</a:t>
            </a:r>
            <a:r>
              <a:rPr lang="en-US" sz="1350" dirty="0">
                <a:solidFill>
                  <a:prstClr val="black"/>
                </a:solidFill>
                <a:latin typeface="Calibri" panose="020F0502020204030204"/>
              </a:rPr>
              <a:t> dataset)</a:t>
            </a:r>
            <a:endParaRPr lang="en-SG" sz="1350" dirty="0">
              <a:solidFill>
                <a:prstClr val="black"/>
              </a:solidFill>
              <a:latin typeface="Calibri" panose="020F0502020204030204"/>
            </a:endParaRPr>
          </a:p>
        </p:txBody>
      </p:sp>
      <p:sp>
        <p:nvSpPr>
          <p:cNvPr id="19" name="TextBox 18">
            <a:extLst>
              <a:ext uri="{FF2B5EF4-FFF2-40B4-BE49-F238E27FC236}">
                <a16:creationId xmlns:a16="http://schemas.microsoft.com/office/drawing/2014/main" id="{5D7C1216-0928-4CB7-8078-64851A2EAB79}"/>
              </a:ext>
            </a:extLst>
          </p:cNvPr>
          <p:cNvSpPr txBox="1"/>
          <p:nvPr/>
        </p:nvSpPr>
        <p:spPr>
          <a:xfrm>
            <a:off x="6787225" y="2252375"/>
            <a:ext cx="2360636" cy="369332"/>
          </a:xfrm>
          <a:prstGeom prst="rect">
            <a:avLst/>
          </a:prstGeom>
          <a:noFill/>
        </p:spPr>
        <p:txBody>
          <a:bodyPr wrap="square" rtlCol="0">
            <a:spAutoFit/>
          </a:bodyPr>
          <a:lstStyle/>
          <a:p>
            <a:pPr defTabSz="685800"/>
            <a:r>
              <a:rPr lang="en-US" sz="900" dirty="0">
                <a:solidFill>
                  <a:prstClr val="black"/>
                </a:solidFill>
                <a:latin typeface="Calibri" panose="020F0502020204030204"/>
              </a:rPr>
              <a:t>SA: Starting at 100</a:t>
            </a:r>
            <a:r>
              <a:rPr lang="en-US" sz="900" dirty="0">
                <a:solidFill>
                  <a:prstClr val="black"/>
                </a:solidFill>
                <a:latin typeface="Calibri" panose="020F0502020204030204"/>
                <a:sym typeface="Symbol" panose="05050102010706020507" pitchFamily="18" charset="2"/>
              </a:rPr>
              <a:t> and cooling 1% per iteration</a:t>
            </a:r>
            <a:endParaRPr lang="en-SG" sz="900" dirty="0">
              <a:solidFill>
                <a:prstClr val="black"/>
              </a:solidFill>
              <a:latin typeface="Calibri" panose="020F0502020204030204"/>
            </a:endParaRPr>
          </a:p>
        </p:txBody>
      </p:sp>
    </p:spTree>
    <p:extLst>
      <p:ext uri="{BB962C8B-B14F-4D97-AF65-F5344CB8AC3E}">
        <p14:creationId xmlns:p14="http://schemas.microsoft.com/office/powerpoint/2010/main" val="269750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8D639-37D4-437C-AD63-3BFC6E7B93D0}"/>
              </a:ext>
            </a:extLst>
          </p:cNvPr>
          <p:cNvSpPr>
            <a:spLocks noGrp="1"/>
          </p:cNvSpPr>
          <p:nvPr>
            <p:ph type="title"/>
          </p:nvPr>
        </p:nvSpPr>
        <p:spPr>
          <a:xfrm>
            <a:off x="214156" y="1"/>
            <a:ext cx="7886700" cy="994172"/>
          </a:xfrm>
        </p:spPr>
        <p:txBody>
          <a:bodyPr/>
          <a:lstStyle/>
          <a:p>
            <a:r>
              <a:rPr lang="en-US" dirty="0"/>
              <a:t>Perspective among the best Ising machines</a:t>
            </a:r>
            <a:endParaRPr lang="en-SG" dirty="0"/>
          </a:p>
        </p:txBody>
      </p:sp>
      <p:sp>
        <p:nvSpPr>
          <p:cNvPr id="4" name="Slide Number Placeholder 3">
            <a:extLst>
              <a:ext uri="{FF2B5EF4-FFF2-40B4-BE49-F238E27FC236}">
                <a16:creationId xmlns:a16="http://schemas.microsoft.com/office/drawing/2014/main" id="{6127ACEB-C403-D9F9-6D07-8BF540070EA8}"/>
              </a:ext>
            </a:extLst>
          </p:cNvPr>
          <p:cNvSpPr>
            <a:spLocks noGrp="1"/>
          </p:cNvSpPr>
          <p:nvPr>
            <p:ph type="sldNum" sz="quarter" idx="12"/>
          </p:nvPr>
        </p:nvSpPr>
        <p:spPr/>
        <p:txBody>
          <a:bodyPr/>
          <a:lstStyle/>
          <a:p>
            <a:pPr defTabSz="685800"/>
            <a:fld id="{CC057153-B650-4DEB-B370-79DDCFDCE934}" type="slidenum">
              <a:rPr lang="en-US">
                <a:solidFill>
                  <a:prstClr val="black">
                    <a:tint val="75000"/>
                  </a:prstClr>
                </a:solidFill>
                <a:latin typeface="Calibri" panose="020F0502020204030204"/>
              </a:rPr>
              <a:pPr defTabSz="685800"/>
              <a:t>48</a:t>
            </a:fld>
            <a:endParaRPr lang="en-US">
              <a:solidFill>
                <a:prstClr val="black">
                  <a:tint val="75000"/>
                </a:prstClr>
              </a:solidFill>
              <a:latin typeface="Calibri" panose="020F0502020204030204"/>
            </a:endParaRPr>
          </a:p>
        </p:txBody>
      </p:sp>
      <p:graphicFrame>
        <p:nvGraphicFramePr>
          <p:cNvPr id="5" name="Table 4">
            <a:extLst>
              <a:ext uri="{FF2B5EF4-FFF2-40B4-BE49-F238E27FC236}">
                <a16:creationId xmlns:a16="http://schemas.microsoft.com/office/drawing/2014/main" id="{CCB19ECC-8EAB-F076-E962-1920BF223FA6}"/>
              </a:ext>
            </a:extLst>
          </p:cNvPr>
          <p:cNvGraphicFramePr>
            <a:graphicFrameLocks noGrp="1"/>
          </p:cNvGraphicFramePr>
          <p:nvPr>
            <p:extLst/>
          </p:nvPr>
        </p:nvGraphicFramePr>
        <p:xfrm>
          <a:off x="42777" y="934686"/>
          <a:ext cx="9058445" cy="3512291"/>
        </p:xfrm>
        <a:graphic>
          <a:graphicData uri="http://schemas.openxmlformats.org/drawingml/2006/table">
            <a:tbl>
              <a:tblPr firstRow="1" firstCol="1" bandRow="1">
                <a:tableStyleId>{2D5ABB26-0587-4C30-8999-92F81FD0307C}</a:tableStyleId>
              </a:tblPr>
              <a:tblGrid>
                <a:gridCol w="3139335">
                  <a:extLst>
                    <a:ext uri="{9D8B030D-6E8A-4147-A177-3AD203B41FA5}">
                      <a16:colId xmlns:a16="http://schemas.microsoft.com/office/drawing/2014/main" val="1698078255"/>
                    </a:ext>
                  </a:extLst>
                </a:gridCol>
                <a:gridCol w="1183822">
                  <a:extLst>
                    <a:ext uri="{9D8B030D-6E8A-4147-A177-3AD203B41FA5}">
                      <a16:colId xmlns:a16="http://schemas.microsoft.com/office/drawing/2014/main" val="1625704819"/>
                    </a:ext>
                  </a:extLst>
                </a:gridCol>
                <a:gridCol w="1183822">
                  <a:extLst>
                    <a:ext uri="{9D8B030D-6E8A-4147-A177-3AD203B41FA5}">
                      <a16:colId xmlns:a16="http://schemas.microsoft.com/office/drawing/2014/main" val="2310623388"/>
                    </a:ext>
                  </a:extLst>
                </a:gridCol>
                <a:gridCol w="1183822">
                  <a:extLst>
                    <a:ext uri="{9D8B030D-6E8A-4147-A177-3AD203B41FA5}">
                      <a16:colId xmlns:a16="http://schemas.microsoft.com/office/drawing/2014/main" val="3404322642"/>
                    </a:ext>
                  </a:extLst>
                </a:gridCol>
                <a:gridCol w="1183822">
                  <a:extLst>
                    <a:ext uri="{9D8B030D-6E8A-4147-A177-3AD203B41FA5}">
                      <a16:colId xmlns:a16="http://schemas.microsoft.com/office/drawing/2014/main" val="3747170497"/>
                    </a:ext>
                  </a:extLst>
                </a:gridCol>
                <a:gridCol w="1183822">
                  <a:extLst>
                    <a:ext uri="{9D8B030D-6E8A-4147-A177-3AD203B41FA5}">
                      <a16:colId xmlns:a16="http://schemas.microsoft.com/office/drawing/2014/main" val="3536431971"/>
                    </a:ext>
                  </a:extLst>
                </a:gridCol>
              </a:tblGrid>
              <a:tr h="617220">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Category</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Type</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Key Component</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Footprint</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Maximum Experimental Spin Count</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All-to-All Connection</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3230559"/>
                  </a:ext>
                </a:extLst>
              </a:tr>
              <a:tr h="430696">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CMOS Annealing Processor [1]</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Electronics</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SRAM</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23.65 mm</a:t>
                      </a:r>
                      <a:r>
                        <a:rPr lang="en-US" sz="1400" kern="0" baseline="30000" dirty="0">
                          <a:solidFill>
                            <a:schemeClr val="tx1"/>
                          </a:solidFill>
                          <a:effectLst/>
                          <a:latin typeface="Arial" panose="020B0604020202020204" pitchFamily="34" charset="0"/>
                          <a:ea typeface="+mn-ea"/>
                          <a:cs typeface="Arial" panose="020B0604020202020204" pitchFamily="34" charset="0"/>
                        </a:rPr>
                        <a:t>2</a:t>
                      </a:r>
                      <a:endParaRPr lang="en-SG" sz="1400" kern="0" baseline="3000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30k</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No</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4868318"/>
                  </a:ext>
                </a:extLst>
              </a:tr>
              <a:tr h="521726">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CMOS Chip Based Ising Machine [2]</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Electronics</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Oscillator</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1.8 mm</a:t>
                      </a:r>
                      <a:r>
                        <a:rPr lang="en-US" sz="1400" kern="0" baseline="30000" dirty="0">
                          <a:solidFill>
                            <a:schemeClr val="tx1"/>
                          </a:solidFill>
                          <a:effectLst/>
                          <a:latin typeface="Arial" panose="020B0604020202020204" pitchFamily="34" charset="0"/>
                          <a:ea typeface="+mn-ea"/>
                          <a:cs typeface="Arial" panose="020B0604020202020204" pitchFamily="34" charset="0"/>
                        </a:rPr>
                        <a:t>2</a:t>
                      </a:r>
                      <a:endParaRPr lang="en-SG" sz="1400" kern="0" baseline="3000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48</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Yes</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0008710"/>
                  </a:ext>
                </a:extLst>
              </a:tr>
              <a:tr h="521726">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Quantum Photonic Microprocessor [3]</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a:solidFill>
                            <a:schemeClr val="tx1"/>
                          </a:solidFill>
                          <a:effectLst/>
                          <a:latin typeface="Arial" panose="020B0604020202020204" pitchFamily="34" charset="0"/>
                          <a:ea typeface="+mn-ea"/>
                          <a:cs typeface="Arial" panose="020B0604020202020204" pitchFamily="34" charset="0"/>
                        </a:rPr>
                        <a:t>Integrated Photonics</a:t>
                      </a:r>
                      <a:endParaRPr lang="en-SG" sz="1400" kern="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a:solidFill>
                            <a:schemeClr val="tx1"/>
                          </a:solidFill>
                          <a:effectLst/>
                          <a:latin typeface="Arial" panose="020B0604020202020204" pitchFamily="34" charset="0"/>
                          <a:ea typeface="+mn-ea"/>
                          <a:cs typeface="Arial" panose="020B0604020202020204" pitchFamily="34" charset="0"/>
                        </a:rPr>
                        <a:t>MZI</a:t>
                      </a:r>
                      <a:endParaRPr lang="en-SG" sz="1400" kern="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15 mm</a:t>
                      </a:r>
                      <a:r>
                        <a:rPr lang="en-US" sz="1400" kern="0" baseline="30000" dirty="0">
                          <a:solidFill>
                            <a:schemeClr val="tx1"/>
                          </a:solidFill>
                          <a:effectLst/>
                          <a:latin typeface="Arial" panose="020B0604020202020204" pitchFamily="34" charset="0"/>
                          <a:ea typeface="+mn-ea"/>
                          <a:cs typeface="Arial" panose="020B0604020202020204" pitchFamily="34" charset="0"/>
                        </a:rPr>
                        <a:t>2</a:t>
                      </a:r>
                      <a:endParaRPr lang="en-SG" sz="1400" kern="0" baseline="3000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16</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8481894"/>
                  </a:ext>
                </a:extLst>
              </a:tr>
              <a:tr h="521726">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Nanophotonic Parametric Oscillators [4]</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Integrated Photonics</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a:solidFill>
                            <a:schemeClr val="tx1"/>
                          </a:solidFill>
                          <a:effectLst/>
                          <a:latin typeface="Arial" panose="020B0604020202020204" pitchFamily="34" charset="0"/>
                          <a:ea typeface="+mn-ea"/>
                          <a:cs typeface="Arial" panose="020B0604020202020204" pitchFamily="34" charset="0"/>
                        </a:rPr>
                        <a:t>OPO</a:t>
                      </a:r>
                      <a:endParaRPr lang="en-SG" sz="1400" kern="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70</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Yes</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6569583"/>
                  </a:ext>
                </a:extLst>
              </a:tr>
              <a:tr h="430696">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Coherent Ising Machine [5]</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Fiber Optics</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OPO</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100k</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600"/>
                        </a:spcAft>
                        <a:buNone/>
                      </a:pPr>
                      <a:r>
                        <a:rPr lang="en-US" sz="1400" kern="0" dirty="0">
                          <a:solidFill>
                            <a:schemeClr val="tx1"/>
                          </a:solidFill>
                          <a:effectLst/>
                          <a:latin typeface="Arial" panose="020B0604020202020204" pitchFamily="34" charset="0"/>
                          <a:ea typeface="+mn-ea"/>
                          <a:cs typeface="Arial" panose="020B0604020202020204" pitchFamily="34" charset="0"/>
                        </a:rPr>
                        <a:t>Yes</a:t>
                      </a:r>
                      <a:endParaRPr lang="en-SG" sz="1400" kern="0" dirty="0">
                        <a:solidFill>
                          <a:schemeClr val="tx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8673363"/>
                  </a:ext>
                </a:extLst>
              </a:tr>
              <a:tr h="445641">
                <a:tc>
                  <a:txBody>
                    <a:bodyPr/>
                    <a:lstStyle/>
                    <a:p>
                      <a:pPr marL="0" indent="0" algn="ctr" defTabSz="914400" rtl="0" eaLnBrk="1" latinLnBrk="0" hangingPunct="1">
                        <a:spcAft>
                          <a:spcPts val="600"/>
                        </a:spcAft>
                        <a:buNone/>
                      </a:pPr>
                      <a:r>
                        <a:rPr lang="en-US" sz="1400" b="1" u="none" kern="0" dirty="0">
                          <a:solidFill>
                            <a:schemeClr val="bg1"/>
                          </a:solidFill>
                          <a:effectLst/>
                          <a:latin typeface="Arial" panose="020B0604020202020204" pitchFamily="34" charset="0"/>
                          <a:ea typeface="+mn-ea"/>
                          <a:cs typeface="Arial" panose="020B0604020202020204" pitchFamily="34" charset="0"/>
                        </a:rPr>
                        <a:t>This Work</a:t>
                      </a:r>
                      <a:endParaRPr lang="en-SG" sz="1400" b="1" u="none" kern="0" dirty="0">
                        <a:solidFill>
                          <a:schemeClr val="bg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indent="0" algn="ctr" defTabSz="914400" rtl="0" eaLnBrk="1" latinLnBrk="0" hangingPunct="1">
                        <a:spcAft>
                          <a:spcPts val="600"/>
                        </a:spcAft>
                        <a:buNone/>
                      </a:pPr>
                      <a:r>
                        <a:rPr lang="en-US" sz="1400" b="1" u="none" kern="0" dirty="0">
                          <a:solidFill>
                            <a:schemeClr val="bg1"/>
                          </a:solidFill>
                          <a:effectLst/>
                          <a:latin typeface="Arial" panose="020B0604020202020204" pitchFamily="34" charset="0"/>
                          <a:ea typeface="+mn-ea"/>
                          <a:cs typeface="Arial" panose="020B0604020202020204" pitchFamily="34" charset="0"/>
                        </a:rPr>
                        <a:t>Integrated Photonics</a:t>
                      </a:r>
                      <a:endParaRPr lang="en-SG" sz="1400" b="1" u="none" kern="0" dirty="0">
                        <a:solidFill>
                          <a:schemeClr val="bg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indent="0" algn="ctr" defTabSz="914400" rtl="0" eaLnBrk="1" latinLnBrk="0" hangingPunct="1">
                        <a:spcAft>
                          <a:spcPts val="600"/>
                        </a:spcAft>
                        <a:buNone/>
                      </a:pPr>
                      <a:r>
                        <a:rPr lang="en-US" sz="1400" b="1" u="none" kern="0" dirty="0">
                          <a:solidFill>
                            <a:schemeClr val="bg1"/>
                          </a:solidFill>
                          <a:effectLst/>
                          <a:latin typeface="Arial" panose="020B0604020202020204" pitchFamily="34" charset="0"/>
                          <a:ea typeface="+mn-ea"/>
                          <a:cs typeface="Arial" panose="020B0604020202020204" pitchFamily="34" charset="0"/>
                        </a:rPr>
                        <a:t>MZI</a:t>
                      </a:r>
                      <a:endParaRPr lang="en-SG" sz="1400" b="1" u="none" kern="0" dirty="0">
                        <a:solidFill>
                          <a:schemeClr val="bg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indent="0" algn="ctr" defTabSz="914400" rtl="0" eaLnBrk="1" latinLnBrk="0" hangingPunct="1">
                        <a:spcAft>
                          <a:spcPts val="600"/>
                        </a:spcAft>
                        <a:buNone/>
                      </a:pPr>
                      <a:r>
                        <a:rPr lang="en-US" sz="1400" b="1" u="none" kern="0" dirty="0">
                          <a:solidFill>
                            <a:schemeClr val="bg1"/>
                          </a:solidFill>
                          <a:effectLst/>
                          <a:latin typeface="Arial" panose="020B0604020202020204" pitchFamily="34" charset="0"/>
                          <a:ea typeface="+mn-ea"/>
                          <a:cs typeface="Arial" panose="020B0604020202020204" pitchFamily="34" charset="0"/>
                        </a:rPr>
                        <a:t>1.65 mm</a:t>
                      </a:r>
                      <a:r>
                        <a:rPr lang="en-US" sz="1400" b="1" kern="0" baseline="30000" dirty="0">
                          <a:solidFill>
                            <a:schemeClr val="bg1"/>
                          </a:solidFill>
                          <a:effectLst/>
                          <a:latin typeface="Arial" panose="020B0604020202020204" pitchFamily="34" charset="0"/>
                          <a:ea typeface="+mn-ea"/>
                          <a:cs typeface="Arial" panose="020B0604020202020204" pitchFamily="34" charset="0"/>
                        </a:rPr>
                        <a:t>2</a:t>
                      </a:r>
                      <a:endParaRPr lang="en-SG" sz="1400" b="1" kern="0" baseline="30000" dirty="0">
                        <a:solidFill>
                          <a:schemeClr val="bg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indent="0" algn="ctr" defTabSz="914400" rtl="0" eaLnBrk="1" latinLnBrk="0" hangingPunct="1">
                        <a:spcAft>
                          <a:spcPts val="600"/>
                        </a:spcAft>
                        <a:buNone/>
                      </a:pPr>
                      <a:r>
                        <a:rPr lang="en-US" sz="1400" b="1" u="none" kern="0" dirty="0">
                          <a:solidFill>
                            <a:schemeClr val="bg1"/>
                          </a:solidFill>
                          <a:effectLst/>
                          <a:latin typeface="Arial" panose="020B0604020202020204" pitchFamily="34" charset="0"/>
                          <a:ea typeface="+mn-ea"/>
                          <a:cs typeface="Arial" panose="020B0604020202020204" pitchFamily="34" charset="0"/>
                        </a:rPr>
                        <a:t>50k</a:t>
                      </a:r>
                      <a:endParaRPr lang="en-SG" sz="1400" b="1" u="none" kern="0" dirty="0">
                        <a:solidFill>
                          <a:schemeClr val="bg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indent="0" algn="ctr" defTabSz="914400" rtl="0" eaLnBrk="1" latinLnBrk="0" hangingPunct="1">
                        <a:spcAft>
                          <a:spcPts val="600"/>
                        </a:spcAft>
                        <a:buNone/>
                      </a:pPr>
                      <a:r>
                        <a:rPr lang="en-US" sz="1400" b="1" u="none" kern="0" dirty="0">
                          <a:solidFill>
                            <a:schemeClr val="bg1"/>
                          </a:solidFill>
                          <a:effectLst/>
                          <a:latin typeface="Arial" panose="020B0604020202020204" pitchFamily="34" charset="0"/>
                          <a:ea typeface="+mn-ea"/>
                          <a:cs typeface="Arial" panose="020B0604020202020204" pitchFamily="34" charset="0"/>
                        </a:rPr>
                        <a:t>Yes</a:t>
                      </a:r>
                      <a:endParaRPr lang="en-SG" sz="1400" b="1" u="none" kern="0" dirty="0">
                        <a:solidFill>
                          <a:schemeClr val="bg1"/>
                        </a:solidFill>
                        <a:effectLst/>
                        <a:latin typeface="Arial" panose="020B0604020202020204" pitchFamily="34" charset="0"/>
                        <a:ea typeface="+mn-ea"/>
                        <a:cs typeface="Arial" panose="020B0604020202020204" pitchFamily="34" charset="0"/>
                      </a:endParaRPr>
                    </a:p>
                  </a:txBody>
                  <a:tcPr marL="48912" marR="48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232060406"/>
                  </a:ext>
                </a:extLst>
              </a:tr>
            </a:tbl>
          </a:graphicData>
        </a:graphic>
      </p:graphicFrame>
      <p:sp>
        <p:nvSpPr>
          <p:cNvPr id="10" name="TextBox 9">
            <a:extLst>
              <a:ext uri="{FF2B5EF4-FFF2-40B4-BE49-F238E27FC236}">
                <a16:creationId xmlns:a16="http://schemas.microsoft.com/office/drawing/2014/main" id="{FE54B93D-DB5C-8273-17C0-EAF6001D9DD6}"/>
              </a:ext>
            </a:extLst>
          </p:cNvPr>
          <p:cNvSpPr txBox="1"/>
          <p:nvPr/>
        </p:nvSpPr>
        <p:spPr>
          <a:xfrm>
            <a:off x="0" y="4661810"/>
            <a:ext cx="3714185" cy="507831"/>
          </a:xfrm>
          <a:prstGeom prst="rect">
            <a:avLst/>
          </a:prstGeom>
          <a:noFill/>
        </p:spPr>
        <p:txBody>
          <a:bodyPr wrap="square" rtlCol="0">
            <a:spAutoFit/>
          </a:bodyPr>
          <a:lstStyle/>
          <a:p>
            <a:pPr defTabSz="685800"/>
            <a:r>
              <a:rPr lang="en-US" sz="900" i="1" dirty="0">
                <a:solidFill>
                  <a:prstClr val="white">
                    <a:lumMod val="50000"/>
                  </a:prstClr>
                </a:solidFill>
                <a:latin typeface="Arial" panose="020B0604020202020204" pitchFamily="34" charset="0"/>
                <a:cs typeface="Arial" panose="020B0604020202020204" pitchFamily="34" charset="0"/>
              </a:rPr>
              <a:t>References:</a:t>
            </a:r>
          </a:p>
          <a:p>
            <a:pPr defTabSz="685800"/>
            <a:r>
              <a:rPr lang="en-US" sz="900" i="1" dirty="0">
                <a:solidFill>
                  <a:prstClr val="white">
                    <a:lumMod val="50000"/>
                  </a:prstClr>
                </a:solidFill>
                <a:latin typeface="Arial" panose="020B0604020202020204" pitchFamily="34" charset="0"/>
                <a:cs typeface="Arial" panose="020B0604020202020204" pitchFamily="34" charset="0"/>
              </a:rPr>
              <a:t>[1]: IEEE Journal of Solid-State Circuits 55, 145-156 (2020) </a:t>
            </a:r>
          </a:p>
          <a:p>
            <a:pPr defTabSz="685800"/>
            <a:r>
              <a:rPr lang="en-US" sz="900" i="1" dirty="0">
                <a:solidFill>
                  <a:prstClr val="white">
                    <a:lumMod val="50000"/>
                  </a:prstClr>
                </a:solidFill>
                <a:latin typeface="Arial" panose="020B0604020202020204" pitchFamily="34" charset="0"/>
                <a:cs typeface="Arial" panose="020B0604020202020204" pitchFamily="34" charset="0"/>
              </a:rPr>
              <a:t>[2]: Nat. Electron. 6, 771-778 (2023)</a:t>
            </a:r>
          </a:p>
        </p:txBody>
      </p:sp>
      <p:sp>
        <p:nvSpPr>
          <p:cNvPr id="11" name="TextBox 10">
            <a:extLst>
              <a:ext uri="{FF2B5EF4-FFF2-40B4-BE49-F238E27FC236}">
                <a16:creationId xmlns:a16="http://schemas.microsoft.com/office/drawing/2014/main" id="{081F9962-EF3C-127B-2ACE-BE128844B453}"/>
              </a:ext>
            </a:extLst>
          </p:cNvPr>
          <p:cNvSpPr txBox="1"/>
          <p:nvPr/>
        </p:nvSpPr>
        <p:spPr>
          <a:xfrm>
            <a:off x="3081009" y="4676659"/>
            <a:ext cx="4634243" cy="507831"/>
          </a:xfrm>
          <a:prstGeom prst="rect">
            <a:avLst/>
          </a:prstGeom>
          <a:noFill/>
        </p:spPr>
        <p:txBody>
          <a:bodyPr wrap="square">
            <a:spAutoFit/>
          </a:bodyPr>
          <a:lstStyle/>
          <a:p>
            <a:pPr defTabSz="685800"/>
            <a:r>
              <a:rPr lang="en-US" sz="900" i="1" dirty="0">
                <a:solidFill>
                  <a:prstClr val="white">
                    <a:lumMod val="50000"/>
                  </a:prstClr>
                </a:solidFill>
                <a:latin typeface="Arial" panose="020B0604020202020204" pitchFamily="34" charset="0"/>
                <a:cs typeface="Arial" panose="020B0604020202020204" pitchFamily="34" charset="0"/>
              </a:rPr>
              <a:t>[3]: Laser &amp; Photonics Review 18, 2300304 (2024)</a:t>
            </a:r>
          </a:p>
          <a:p>
            <a:pPr defTabSz="685800"/>
            <a:r>
              <a:rPr lang="en-US" sz="900" i="1" dirty="0">
                <a:solidFill>
                  <a:prstClr val="white">
                    <a:lumMod val="50000"/>
                  </a:prstClr>
                </a:solidFill>
                <a:latin typeface="Arial" panose="020B0604020202020204" pitchFamily="34" charset="0"/>
                <a:cs typeface="Arial" panose="020B0604020202020204" pitchFamily="34" charset="0"/>
              </a:rPr>
              <a:t>[4]: arXiv.2405.17355 (2024)</a:t>
            </a:r>
          </a:p>
          <a:p>
            <a:pPr defTabSz="685800"/>
            <a:r>
              <a:rPr lang="en-US" sz="900" i="1" dirty="0">
                <a:solidFill>
                  <a:prstClr val="white">
                    <a:lumMod val="50000"/>
                  </a:prstClr>
                </a:solidFill>
                <a:latin typeface="Arial" panose="020B0604020202020204" pitchFamily="34" charset="0"/>
                <a:cs typeface="Arial" panose="020B0604020202020204" pitchFamily="34" charset="0"/>
              </a:rPr>
              <a:t>[5]: Sci. Adv. 7, eabh0952 (2021)</a:t>
            </a:r>
          </a:p>
        </p:txBody>
      </p:sp>
      <p:sp>
        <p:nvSpPr>
          <p:cNvPr id="13" name="Rectangle 12">
            <a:extLst>
              <a:ext uri="{FF2B5EF4-FFF2-40B4-BE49-F238E27FC236}">
                <a16:creationId xmlns:a16="http://schemas.microsoft.com/office/drawing/2014/main" id="{08DDAF54-AEEA-C3FF-B14D-20572729DD59}"/>
              </a:ext>
            </a:extLst>
          </p:cNvPr>
          <p:cNvSpPr/>
          <p:nvPr/>
        </p:nvSpPr>
        <p:spPr>
          <a:xfrm>
            <a:off x="5501001" y="878082"/>
            <a:ext cx="1276538" cy="3605758"/>
          </a:xfrm>
          <a:prstGeom prst="rect">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2B41C08C-5ABF-88B4-1FAB-8C69766EEB03}"/>
              </a:ext>
            </a:extLst>
          </p:cNvPr>
          <p:cNvSpPr/>
          <p:nvPr/>
        </p:nvSpPr>
        <p:spPr>
          <a:xfrm>
            <a:off x="6689359" y="878082"/>
            <a:ext cx="1276538" cy="3605758"/>
          </a:xfrm>
          <a:prstGeom prst="rect">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Tree>
    <p:extLst>
      <p:ext uri="{BB962C8B-B14F-4D97-AF65-F5344CB8AC3E}">
        <p14:creationId xmlns:p14="http://schemas.microsoft.com/office/powerpoint/2010/main" val="111310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FF91A-74D6-9737-4DEC-2A92036955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1D65D2-7ACC-A498-605A-F31BFB9698EE}"/>
              </a:ext>
            </a:extLst>
          </p:cNvPr>
          <p:cNvSpPr>
            <a:spLocks noGrp="1"/>
          </p:cNvSpPr>
          <p:nvPr>
            <p:ph type="title"/>
          </p:nvPr>
        </p:nvSpPr>
        <p:spPr/>
        <p:txBody>
          <a:bodyPr/>
          <a:lstStyle/>
          <a:p>
            <a:r>
              <a:rPr lang="en-US" dirty="0"/>
              <a:t>FPGA based test scheme</a:t>
            </a:r>
            <a:endParaRPr lang="en-SG" dirty="0"/>
          </a:p>
        </p:txBody>
      </p:sp>
      <p:sp>
        <p:nvSpPr>
          <p:cNvPr id="4" name="Slide Number Placeholder 3">
            <a:extLst>
              <a:ext uri="{FF2B5EF4-FFF2-40B4-BE49-F238E27FC236}">
                <a16:creationId xmlns:a16="http://schemas.microsoft.com/office/drawing/2014/main" id="{4894EEA2-1DD0-770B-8CBA-B9CA2323F540}"/>
              </a:ext>
            </a:extLst>
          </p:cNvPr>
          <p:cNvSpPr>
            <a:spLocks noGrp="1"/>
          </p:cNvSpPr>
          <p:nvPr>
            <p:ph type="sldNum" sz="quarter" idx="12"/>
          </p:nvPr>
        </p:nvSpPr>
        <p:spPr/>
        <p:txBody>
          <a:bodyPr/>
          <a:lstStyle/>
          <a:p>
            <a:pPr defTabSz="685800"/>
            <a:fld id="{CC057153-B650-4DEB-B370-79DDCFDCE934}" type="slidenum">
              <a:rPr lang="en-US">
                <a:solidFill>
                  <a:prstClr val="black"/>
                </a:solidFill>
                <a:latin typeface="Neue Haas Grotesk Text Pro"/>
              </a:rPr>
              <a:pPr defTabSz="685800"/>
              <a:t>49</a:t>
            </a:fld>
            <a:endParaRPr lang="en-US">
              <a:solidFill>
                <a:prstClr val="black"/>
              </a:solidFill>
              <a:latin typeface="Neue Haas Grotesk Text Pro"/>
            </a:endParaRPr>
          </a:p>
        </p:txBody>
      </p:sp>
      <p:sp>
        <p:nvSpPr>
          <p:cNvPr id="5" name="Rectangle 4">
            <a:extLst>
              <a:ext uri="{FF2B5EF4-FFF2-40B4-BE49-F238E27FC236}">
                <a16:creationId xmlns:a16="http://schemas.microsoft.com/office/drawing/2014/main" id="{7DEB852F-371E-4875-4CBE-D2D5E427EB18}"/>
              </a:ext>
            </a:extLst>
          </p:cNvPr>
          <p:cNvSpPr/>
          <p:nvPr/>
        </p:nvSpPr>
        <p:spPr>
          <a:xfrm>
            <a:off x="4565072" y="0"/>
            <a:ext cx="2295000" cy="211577"/>
          </a:xfrm>
          <a:prstGeom prst="rect">
            <a:avLst/>
          </a:prstGeom>
          <a:solidFill>
            <a:schemeClr val="bg1">
              <a:lumMod val="6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200" b="1" dirty="0">
                <a:solidFill>
                  <a:prstClr val="white"/>
                </a:solidFill>
                <a:latin typeface="Arial" panose="020B0604020202020204" pitchFamily="34" charset="0"/>
                <a:cs typeface="Arial" panose="020B0604020202020204" pitchFamily="34" charset="0"/>
              </a:rPr>
              <a:t>Results</a:t>
            </a:r>
            <a:endParaRPr lang="en-SG" sz="1200" b="1" dirty="0">
              <a:solidFill>
                <a:prstClr val="white"/>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C0D68E6-59A0-3707-1BAA-DDA1FEA9C865}"/>
              </a:ext>
            </a:extLst>
          </p:cNvPr>
          <p:cNvSpPr/>
          <p:nvPr/>
        </p:nvSpPr>
        <p:spPr>
          <a:xfrm>
            <a:off x="6860072" y="0"/>
            <a:ext cx="2281500" cy="211577"/>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200" b="1" i="1">
                <a:solidFill>
                  <a:srgbClr val="169C9A"/>
                </a:solidFill>
                <a:latin typeface="Arial" panose="020B0604020202020204" pitchFamily="34" charset="0"/>
                <a:cs typeface="Arial" panose="020B0604020202020204" pitchFamily="34" charset="0"/>
              </a:rPr>
              <a:t>Outloo</a:t>
            </a:r>
            <a:r>
              <a:rPr lang="en-US" sz="1200" b="1" i="1" dirty="0">
                <a:solidFill>
                  <a:srgbClr val="169C9A"/>
                </a:solidFill>
                <a:latin typeface="Arial" panose="020B0604020202020204" pitchFamily="34" charset="0"/>
                <a:cs typeface="Arial" panose="020B0604020202020204" pitchFamily="34" charset="0"/>
              </a:rPr>
              <a:t>k</a:t>
            </a:r>
            <a:endParaRPr lang="en-SG" sz="1200" b="1" i="1" dirty="0">
              <a:solidFill>
                <a:srgbClr val="169C9A"/>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B1DC60E-F246-8934-2285-516AD029A43E}"/>
              </a:ext>
            </a:extLst>
          </p:cNvPr>
          <p:cNvSpPr/>
          <p:nvPr/>
        </p:nvSpPr>
        <p:spPr>
          <a:xfrm>
            <a:off x="0" y="0"/>
            <a:ext cx="2295000" cy="211577"/>
          </a:xfrm>
          <a:prstGeom prst="rect">
            <a:avLst/>
          </a:prstGeom>
          <a:solidFill>
            <a:schemeClr val="bg1">
              <a:lumMod val="6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200" b="1" dirty="0">
                <a:solidFill>
                  <a:prstClr val="white"/>
                </a:solidFill>
                <a:latin typeface="Arial" panose="020B0604020202020204" pitchFamily="34" charset="0"/>
                <a:cs typeface="Arial" panose="020B0604020202020204" pitchFamily="34" charset="0"/>
              </a:rPr>
              <a:t>Introduction</a:t>
            </a:r>
            <a:endParaRPr lang="en-SG" sz="1200" b="1" dirty="0">
              <a:solidFill>
                <a:prstClr val="white"/>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52ACD10-7B37-D16E-9429-09A04FF69DCC}"/>
              </a:ext>
            </a:extLst>
          </p:cNvPr>
          <p:cNvSpPr/>
          <p:nvPr/>
        </p:nvSpPr>
        <p:spPr>
          <a:xfrm>
            <a:off x="2295000" y="0"/>
            <a:ext cx="2268000" cy="211577"/>
          </a:xfrm>
          <a:prstGeom prst="rect">
            <a:avLst/>
          </a:prstGeom>
          <a:solidFill>
            <a:schemeClr val="bg1">
              <a:lumMod val="6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200" b="1" dirty="0">
                <a:solidFill>
                  <a:prstClr val="white"/>
                </a:solidFill>
                <a:latin typeface="Arial" panose="020B0604020202020204" pitchFamily="34" charset="0"/>
                <a:cs typeface="Arial" panose="020B0604020202020204" pitchFamily="34" charset="0"/>
              </a:rPr>
              <a:t>Chip Design</a:t>
            </a:r>
            <a:endParaRPr lang="en-SG" sz="1200" b="1" dirty="0">
              <a:solidFill>
                <a:prstClr val="whit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3E1A053-AA9D-B32B-879B-B1465345EFD4}"/>
              </a:ext>
            </a:extLst>
          </p:cNvPr>
          <p:cNvSpPr txBox="1"/>
          <p:nvPr/>
        </p:nvSpPr>
        <p:spPr>
          <a:xfrm>
            <a:off x="3372805" y="2943644"/>
            <a:ext cx="2183824" cy="507831"/>
          </a:xfrm>
          <a:prstGeom prst="rect">
            <a:avLst/>
          </a:prstGeom>
          <a:noFill/>
        </p:spPr>
        <p:txBody>
          <a:bodyPr wrap="square">
            <a:spAutoFit/>
          </a:bodyPr>
          <a:lstStyle/>
          <a:p>
            <a:pPr defTabSz="685800"/>
            <a:r>
              <a:rPr lang="en-US" sz="1350" i="1" u="sng" dirty="0">
                <a:solidFill>
                  <a:srgbClr val="169C9A"/>
                </a:solidFill>
                <a:latin typeface="Arial" panose="020B0604020202020204" pitchFamily="34" charset="0"/>
                <a:cs typeface="Arial" panose="020B0604020202020204" pitchFamily="34" charset="0"/>
              </a:rPr>
              <a:t>Data Process and Storage</a:t>
            </a:r>
          </a:p>
        </p:txBody>
      </p:sp>
      <p:sp>
        <p:nvSpPr>
          <p:cNvPr id="10" name="TextBox 9">
            <a:extLst>
              <a:ext uri="{FF2B5EF4-FFF2-40B4-BE49-F238E27FC236}">
                <a16:creationId xmlns:a16="http://schemas.microsoft.com/office/drawing/2014/main" id="{48023F1C-0E37-FA76-E5B5-42E80208B71F}"/>
              </a:ext>
            </a:extLst>
          </p:cNvPr>
          <p:cNvSpPr txBox="1"/>
          <p:nvPr/>
        </p:nvSpPr>
        <p:spPr>
          <a:xfrm>
            <a:off x="7587013" y="1337597"/>
            <a:ext cx="685800" cy="300082"/>
          </a:xfrm>
          <a:prstGeom prst="rect">
            <a:avLst/>
          </a:prstGeom>
          <a:noFill/>
          <a:ln w="38100">
            <a:noFill/>
          </a:ln>
        </p:spPr>
        <p:txBody>
          <a:bodyPr wrap="square" rtlCol="0">
            <a:spAutoFit/>
          </a:bodyPr>
          <a:lstStyle>
            <a:defPPr>
              <a:defRPr lang="en-US"/>
            </a:defPPr>
            <a:lvl1pPr algn="ctr">
              <a:defRPr i="1">
                <a:latin typeface="Arial" panose="020B0604020202020204" pitchFamily="34" charset="0"/>
                <a:cs typeface="Arial" panose="020B0604020202020204" pitchFamily="34" charset="0"/>
              </a:defRPr>
            </a:lvl1pPr>
          </a:lstStyle>
          <a:p>
            <a:pPr defTabSz="685800"/>
            <a:r>
              <a:rPr lang="en-US" sz="1350" dirty="0">
                <a:solidFill>
                  <a:prstClr val="black"/>
                </a:solidFill>
              </a:rPr>
              <a:t>Probe</a:t>
            </a:r>
          </a:p>
        </p:txBody>
      </p:sp>
      <p:pic>
        <p:nvPicPr>
          <p:cNvPr id="11" name="Picture 10">
            <a:extLst>
              <a:ext uri="{FF2B5EF4-FFF2-40B4-BE49-F238E27FC236}">
                <a16:creationId xmlns:a16="http://schemas.microsoft.com/office/drawing/2014/main" id="{E6E4EC1A-3628-5191-CC98-AE225E57E206}"/>
              </a:ext>
            </a:extLst>
          </p:cNvPr>
          <p:cNvPicPr>
            <a:picLocks noChangeAspect="1"/>
          </p:cNvPicPr>
          <p:nvPr/>
        </p:nvPicPr>
        <p:blipFill>
          <a:blip r:embed="rId2"/>
          <a:stretch>
            <a:fillRect/>
          </a:stretch>
        </p:blipFill>
        <p:spPr>
          <a:xfrm>
            <a:off x="1444892" y="1299325"/>
            <a:ext cx="1145754" cy="594095"/>
          </a:xfrm>
          <a:prstGeom prst="rect">
            <a:avLst/>
          </a:prstGeom>
        </p:spPr>
      </p:pic>
      <p:sp>
        <p:nvSpPr>
          <p:cNvPr id="12" name="Arrow: Right 11">
            <a:extLst>
              <a:ext uri="{FF2B5EF4-FFF2-40B4-BE49-F238E27FC236}">
                <a16:creationId xmlns:a16="http://schemas.microsoft.com/office/drawing/2014/main" id="{1670BE69-5FBE-C46B-7449-A3FDA6BE335A}"/>
              </a:ext>
            </a:extLst>
          </p:cNvPr>
          <p:cNvSpPr/>
          <p:nvPr/>
        </p:nvSpPr>
        <p:spPr>
          <a:xfrm>
            <a:off x="2484977" y="1579228"/>
            <a:ext cx="1247216" cy="34289"/>
          </a:xfrm>
          <a:prstGeom prst="rightArrow">
            <a:avLst/>
          </a:prstGeom>
          <a:solidFill>
            <a:srgbClr val="169C9A"/>
          </a:solidFill>
          <a:ln>
            <a:solidFill>
              <a:srgbClr val="169C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13" name="Oval 12">
            <a:extLst>
              <a:ext uri="{FF2B5EF4-FFF2-40B4-BE49-F238E27FC236}">
                <a16:creationId xmlns:a16="http://schemas.microsoft.com/office/drawing/2014/main" id="{D10C52FC-51BC-344A-90D4-C7E91CBA9B7C}"/>
              </a:ext>
            </a:extLst>
          </p:cNvPr>
          <p:cNvSpPr/>
          <p:nvPr/>
        </p:nvSpPr>
        <p:spPr>
          <a:xfrm>
            <a:off x="2814725" y="1264272"/>
            <a:ext cx="332715" cy="332100"/>
          </a:xfrm>
          <a:prstGeom prst="ellipse">
            <a:avLst/>
          </a:prstGeom>
          <a:solidFill>
            <a:schemeClr val="bg1"/>
          </a:solidFill>
          <a:ln w="38100">
            <a:solidFill>
              <a:srgbClr val="169C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14" name="Oval 13">
            <a:extLst>
              <a:ext uri="{FF2B5EF4-FFF2-40B4-BE49-F238E27FC236}">
                <a16:creationId xmlns:a16="http://schemas.microsoft.com/office/drawing/2014/main" id="{68160E69-9E28-324A-E385-D4EA4BD43961}"/>
              </a:ext>
            </a:extLst>
          </p:cNvPr>
          <p:cNvSpPr/>
          <p:nvPr/>
        </p:nvSpPr>
        <p:spPr>
          <a:xfrm>
            <a:off x="2960686" y="1255700"/>
            <a:ext cx="332715" cy="332100"/>
          </a:xfrm>
          <a:prstGeom prst="ellipse">
            <a:avLst/>
          </a:prstGeom>
          <a:solidFill>
            <a:schemeClr val="bg1"/>
          </a:solidFill>
          <a:ln w="38100">
            <a:solidFill>
              <a:srgbClr val="169C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15" name="Oval 14">
            <a:extLst>
              <a:ext uri="{FF2B5EF4-FFF2-40B4-BE49-F238E27FC236}">
                <a16:creationId xmlns:a16="http://schemas.microsoft.com/office/drawing/2014/main" id="{56386592-E956-C339-4C0D-954A5EDCA42C}"/>
              </a:ext>
            </a:extLst>
          </p:cNvPr>
          <p:cNvSpPr/>
          <p:nvPr/>
        </p:nvSpPr>
        <p:spPr>
          <a:xfrm>
            <a:off x="3127043" y="1255700"/>
            <a:ext cx="332715" cy="332100"/>
          </a:xfrm>
          <a:prstGeom prst="ellipse">
            <a:avLst/>
          </a:prstGeom>
          <a:solidFill>
            <a:schemeClr val="bg1"/>
          </a:solidFill>
          <a:ln w="38100">
            <a:solidFill>
              <a:srgbClr val="169C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16" name="Rectangle 15">
            <a:extLst>
              <a:ext uri="{FF2B5EF4-FFF2-40B4-BE49-F238E27FC236}">
                <a16:creationId xmlns:a16="http://schemas.microsoft.com/office/drawing/2014/main" id="{F0DCAC4D-FFD3-AF62-AD34-6A87CA26C846}"/>
              </a:ext>
            </a:extLst>
          </p:cNvPr>
          <p:cNvSpPr/>
          <p:nvPr/>
        </p:nvSpPr>
        <p:spPr>
          <a:xfrm>
            <a:off x="3744001" y="1298561"/>
            <a:ext cx="1072835" cy="148458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altLang="zh-CN" sz="1350" dirty="0">
                <a:solidFill>
                  <a:prstClr val="white"/>
                </a:solidFill>
                <a:latin typeface="Arial" panose="020B0604020202020204" pitchFamily="34" charset="0"/>
                <a:cs typeface="Arial" panose="020B0604020202020204" pitchFamily="34" charset="0"/>
              </a:rPr>
              <a:t>LN</a:t>
            </a:r>
            <a:endParaRPr lang="en-US" sz="1350" dirty="0">
              <a:solidFill>
                <a:prstClr val="white"/>
              </a:solidFill>
              <a:latin typeface="Arial" panose="020B0604020202020204" pitchFamily="34" charset="0"/>
              <a:cs typeface="Arial" panose="020B0604020202020204" pitchFamily="34" charset="0"/>
            </a:endParaRPr>
          </a:p>
          <a:p>
            <a:pPr algn="ctr" defTabSz="685800"/>
            <a:r>
              <a:rPr lang="en-US" sz="1350" dirty="0">
                <a:solidFill>
                  <a:prstClr val="white"/>
                </a:solidFill>
                <a:latin typeface="Arial" panose="020B0604020202020204" pitchFamily="34" charset="0"/>
                <a:cs typeface="Arial" panose="020B0604020202020204" pitchFamily="34" charset="0"/>
              </a:rPr>
              <a:t>chip</a:t>
            </a:r>
          </a:p>
        </p:txBody>
      </p:sp>
      <p:grpSp>
        <p:nvGrpSpPr>
          <p:cNvPr id="17" name="Group 16">
            <a:extLst>
              <a:ext uri="{FF2B5EF4-FFF2-40B4-BE49-F238E27FC236}">
                <a16:creationId xmlns:a16="http://schemas.microsoft.com/office/drawing/2014/main" id="{77137F7B-5918-FED4-08DF-7CBFFA5604D5}"/>
              </a:ext>
            </a:extLst>
          </p:cNvPr>
          <p:cNvGrpSpPr/>
          <p:nvPr/>
        </p:nvGrpSpPr>
        <p:grpSpPr>
          <a:xfrm>
            <a:off x="3801341" y="1554523"/>
            <a:ext cx="91667" cy="712531"/>
            <a:chOff x="6898740" y="1484768"/>
            <a:chExt cx="122222" cy="950041"/>
          </a:xfrm>
          <a:solidFill>
            <a:schemeClr val="bg1"/>
          </a:solidFill>
        </p:grpSpPr>
        <p:sp>
          <p:nvSpPr>
            <p:cNvPr id="18" name="Rectangle 17">
              <a:extLst>
                <a:ext uri="{FF2B5EF4-FFF2-40B4-BE49-F238E27FC236}">
                  <a16:creationId xmlns:a16="http://schemas.microsoft.com/office/drawing/2014/main" id="{7B10A2BE-B151-05F4-E1AE-A7393D113268}"/>
                </a:ext>
              </a:extLst>
            </p:cNvPr>
            <p:cNvSpPr/>
            <p:nvPr/>
          </p:nvSpPr>
          <p:spPr>
            <a:xfrm>
              <a:off x="6898740" y="1484768"/>
              <a:ext cx="122222" cy="121101"/>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19" name="Rectangle 18">
              <a:extLst>
                <a:ext uri="{FF2B5EF4-FFF2-40B4-BE49-F238E27FC236}">
                  <a16:creationId xmlns:a16="http://schemas.microsoft.com/office/drawing/2014/main" id="{2E8278D6-ACC3-2132-57F4-1CFD5E8867EC}"/>
                </a:ext>
              </a:extLst>
            </p:cNvPr>
            <p:cNvSpPr/>
            <p:nvPr/>
          </p:nvSpPr>
          <p:spPr>
            <a:xfrm>
              <a:off x="6898740" y="1690688"/>
              <a:ext cx="122222" cy="121101"/>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20" name="Rectangle 19">
              <a:extLst>
                <a:ext uri="{FF2B5EF4-FFF2-40B4-BE49-F238E27FC236}">
                  <a16:creationId xmlns:a16="http://schemas.microsoft.com/office/drawing/2014/main" id="{34119BDF-9F8E-2038-71CA-FF5F68870847}"/>
                </a:ext>
              </a:extLst>
            </p:cNvPr>
            <p:cNvSpPr/>
            <p:nvPr/>
          </p:nvSpPr>
          <p:spPr>
            <a:xfrm>
              <a:off x="6898740" y="1896608"/>
              <a:ext cx="122222" cy="121101"/>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21" name="Rectangle 20">
              <a:extLst>
                <a:ext uri="{FF2B5EF4-FFF2-40B4-BE49-F238E27FC236}">
                  <a16:creationId xmlns:a16="http://schemas.microsoft.com/office/drawing/2014/main" id="{29BEE62C-9951-D768-B319-30B7064F37E8}"/>
                </a:ext>
              </a:extLst>
            </p:cNvPr>
            <p:cNvSpPr/>
            <p:nvPr/>
          </p:nvSpPr>
          <p:spPr>
            <a:xfrm>
              <a:off x="6898740" y="2107553"/>
              <a:ext cx="122222" cy="121101"/>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22" name="Rectangle 21">
              <a:extLst>
                <a:ext uri="{FF2B5EF4-FFF2-40B4-BE49-F238E27FC236}">
                  <a16:creationId xmlns:a16="http://schemas.microsoft.com/office/drawing/2014/main" id="{EAE095C1-8874-33E7-2AB2-5C562C8A838D}"/>
                </a:ext>
              </a:extLst>
            </p:cNvPr>
            <p:cNvSpPr/>
            <p:nvPr/>
          </p:nvSpPr>
          <p:spPr>
            <a:xfrm>
              <a:off x="6898740" y="2313708"/>
              <a:ext cx="122222" cy="121101"/>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grpSp>
      <p:sp>
        <p:nvSpPr>
          <p:cNvPr id="23" name="Rectangle 22">
            <a:extLst>
              <a:ext uri="{FF2B5EF4-FFF2-40B4-BE49-F238E27FC236}">
                <a16:creationId xmlns:a16="http://schemas.microsoft.com/office/drawing/2014/main" id="{CB60E7F1-DAC1-99BC-4157-1924564D2417}"/>
              </a:ext>
            </a:extLst>
          </p:cNvPr>
          <p:cNvSpPr/>
          <p:nvPr/>
        </p:nvSpPr>
        <p:spPr>
          <a:xfrm>
            <a:off x="4718507" y="2106424"/>
            <a:ext cx="40500" cy="40500"/>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24" name="TextBox 23">
            <a:extLst>
              <a:ext uri="{FF2B5EF4-FFF2-40B4-BE49-F238E27FC236}">
                <a16:creationId xmlns:a16="http://schemas.microsoft.com/office/drawing/2014/main" id="{6A9C3F76-D9BD-07E6-FC21-CB3F593D81C0}"/>
              </a:ext>
            </a:extLst>
          </p:cNvPr>
          <p:cNvSpPr txBox="1"/>
          <p:nvPr/>
        </p:nvSpPr>
        <p:spPr>
          <a:xfrm>
            <a:off x="3714318" y="1321121"/>
            <a:ext cx="790130" cy="415498"/>
          </a:xfrm>
          <a:prstGeom prst="rect">
            <a:avLst/>
          </a:prstGeom>
          <a:noFill/>
        </p:spPr>
        <p:txBody>
          <a:bodyPr wrap="square" rtlCol="0">
            <a:spAutoFit/>
          </a:bodyPr>
          <a:lstStyle/>
          <a:p>
            <a:pPr defTabSz="685800"/>
            <a:r>
              <a:rPr lang="en-US" sz="1050" dirty="0">
                <a:solidFill>
                  <a:prstClr val="white"/>
                </a:solidFill>
                <a:latin typeface="Arial" panose="020B0604020202020204" pitchFamily="34" charset="0"/>
                <a:cs typeface="Arial" panose="020B0604020202020204" pitchFamily="34" charset="0"/>
              </a:rPr>
              <a:t>Fiber array</a:t>
            </a:r>
          </a:p>
        </p:txBody>
      </p:sp>
      <p:sp>
        <p:nvSpPr>
          <p:cNvPr id="25" name="TextBox 24">
            <a:extLst>
              <a:ext uri="{FF2B5EF4-FFF2-40B4-BE49-F238E27FC236}">
                <a16:creationId xmlns:a16="http://schemas.microsoft.com/office/drawing/2014/main" id="{2F334777-E30F-B628-D650-5E238738C474}"/>
              </a:ext>
            </a:extLst>
          </p:cNvPr>
          <p:cNvSpPr txBox="1"/>
          <p:nvPr/>
        </p:nvSpPr>
        <p:spPr>
          <a:xfrm>
            <a:off x="3944931" y="2296406"/>
            <a:ext cx="883712" cy="253916"/>
          </a:xfrm>
          <a:prstGeom prst="rect">
            <a:avLst/>
          </a:prstGeom>
          <a:noFill/>
        </p:spPr>
        <p:txBody>
          <a:bodyPr wrap="square" rtlCol="0">
            <a:spAutoFit/>
          </a:bodyPr>
          <a:lstStyle/>
          <a:p>
            <a:pPr defTabSz="685800"/>
            <a:r>
              <a:rPr lang="en-US" sz="1050" b="1" i="1" dirty="0">
                <a:solidFill>
                  <a:srgbClr val="FA9A42">
                    <a:lumMod val="75000"/>
                  </a:srgbClr>
                </a:solidFill>
                <a:latin typeface="Arial" panose="020B0604020202020204" pitchFamily="34" charset="0"/>
                <a:cs typeface="Arial" panose="020B0604020202020204" pitchFamily="34" charset="0"/>
              </a:rPr>
              <a:t>Electrodes</a:t>
            </a:r>
          </a:p>
        </p:txBody>
      </p:sp>
      <p:sp>
        <p:nvSpPr>
          <p:cNvPr id="26" name="Rectangle 25">
            <a:extLst>
              <a:ext uri="{FF2B5EF4-FFF2-40B4-BE49-F238E27FC236}">
                <a16:creationId xmlns:a16="http://schemas.microsoft.com/office/drawing/2014/main" id="{EE9D7BBE-D79E-C70A-B81F-F53078925B1C}"/>
              </a:ext>
            </a:extLst>
          </p:cNvPr>
          <p:cNvSpPr/>
          <p:nvPr/>
        </p:nvSpPr>
        <p:spPr>
          <a:xfrm>
            <a:off x="4718507" y="2180756"/>
            <a:ext cx="40500" cy="40500"/>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27" name="Rectangle 26">
            <a:extLst>
              <a:ext uri="{FF2B5EF4-FFF2-40B4-BE49-F238E27FC236}">
                <a16:creationId xmlns:a16="http://schemas.microsoft.com/office/drawing/2014/main" id="{7A28C435-9E69-0807-C0E3-B1D5C6EC4856}"/>
              </a:ext>
            </a:extLst>
          </p:cNvPr>
          <p:cNvSpPr/>
          <p:nvPr/>
        </p:nvSpPr>
        <p:spPr>
          <a:xfrm>
            <a:off x="4718507" y="2253878"/>
            <a:ext cx="40500" cy="40500"/>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28" name="Rectangle 27">
            <a:extLst>
              <a:ext uri="{FF2B5EF4-FFF2-40B4-BE49-F238E27FC236}">
                <a16:creationId xmlns:a16="http://schemas.microsoft.com/office/drawing/2014/main" id="{466554F9-CA20-C26C-A9E4-D2B980CB7FA7}"/>
              </a:ext>
            </a:extLst>
          </p:cNvPr>
          <p:cNvSpPr/>
          <p:nvPr/>
        </p:nvSpPr>
        <p:spPr>
          <a:xfrm>
            <a:off x="4718507" y="2328209"/>
            <a:ext cx="40500" cy="40500"/>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29" name="Rectangle 28">
            <a:extLst>
              <a:ext uri="{FF2B5EF4-FFF2-40B4-BE49-F238E27FC236}">
                <a16:creationId xmlns:a16="http://schemas.microsoft.com/office/drawing/2014/main" id="{C41B5DBC-DE95-DAAE-9D6F-281B79391814}"/>
              </a:ext>
            </a:extLst>
          </p:cNvPr>
          <p:cNvSpPr/>
          <p:nvPr/>
        </p:nvSpPr>
        <p:spPr>
          <a:xfrm>
            <a:off x="4718507" y="2404527"/>
            <a:ext cx="40500" cy="40500"/>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30" name="Rectangle 29">
            <a:extLst>
              <a:ext uri="{FF2B5EF4-FFF2-40B4-BE49-F238E27FC236}">
                <a16:creationId xmlns:a16="http://schemas.microsoft.com/office/drawing/2014/main" id="{D7281F2E-99AE-C839-853A-6BB8C04E9F20}"/>
              </a:ext>
            </a:extLst>
          </p:cNvPr>
          <p:cNvSpPr/>
          <p:nvPr/>
        </p:nvSpPr>
        <p:spPr>
          <a:xfrm>
            <a:off x="4718507" y="2478859"/>
            <a:ext cx="40500" cy="40500"/>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31" name="Rectangle 30">
            <a:extLst>
              <a:ext uri="{FF2B5EF4-FFF2-40B4-BE49-F238E27FC236}">
                <a16:creationId xmlns:a16="http://schemas.microsoft.com/office/drawing/2014/main" id="{90E5AEB8-2967-37A3-38C3-EB28711A8C6D}"/>
              </a:ext>
            </a:extLst>
          </p:cNvPr>
          <p:cNvSpPr/>
          <p:nvPr/>
        </p:nvSpPr>
        <p:spPr>
          <a:xfrm>
            <a:off x="4718507" y="2551981"/>
            <a:ext cx="40500" cy="40500"/>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32" name="Rectangle 31">
            <a:extLst>
              <a:ext uri="{FF2B5EF4-FFF2-40B4-BE49-F238E27FC236}">
                <a16:creationId xmlns:a16="http://schemas.microsoft.com/office/drawing/2014/main" id="{840383E6-F16C-5521-E7F5-8197D2A764E4}"/>
              </a:ext>
            </a:extLst>
          </p:cNvPr>
          <p:cNvSpPr/>
          <p:nvPr/>
        </p:nvSpPr>
        <p:spPr>
          <a:xfrm>
            <a:off x="4718507" y="2626313"/>
            <a:ext cx="40500" cy="40500"/>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33" name="Rectangle 32">
            <a:extLst>
              <a:ext uri="{FF2B5EF4-FFF2-40B4-BE49-F238E27FC236}">
                <a16:creationId xmlns:a16="http://schemas.microsoft.com/office/drawing/2014/main" id="{B552C113-D583-70D6-170C-28B0B18CF8D4}"/>
              </a:ext>
            </a:extLst>
          </p:cNvPr>
          <p:cNvSpPr/>
          <p:nvPr/>
        </p:nvSpPr>
        <p:spPr>
          <a:xfrm>
            <a:off x="4718507" y="1509613"/>
            <a:ext cx="40500" cy="40500"/>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34" name="Rectangle 33">
            <a:extLst>
              <a:ext uri="{FF2B5EF4-FFF2-40B4-BE49-F238E27FC236}">
                <a16:creationId xmlns:a16="http://schemas.microsoft.com/office/drawing/2014/main" id="{0E41A069-2907-6E1E-7F05-3245A583708C}"/>
              </a:ext>
            </a:extLst>
          </p:cNvPr>
          <p:cNvSpPr/>
          <p:nvPr/>
        </p:nvSpPr>
        <p:spPr>
          <a:xfrm>
            <a:off x="4718507" y="1583945"/>
            <a:ext cx="40500" cy="40500"/>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35" name="Rectangle 34">
            <a:extLst>
              <a:ext uri="{FF2B5EF4-FFF2-40B4-BE49-F238E27FC236}">
                <a16:creationId xmlns:a16="http://schemas.microsoft.com/office/drawing/2014/main" id="{6F44F1E9-1D17-D25C-6C75-C9C244B20E42}"/>
              </a:ext>
            </a:extLst>
          </p:cNvPr>
          <p:cNvSpPr/>
          <p:nvPr/>
        </p:nvSpPr>
        <p:spPr>
          <a:xfrm>
            <a:off x="4718507" y="1657067"/>
            <a:ext cx="40500" cy="40500"/>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36" name="Rectangle 35">
            <a:extLst>
              <a:ext uri="{FF2B5EF4-FFF2-40B4-BE49-F238E27FC236}">
                <a16:creationId xmlns:a16="http://schemas.microsoft.com/office/drawing/2014/main" id="{CC170FC4-368B-00C2-429F-B1502B1B2396}"/>
              </a:ext>
            </a:extLst>
          </p:cNvPr>
          <p:cNvSpPr/>
          <p:nvPr/>
        </p:nvSpPr>
        <p:spPr>
          <a:xfrm>
            <a:off x="4718507" y="1731398"/>
            <a:ext cx="40500" cy="40500"/>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37" name="Rectangle 36">
            <a:extLst>
              <a:ext uri="{FF2B5EF4-FFF2-40B4-BE49-F238E27FC236}">
                <a16:creationId xmlns:a16="http://schemas.microsoft.com/office/drawing/2014/main" id="{DB74BEC1-6E3E-1C8A-AB14-2799EF7078EF}"/>
              </a:ext>
            </a:extLst>
          </p:cNvPr>
          <p:cNvSpPr/>
          <p:nvPr/>
        </p:nvSpPr>
        <p:spPr>
          <a:xfrm>
            <a:off x="4718507" y="1807716"/>
            <a:ext cx="40500" cy="40500"/>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38" name="Rectangle 37">
            <a:extLst>
              <a:ext uri="{FF2B5EF4-FFF2-40B4-BE49-F238E27FC236}">
                <a16:creationId xmlns:a16="http://schemas.microsoft.com/office/drawing/2014/main" id="{0FDBB6F8-EA90-3DDF-3F7D-4988F915E684}"/>
              </a:ext>
            </a:extLst>
          </p:cNvPr>
          <p:cNvSpPr/>
          <p:nvPr/>
        </p:nvSpPr>
        <p:spPr>
          <a:xfrm>
            <a:off x="4718507" y="1882048"/>
            <a:ext cx="40500" cy="40500"/>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39" name="Rectangle 38">
            <a:extLst>
              <a:ext uri="{FF2B5EF4-FFF2-40B4-BE49-F238E27FC236}">
                <a16:creationId xmlns:a16="http://schemas.microsoft.com/office/drawing/2014/main" id="{DB0ED6FD-D65F-3232-85A6-B9280CE6EF27}"/>
              </a:ext>
            </a:extLst>
          </p:cNvPr>
          <p:cNvSpPr/>
          <p:nvPr/>
        </p:nvSpPr>
        <p:spPr>
          <a:xfrm>
            <a:off x="4718507" y="1955170"/>
            <a:ext cx="40500" cy="40500"/>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40" name="Rectangle 39">
            <a:extLst>
              <a:ext uri="{FF2B5EF4-FFF2-40B4-BE49-F238E27FC236}">
                <a16:creationId xmlns:a16="http://schemas.microsoft.com/office/drawing/2014/main" id="{9D81A1FC-BB16-1E27-4E6E-AC2C17154A0F}"/>
              </a:ext>
            </a:extLst>
          </p:cNvPr>
          <p:cNvSpPr/>
          <p:nvPr/>
        </p:nvSpPr>
        <p:spPr>
          <a:xfrm>
            <a:off x="4718507" y="2029502"/>
            <a:ext cx="40500" cy="40500"/>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41" name="Rectangle 40">
            <a:extLst>
              <a:ext uri="{FF2B5EF4-FFF2-40B4-BE49-F238E27FC236}">
                <a16:creationId xmlns:a16="http://schemas.microsoft.com/office/drawing/2014/main" id="{D0164D0C-ED42-8046-5A7C-90D48D5BE337}"/>
              </a:ext>
            </a:extLst>
          </p:cNvPr>
          <p:cNvSpPr/>
          <p:nvPr/>
        </p:nvSpPr>
        <p:spPr>
          <a:xfrm>
            <a:off x="3006059" y="1669292"/>
            <a:ext cx="216795" cy="208812"/>
          </a:xfrm>
          <a:prstGeom prst="rect">
            <a:avLst/>
          </a:prstGeom>
          <a:solidFill>
            <a:srgbClr val="169C9A"/>
          </a:solidFill>
          <a:ln>
            <a:solidFill>
              <a:srgbClr val="169C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Neue Haas Grotesk Text Pro"/>
            </a:endParaRPr>
          </a:p>
        </p:txBody>
      </p:sp>
      <p:sp>
        <p:nvSpPr>
          <p:cNvPr id="42" name="Rectangle 41">
            <a:extLst>
              <a:ext uri="{FF2B5EF4-FFF2-40B4-BE49-F238E27FC236}">
                <a16:creationId xmlns:a16="http://schemas.microsoft.com/office/drawing/2014/main" id="{4AE418FF-10E3-5130-7F23-D36437AEE8FA}"/>
              </a:ext>
            </a:extLst>
          </p:cNvPr>
          <p:cNvSpPr/>
          <p:nvPr/>
        </p:nvSpPr>
        <p:spPr>
          <a:xfrm>
            <a:off x="3006059" y="1903098"/>
            <a:ext cx="216795" cy="208812"/>
          </a:xfrm>
          <a:prstGeom prst="rect">
            <a:avLst/>
          </a:prstGeom>
          <a:solidFill>
            <a:srgbClr val="169C9A"/>
          </a:solidFill>
          <a:ln>
            <a:solidFill>
              <a:srgbClr val="169C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43" name="Rectangle 42">
            <a:extLst>
              <a:ext uri="{FF2B5EF4-FFF2-40B4-BE49-F238E27FC236}">
                <a16:creationId xmlns:a16="http://schemas.microsoft.com/office/drawing/2014/main" id="{372CB596-D518-F9D5-B5A1-FEE7008ED5D7}"/>
              </a:ext>
            </a:extLst>
          </p:cNvPr>
          <p:cNvSpPr/>
          <p:nvPr/>
        </p:nvSpPr>
        <p:spPr>
          <a:xfrm>
            <a:off x="3006059" y="2136904"/>
            <a:ext cx="216795" cy="208812"/>
          </a:xfrm>
          <a:prstGeom prst="rect">
            <a:avLst/>
          </a:prstGeom>
          <a:solidFill>
            <a:srgbClr val="169C9A"/>
          </a:solidFill>
          <a:ln>
            <a:solidFill>
              <a:srgbClr val="169C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44" name="Rectangle 43">
            <a:extLst>
              <a:ext uri="{FF2B5EF4-FFF2-40B4-BE49-F238E27FC236}">
                <a16:creationId xmlns:a16="http://schemas.microsoft.com/office/drawing/2014/main" id="{DA208B37-B07A-CEED-26C8-1A47569097B6}"/>
              </a:ext>
            </a:extLst>
          </p:cNvPr>
          <p:cNvSpPr/>
          <p:nvPr/>
        </p:nvSpPr>
        <p:spPr>
          <a:xfrm>
            <a:off x="3006059" y="2368374"/>
            <a:ext cx="216795" cy="208812"/>
          </a:xfrm>
          <a:prstGeom prst="rect">
            <a:avLst/>
          </a:prstGeom>
          <a:solidFill>
            <a:srgbClr val="169C9A"/>
          </a:solidFill>
          <a:ln>
            <a:solidFill>
              <a:srgbClr val="169C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45" name="Freeform: Shape 44">
            <a:extLst>
              <a:ext uri="{FF2B5EF4-FFF2-40B4-BE49-F238E27FC236}">
                <a16:creationId xmlns:a16="http://schemas.microsoft.com/office/drawing/2014/main" id="{37D2B683-2AF2-57A5-4E99-F19088BAFF85}"/>
              </a:ext>
            </a:extLst>
          </p:cNvPr>
          <p:cNvSpPr/>
          <p:nvPr/>
        </p:nvSpPr>
        <p:spPr>
          <a:xfrm>
            <a:off x="3256886" y="1706248"/>
            <a:ext cx="448146" cy="111089"/>
          </a:xfrm>
          <a:custGeom>
            <a:avLst/>
            <a:gdLst>
              <a:gd name="connsiteX0" fmla="*/ 597528 w 597528"/>
              <a:gd name="connsiteY0" fmla="*/ 26411 h 148119"/>
              <a:gd name="connsiteX1" fmla="*/ 398352 w 597528"/>
              <a:gd name="connsiteY1" fmla="*/ 8304 h 148119"/>
              <a:gd name="connsiteX2" fmla="*/ 425513 w 597528"/>
              <a:gd name="connsiteY2" fmla="*/ 144106 h 148119"/>
              <a:gd name="connsiteX3" fmla="*/ 0 w 597528"/>
              <a:gd name="connsiteY3" fmla="*/ 98839 h 148119"/>
            </a:gdLst>
            <a:ahLst/>
            <a:cxnLst>
              <a:cxn ang="0">
                <a:pos x="connsiteX0" y="connsiteY0"/>
              </a:cxn>
              <a:cxn ang="0">
                <a:pos x="connsiteX1" y="connsiteY1"/>
              </a:cxn>
              <a:cxn ang="0">
                <a:pos x="connsiteX2" y="connsiteY2"/>
              </a:cxn>
              <a:cxn ang="0">
                <a:pos x="connsiteX3" y="connsiteY3"/>
              </a:cxn>
            </a:cxnLst>
            <a:rect l="l" t="t" r="r" b="b"/>
            <a:pathLst>
              <a:path w="597528" h="148119">
                <a:moveTo>
                  <a:pt x="597528" y="26411"/>
                </a:moveTo>
                <a:cubicBezTo>
                  <a:pt x="512274" y="7549"/>
                  <a:pt x="427021" y="-11312"/>
                  <a:pt x="398352" y="8304"/>
                </a:cubicBezTo>
                <a:cubicBezTo>
                  <a:pt x="369683" y="27920"/>
                  <a:pt x="491905" y="129017"/>
                  <a:pt x="425513" y="144106"/>
                </a:cubicBezTo>
                <a:cubicBezTo>
                  <a:pt x="359121" y="159195"/>
                  <a:pt x="179560" y="129017"/>
                  <a:pt x="0" y="98839"/>
                </a:cubicBezTo>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46" name="Freeform: Shape 45">
            <a:extLst>
              <a:ext uri="{FF2B5EF4-FFF2-40B4-BE49-F238E27FC236}">
                <a16:creationId xmlns:a16="http://schemas.microsoft.com/office/drawing/2014/main" id="{A620F26A-522F-D4D3-B36B-2C954EAC1042}"/>
              </a:ext>
            </a:extLst>
          </p:cNvPr>
          <p:cNvSpPr/>
          <p:nvPr/>
        </p:nvSpPr>
        <p:spPr>
          <a:xfrm>
            <a:off x="3256886" y="1891491"/>
            <a:ext cx="448146" cy="132615"/>
          </a:xfrm>
          <a:custGeom>
            <a:avLst/>
            <a:gdLst>
              <a:gd name="connsiteX0" fmla="*/ 597528 w 597528"/>
              <a:gd name="connsiteY0" fmla="*/ 14809 h 176820"/>
              <a:gd name="connsiteX1" fmla="*/ 443619 w 597528"/>
              <a:gd name="connsiteY1" fmla="*/ 14809 h 176820"/>
              <a:gd name="connsiteX2" fmla="*/ 452673 w 597528"/>
              <a:gd name="connsiteY2" fmla="*/ 168718 h 176820"/>
              <a:gd name="connsiteX3" fmla="*/ 0 w 597528"/>
              <a:gd name="connsiteY3" fmla="*/ 141558 h 176820"/>
            </a:gdLst>
            <a:ahLst/>
            <a:cxnLst>
              <a:cxn ang="0">
                <a:pos x="connsiteX0" y="connsiteY0"/>
              </a:cxn>
              <a:cxn ang="0">
                <a:pos x="connsiteX1" y="connsiteY1"/>
              </a:cxn>
              <a:cxn ang="0">
                <a:pos x="connsiteX2" y="connsiteY2"/>
              </a:cxn>
              <a:cxn ang="0">
                <a:pos x="connsiteX3" y="connsiteY3"/>
              </a:cxn>
            </a:cxnLst>
            <a:rect l="l" t="t" r="r" b="b"/>
            <a:pathLst>
              <a:path w="597528" h="176820">
                <a:moveTo>
                  <a:pt x="597528" y="14809"/>
                </a:moveTo>
                <a:cubicBezTo>
                  <a:pt x="532644" y="1983"/>
                  <a:pt x="467761" y="-10842"/>
                  <a:pt x="443619" y="14809"/>
                </a:cubicBezTo>
                <a:cubicBezTo>
                  <a:pt x="419477" y="40460"/>
                  <a:pt x="526609" y="147593"/>
                  <a:pt x="452673" y="168718"/>
                </a:cubicBezTo>
                <a:cubicBezTo>
                  <a:pt x="378737" y="189843"/>
                  <a:pt x="189368" y="165700"/>
                  <a:pt x="0" y="141558"/>
                </a:cubicBezTo>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47" name="Freeform: Shape 46">
            <a:extLst>
              <a:ext uri="{FF2B5EF4-FFF2-40B4-BE49-F238E27FC236}">
                <a16:creationId xmlns:a16="http://schemas.microsoft.com/office/drawing/2014/main" id="{513B3DE1-D419-4672-F8D2-91E0BBF1EB24}"/>
              </a:ext>
            </a:extLst>
          </p:cNvPr>
          <p:cNvSpPr/>
          <p:nvPr/>
        </p:nvSpPr>
        <p:spPr>
          <a:xfrm>
            <a:off x="3256887" y="2058771"/>
            <a:ext cx="461726" cy="222316"/>
          </a:xfrm>
          <a:custGeom>
            <a:avLst/>
            <a:gdLst>
              <a:gd name="connsiteX0" fmla="*/ 615635 w 615635"/>
              <a:gd name="connsiteY0" fmla="*/ 0 h 296421"/>
              <a:gd name="connsiteX1" fmla="*/ 479833 w 615635"/>
              <a:gd name="connsiteY1" fmla="*/ 63374 h 296421"/>
              <a:gd name="connsiteX2" fmla="*/ 479833 w 615635"/>
              <a:gd name="connsiteY2" fmla="*/ 280657 h 296421"/>
              <a:gd name="connsiteX3" fmla="*/ 0 w 615635"/>
              <a:gd name="connsiteY3" fmla="*/ 262550 h 296421"/>
            </a:gdLst>
            <a:ahLst/>
            <a:cxnLst>
              <a:cxn ang="0">
                <a:pos x="connsiteX0" y="connsiteY0"/>
              </a:cxn>
              <a:cxn ang="0">
                <a:pos x="connsiteX1" y="connsiteY1"/>
              </a:cxn>
              <a:cxn ang="0">
                <a:pos x="connsiteX2" y="connsiteY2"/>
              </a:cxn>
              <a:cxn ang="0">
                <a:pos x="connsiteX3" y="connsiteY3"/>
              </a:cxn>
            </a:cxnLst>
            <a:rect l="l" t="t" r="r" b="b"/>
            <a:pathLst>
              <a:path w="615635" h="296421">
                <a:moveTo>
                  <a:pt x="615635" y="0"/>
                </a:moveTo>
                <a:cubicBezTo>
                  <a:pt x="559051" y="8299"/>
                  <a:pt x="502467" y="16598"/>
                  <a:pt x="479833" y="63374"/>
                </a:cubicBezTo>
                <a:cubicBezTo>
                  <a:pt x="457199" y="110150"/>
                  <a:pt x="559805" y="247461"/>
                  <a:pt x="479833" y="280657"/>
                </a:cubicBezTo>
                <a:cubicBezTo>
                  <a:pt x="399861" y="313853"/>
                  <a:pt x="199930" y="288201"/>
                  <a:pt x="0" y="262550"/>
                </a:cubicBezTo>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48" name="Freeform: Shape 47">
            <a:extLst>
              <a:ext uri="{FF2B5EF4-FFF2-40B4-BE49-F238E27FC236}">
                <a16:creationId xmlns:a16="http://schemas.microsoft.com/office/drawing/2014/main" id="{3A3EE528-4449-3028-05B0-7E99BCFC691F}"/>
              </a:ext>
            </a:extLst>
          </p:cNvPr>
          <p:cNvSpPr/>
          <p:nvPr/>
        </p:nvSpPr>
        <p:spPr>
          <a:xfrm>
            <a:off x="3263676" y="2235313"/>
            <a:ext cx="454937" cy="270890"/>
          </a:xfrm>
          <a:custGeom>
            <a:avLst/>
            <a:gdLst>
              <a:gd name="connsiteX0" fmla="*/ 606582 w 606582"/>
              <a:gd name="connsiteY0" fmla="*/ 0 h 361187"/>
              <a:gd name="connsiteX1" fmla="*/ 479834 w 606582"/>
              <a:gd name="connsiteY1" fmla="*/ 199176 h 361187"/>
              <a:gd name="connsiteX2" fmla="*/ 461727 w 606582"/>
              <a:gd name="connsiteY2" fmla="*/ 353085 h 361187"/>
              <a:gd name="connsiteX3" fmla="*/ 0 w 606582"/>
              <a:gd name="connsiteY3" fmla="*/ 325925 h 361187"/>
            </a:gdLst>
            <a:ahLst/>
            <a:cxnLst>
              <a:cxn ang="0">
                <a:pos x="connsiteX0" y="connsiteY0"/>
              </a:cxn>
              <a:cxn ang="0">
                <a:pos x="connsiteX1" y="connsiteY1"/>
              </a:cxn>
              <a:cxn ang="0">
                <a:pos x="connsiteX2" y="connsiteY2"/>
              </a:cxn>
              <a:cxn ang="0">
                <a:pos x="connsiteX3" y="connsiteY3"/>
              </a:cxn>
            </a:cxnLst>
            <a:rect l="l" t="t" r="r" b="b"/>
            <a:pathLst>
              <a:path w="606582" h="361187">
                <a:moveTo>
                  <a:pt x="606582" y="0"/>
                </a:moveTo>
                <a:cubicBezTo>
                  <a:pt x="555279" y="70164"/>
                  <a:pt x="503976" y="140329"/>
                  <a:pt x="479834" y="199176"/>
                </a:cubicBezTo>
                <a:cubicBezTo>
                  <a:pt x="455691" y="258024"/>
                  <a:pt x="541699" y="331960"/>
                  <a:pt x="461727" y="353085"/>
                </a:cubicBezTo>
                <a:cubicBezTo>
                  <a:pt x="381755" y="374210"/>
                  <a:pt x="190877" y="350067"/>
                  <a:pt x="0" y="325925"/>
                </a:cubicBezTo>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49" name="TextBox 48">
            <a:extLst>
              <a:ext uri="{FF2B5EF4-FFF2-40B4-BE49-F238E27FC236}">
                <a16:creationId xmlns:a16="http://schemas.microsoft.com/office/drawing/2014/main" id="{CFB6A5BC-14FD-4C34-E57E-7D9AB5C560E0}"/>
              </a:ext>
            </a:extLst>
          </p:cNvPr>
          <p:cNvSpPr txBox="1"/>
          <p:nvPr/>
        </p:nvSpPr>
        <p:spPr>
          <a:xfrm>
            <a:off x="2960311" y="1667719"/>
            <a:ext cx="369267" cy="253916"/>
          </a:xfrm>
          <a:prstGeom prst="rect">
            <a:avLst/>
          </a:prstGeom>
          <a:noFill/>
        </p:spPr>
        <p:txBody>
          <a:bodyPr wrap="square" rtlCol="0">
            <a:spAutoFit/>
          </a:bodyPr>
          <a:lstStyle/>
          <a:p>
            <a:pPr defTabSz="685800"/>
            <a:r>
              <a:rPr lang="en-US" sz="1050" dirty="0">
                <a:solidFill>
                  <a:prstClr val="white"/>
                </a:solidFill>
                <a:latin typeface="Arial" panose="020B0604020202020204" pitchFamily="34" charset="0"/>
                <a:cs typeface="Arial" panose="020B0604020202020204" pitchFamily="34" charset="0"/>
              </a:rPr>
              <a:t>PD</a:t>
            </a:r>
          </a:p>
        </p:txBody>
      </p:sp>
      <p:sp>
        <p:nvSpPr>
          <p:cNvPr id="50" name="TextBox 49">
            <a:extLst>
              <a:ext uri="{FF2B5EF4-FFF2-40B4-BE49-F238E27FC236}">
                <a16:creationId xmlns:a16="http://schemas.microsoft.com/office/drawing/2014/main" id="{BC8B9C35-8A9D-1AAE-6A3A-470B439BEBB5}"/>
              </a:ext>
            </a:extLst>
          </p:cNvPr>
          <p:cNvSpPr txBox="1"/>
          <p:nvPr/>
        </p:nvSpPr>
        <p:spPr>
          <a:xfrm>
            <a:off x="2959476" y="1902629"/>
            <a:ext cx="342806" cy="415498"/>
          </a:xfrm>
          <a:prstGeom prst="rect">
            <a:avLst/>
          </a:prstGeom>
          <a:noFill/>
        </p:spPr>
        <p:txBody>
          <a:bodyPr wrap="square" rtlCol="0">
            <a:spAutoFit/>
          </a:bodyPr>
          <a:lstStyle/>
          <a:p>
            <a:pPr defTabSz="685800"/>
            <a:r>
              <a:rPr lang="en-US" sz="1050" dirty="0">
                <a:solidFill>
                  <a:prstClr val="white"/>
                </a:solidFill>
                <a:latin typeface="Arial" panose="020B0604020202020204" pitchFamily="34" charset="0"/>
                <a:cs typeface="Arial" panose="020B0604020202020204" pitchFamily="34" charset="0"/>
              </a:rPr>
              <a:t>PD</a:t>
            </a:r>
          </a:p>
        </p:txBody>
      </p:sp>
      <p:sp>
        <p:nvSpPr>
          <p:cNvPr id="51" name="TextBox 50">
            <a:extLst>
              <a:ext uri="{FF2B5EF4-FFF2-40B4-BE49-F238E27FC236}">
                <a16:creationId xmlns:a16="http://schemas.microsoft.com/office/drawing/2014/main" id="{569CA65A-C444-E791-A735-BC82C7F69FD7}"/>
              </a:ext>
            </a:extLst>
          </p:cNvPr>
          <p:cNvSpPr txBox="1"/>
          <p:nvPr/>
        </p:nvSpPr>
        <p:spPr>
          <a:xfrm>
            <a:off x="2959476" y="2133478"/>
            <a:ext cx="349595" cy="415498"/>
          </a:xfrm>
          <a:prstGeom prst="rect">
            <a:avLst/>
          </a:prstGeom>
          <a:noFill/>
        </p:spPr>
        <p:txBody>
          <a:bodyPr wrap="square" rtlCol="0">
            <a:spAutoFit/>
          </a:bodyPr>
          <a:lstStyle/>
          <a:p>
            <a:pPr defTabSz="685800"/>
            <a:r>
              <a:rPr lang="en-US" sz="1050" dirty="0">
                <a:solidFill>
                  <a:prstClr val="white"/>
                </a:solidFill>
                <a:latin typeface="Arial" panose="020B0604020202020204" pitchFamily="34" charset="0"/>
                <a:cs typeface="Arial" panose="020B0604020202020204" pitchFamily="34" charset="0"/>
              </a:rPr>
              <a:t>PD</a:t>
            </a:r>
          </a:p>
        </p:txBody>
      </p:sp>
      <p:sp>
        <p:nvSpPr>
          <p:cNvPr id="52" name="TextBox 51">
            <a:extLst>
              <a:ext uri="{FF2B5EF4-FFF2-40B4-BE49-F238E27FC236}">
                <a16:creationId xmlns:a16="http://schemas.microsoft.com/office/drawing/2014/main" id="{2686EFCA-DF40-802E-2E3F-B0AAB206CD1B}"/>
              </a:ext>
            </a:extLst>
          </p:cNvPr>
          <p:cNvSpPr txBox="1"/>
          <p:nvPr/>
        </p:nvSpPr>
        <p:spPr>
          <a:xfrm>
            <a:off x="2959476" y="2365652"/>
            <a:ext cx="349595" cy="415498"/>
          </a:xfrm>
          <a:prstGeom prst="rect">
            <a:avLst/>
          </a:prstGeom>
          <a:noFill/>
        </p:spPr>
        <p:txBody>
          <a:bodyPr wrap="square" rtlCol="0">
            <a:spAutoFit/>
          </a:bodyPr>
          <a:lstStyle/>
          <a:p>
            <a:pPr defTabSz="685800"/>
            <a:r>
              <a:rPr lang="en-US" sz="1050" dirty="0">
                <a:solidFill>
                  <a:prstClr val="white"/>
                </a:solidFill>
                <a:latin typeface="Arial" panose="020B0604020202020204" pitchFamily="34" charset="0"/>
                <a:cs typeface="Arial" panose="020B0604020202020204" pitchFamily="34" charset="0"/>
              </a:rPr>
              <a:t>PD</a:t>
            </a:r>
          </a:p>
        </p:txBody>
      </p:sp>
      <p:sp>
        <p:nvSpPr>
          <p:cNvPr id="53" name="Arrow: Down 52">
            <a:extLst>
              <a:ext uri="{FF2B5EF4-FFF2-40B4-BE49-F238E27FC236}">
                <a16:creationId xmlns:a16="http://schemas.microsoft.com/office/drawing/2014/main" id="{DAEA238A-9CF6-170F-5FB0-710098990140}"/>
              </a:ext>
            </a:extLst>
          </p:cNvPr>
          <p:cNvSpPr/>
          <p:nvPr/>
        </p:nvSpPr>
        <p:spPr>
          <a:xfrm>
            <a:off x="2897664" y="2481069"/>
            <a:ext cx="63022" cy="870206"/>
          </a:xfrm>
          <a:prstGeom prst="downArrow">
            <a:avLst/>
          </a:prstGeom>
          <a:solidFill>
            <a:srgbClr val="169C9A"/>
          </a:solidFill>
          <a:ln>
            <a:solidFill>
              <a:srgbClr val="169C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54" name="Arrow: Down 53">
            <a:extLst>
              <a:ext uri="{FF2B5EF4-FFF2-40B4-BE49-F238E27FC236}">
                <a16:creationId xmlns:a16="http://schemas.microsoft.com/office/drawing/2014/main" id="{0B72EF4F-EFFF-F4A3-DA58-D6D5A1090D61}"/>
              </a:ext>
            </a:extLst>
          </p:cNvPr>
          <p:cNvSpPr/>
          <p:nvPr/>
        </p:nvSpPr>
        <p:spPr>
          <a:xfrm>
            <a:off x="2732255" y="2267054"/>
            <a:ext cx="63022" cy="1084220"/>
          </a:xfrm>
          <a:prstGeom prst="downArrow">
            <a:avLst/>
          </a:prstGeom>
          <a:solidFill>
            <a:srgbClr val="169C9A"/>
          </a:solidFill>
          <a:ln>
            <a:solidFill>
              <a:srgbClr val="169C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55" name="Arrow: Down 54">
            <a:extLst>
              <a:ext uri="{FF2B5EF4-FFF2-40B4-BE49-F238E27FC236}">
                <a16:creationId xmlns:a16="http://schemas.microsoft.com/office/drawing/2014/main" id="{9E18CE89-3F1E-3E7B-7206-3E465AB7E953}"/>
              </a:ext>
            </a:extLst>
          </p:cNvPr>
          <p:cNvSpPr/>
          <p:nvPr/>
        </p:nvSpPr>
        <p:spPr>
          <a:xfrm>
            <a:off x="2571093" y="2009306"/>
            <a:ext cx="58775" cy="1331558"/>
          </a:xfrm>
          <a:prstGeom prst="downArrow">
            <a:avLst/>
          </a:prstGeom>
          <a:solidFill>
            <a:srgbClr val="169C9A"/>
          </a:solidFill>
          <a:ln>
            <a:solidFill>
              <a:srgbClr val="169C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57" name="Rectangle 56">
            <a:extLst>
              <a:ext uri="{FF2B5EF4-FFF2-40B4-BE49-F238E27FC236}">
                <a16:creationId xmlns:a16="http://schemas.microsoft.com/office/drawing/2014/main" id="{339E37DA-D5BD-6D4F-EC99-C4B1B4A03E82}"/>
              </a:ext>
            </a:extLst>
          </p:cNvPr>
          <p:cNvSpPr/>
          <p:nvPr/>
        </p:nvSpPr>
        <p:spPr>
          <a:xfrm>
            <a:off x="2396036" y="1765500"/>
            <a:ext cx="621000" cy="34289"/>
          </a:xfrm>
          <a:prstGeom prst="rect">
            <a:avLst/>
          </a:prstGeom>
          <a:solidFill>
            <a:srgbClr val="169C9A"/>
          </a:solidFill>
          <a:ln>
            <a:solidFill>
              <a:srgbClr val="169C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58" name="Rectangle 57">
            <a:extLst>
              <a:ext uri="{FF2B5EF4-FFF2-40B4-BE49-F238E27FC236}">
                <a16:creationId xmlns:a16="http://schemas.microsoft.com/office/drawing/2014/main" id="{A0181E37-81DB-FE4E-201C-DEE9CA41CA3F}"/>
              </a:ext>
            </a:extLst>
          </p:cNvPr>
          <p:cNvSpPr/>
          <p:nvPr/>
        </p:nvSpPr>
        <p:spPr>
          <a:xfrm>
            <a:off x="2590355" y="2001393"/>
            <a:ext cx="416685" cy="34290"/>
          </a:xfrm>
          <a:prstGeom prst="rect">
            <a:avLst/>
          </a:prstGeom>
          <a:solidFill>
            <a:srgbClr val="169C9A"/>
          </a:solidFill>
          <a:ln>
            <a:solidFill>
              <a:srgbClr val="169C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59" name="Rectangle 58">
            <a:extLst>
              <a:ext uri="{FF2B5EF4-FFF2-40B4-BE49-F238E27FC236}">
                <a16:creationId xmlns:a16="http://schemas.microsoft.com/office/drawing/2014/main" id="{9A689E9C-6EF7-AD19-D20A-66309C6CD046}"/>
              </a:ext>
            </a:extLst>
          </p:cNvPr>
          <p:cNvSpPr/>
          <p:nvPr/>
        </p:nvSpPr>
        <p:spPr>
          <a:xfrm>
            <a:off x="2755848" y="2266760"/>
            <a:ext cx="250211" cy="34289"/>
          </a:xfrm>
          <a:prstGeom prst="rect">
            <a:avLst/>
          </a:prstGeom>
          <a:solidFill>
            <a:srgbClr val="169C9A"/>
          </a:solidFill>
          <a:ln>
            <a:solidFill>
              <a:srgbClr val="169C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60" name="Rectangle 59">
            <a:extLst>
              <a:ext uri="{FF2B5EF4-FFF2-40B4-BE49-F238E27FC236}">
                <a16:creationId xmlns:a16="http://schemas.microsoft.com/office/drawing/2014/main" id="{05E2B160-827D-4E08-EB80-4ED161761327}"/>
              </a:ext>
            </a:extLst>
          </p:cNvPr>
          <p:cNvSpPr/>
          <p:nvPr/>
        </p:nvSpPr>
        <p:spPr>
          <a:xfrm>
            <a:off x="2914949" y="2475953"/>
            <a:ext cx="89675" cy="34289"/>
          </a:xfrm>
          <a:prstGeom prst="rect">
            <a:avLst/>
          </a:prstGeom>
          <a:solidFill>
            <a:srgbClr val="169C9A"/>
          </a:solidFill>
          <a:ln>
            <a:solidFill>
              <a:srgbClr val="169C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pic>
        <p:nvPicPr>
          <p:cNvPr id="61" name="Picture 60">
            <a:extLst>
              <a:ext uri="{FF2B5EF4-FFF2-40B4-BE49-F238E27FC236}">
                <a16:creationId xmlns:a16="http://schemas.microsoft.com/office/drawing/2014/main" id="{2202240C-B03D-4E88-8F70-6B5C8658AC9D}"/>
              </a:ext>
            </a:extLst>
          </p:cNvPr>
          <p:cNvPicPr>
            <a:picLocks noChangeAspect="1"/>
          </p:cNvPicPr>
          <p:nvPr/>
        </p:nvPicPr>
        <p:blipFill>
          <a:blip r:embed="rId3"/>
          <a:stretch>
            <a:fillRect/>
          </a:stretch>
        </p:blipFill>
        <p:spPr>
          <a:xfrm rot="16200000">
            <a:off x="2142387" y="3513908"/>
            <a:ext cx="704883" cy="389618"/>
          </a:xfrm>
          <a:prstGeom prst="rect">
            <a:avLst/>
          </a:prstGeom>
        </p:spPr>
      </p:pic>
      <p:pic>
        <p:nvPicPr>
          <p:cNvPr id="62" name="Picture 61">
            <a:extLst>
              <a:ext uri="{FF2B5EF4-FFF2-40B4-BE49-F238E27FC236}">
                <a16:creationId xmlns:a16="http://schemas.microsoft.com/office/drawing/2014/main" id="{49388248-D6AC-742A-4A62-0F023A6B4440}"/>
              </a:ext>
            </a:extLst>
          </p:cNvPr>
          <p:cNvPicPr>
            <a:picLocks noChangeAspect="1"/>
          </p:cNvPicPr>
          <p:nvPr/>
        </p:nvPicPr>
        <p:blipFill>
          <a:blip r:embed="rId3"/>
          <a:stretch>
            <a:fillRect/>
          </a:stretch>
        </p:blipFill>
        <p:spPr>
          <a:xfrm rot="16200000">
            <a:off x="2472236" y="3517528"/>
            <a:ext cx="704883" cy="389618"/>
          </a:xfrm>
          <a:prstGeom prst="rect">
            <a:avLst/>
          </a:prstGeom>
        </p:spPr>
      </p:pic>
      <p:sp>
        <p:nvSpPr>
          <p:cNvPr id="63" name="TextBox 62">
            <a:extLst>
              <a:ext uri="{FF2B5EF4-FFF2-40B4-BE49-F238E27FC236}">
                <a16:creationId xmlns:a16="http://schemas.microsoft.com/office/drawing/2014/main" id="{33AA9B49-2725-0DEC-B0B6-B28F10B55FA5}"/>
              </a:ext>
            </a:extLst>
          </p:cNvPr>
          <p:cNvSpPr txBox="1"/>
          <p:nvPr/>
        </p:nvSpPr>
        <p:spPr>
          <a:xfrm>
            <a:off x="755318" y="3649525"/>
            <a:ext cx="1909545" cy="300082"/>
          </a:xfrm>
          <a:prstGeom prst="rect">
            <a:avLst/>
          </a:prstGeom>
          <a:noFill/>
          <a:ln w="38100">
            <a:noFill/>
          </a:ln>
        </p:spPr>
        <p:txBody>
          <a:bodyPr wrap="square" rtlCol="0">
            <a:spAutoFit/>
          </a:bodyPr>
          <a:lstStyle>
            <a:defPPr>
              <a:defRPr lang="en-US"/>
            </a:defPPr>
            <a:lvl1pPr algn="ctr">
              <a:defRPr i="1">
                <a:latin typeface="Arial" panose="020B0604020202020204" pitchFamily="34" charset="0"/>
                <a:cs typeface="Arial" panose="020B0604020202020204" pitchFamily="34" charset="0"/>
              </a:defRPr>
            </a:lvl1pPr>
          </a:lstStyle>
          <a:p>
            <a:pPr defTabSz="685800"/>
            <a:r>
              <a:rPr lang="en-US" sz="1350" dirty="0" err="1">
                <a:solidFill>
                  <a:prstClr val="black"/>
                </a:solidFill>
              </a:rPr>
              <a:t>Zmod</a:t>
            </a:r>
            <a:r>
              <a:rPr lang="en-US" sz="1350" dirty="0">
                <a:solidFill>
                  <a:prstClr val="black"/>
                </a:solidFill>
              </a:rPr>
              <a:t> ADC</a:t>
            </a:r>
          </a:p>
        </p:txBody>
      </p:sp>
      <p:pic>
        <p:nvPicPr>
          <p:cNvPr id="64" name="Picture 63" descr="A black and gold electronic board&#10;&#10;Description automatically generated">
            <a:extLst>
              <a:ext uri="{FF2B5EF4-FFF2-40B4-BE49-F238E27FC236}">
                <a16:creationId xmlns:a16="http://schemas.microsoft.com/office/drawing/2014/main" id="{95B5499F-2651-6788-08D9-9D4FBA6616D2}"/>
              </a:ext>
            </a:extLst>
          </p:cNvPr>
          <p:cNvPicPr>
            <a:picLocks noChangeAspect="1"/>
          </p:cNvPicPr>
          <p:nvPr/>
        </p:nvPicPr>
        <p:blipFill rotWithShape="1">
          <a:blip r:embed="rId4"/>
          <a:srcRect l="2714" t="25050" r="50816" b="26347"/>
          <a:stretch/>
        </p:blipFill>
        <p:spPr>
          <a:xfrm rot="10800000">
            <a:off x="3459759" y="3184797"/>
            <a:ext cx="2009918" cy="1098382"/>
          </a:xfrm>
          <a:prstGeom prst="rect">
            <a:avLst/>
          </a:prstGeom>
          <a:effectLst/>
        </p:spPr>
      </p:pic>
      <p:sp>
        <p:nvSpPr>
          <p:cNvPr id="65" name="Arrow: Right 64">
            <a:extLst>
              <a:ext uri="{FF2B5EF4-FFF2-40B4-BE49-F238E27FC236}">
                <a16:creationId xmlns:a16="http://schemas.microsoft.com/office/drawing/2014/main" id="{1AB88440-A46E-BCB6-2D42-460CF8CCF8A6}"/>
              </a:ext>
            </a:extLst>
          </p:cNvPr>
          <p:cNvSpPr/>
          <p:nvPr/>
        </p:nvSpPr>
        <p:spPr>
          <a:xfrm>
            <a:off x="3090172" y="3708717"/>
            <a:ext cx="336404" cy="136247"/>
          </a:xfrm>
          <a:prstGeom prst="rightArrow">
            <a:avLst/>
          </a:prstGeom>
          <a:solidFill>
            <a:srgbClr val="169C9A"/>
          </a:solidFill>
          <a:ln>
            <a:solidFill>
              <a:srgbClr val="169C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66" name="TextBox 65">
            <a:extLst>
              <a:ext uri="{FF2B5EF4-FFF2-40B4-BE49-F238E27FC236}">
                <a16:creationId xmlns:a16="http://schemas.microsoft.com/office/drawing/2014/main" id="{F4BF0842-EE9C-61EA-AAC6-1E7A107D6F9E}"/>
              </a:ext>
            </a:extLst>
          </p:cNvPr>
          <p:cNvSpPr txBox="1"/>
          <p:nvPr/>
        </p:nvSpPr>
        <p:spPr>
          <a:xfrm>
            <a:off x="1807434" y="2500669"/>
            <a:ext cx="588602" cy="300082"/>
          </a:xfrm>
          <a:prstGeom prst="rect">
            <a:avLst/>
          </a:prstGeom>
          <a:noFill/>
        </p:spPr>
        <p:txBody>
          <a:bodyPr wrap="square">
            <a:spAutoFit/>
          </a:bodyPr>
          <a:lstStyle/>
          <a:p>
            <a:pPr defTabSz="685800"/>
            <a:r>
              <a:rPr lang="en-US" sz="1350" i="1" u="sng" dirty="0">
                <a:solidFill>
                  <a:srgbClr val="169C9A"/>
                </a:solidFill>
                <a:latin typeface="Arial" panose="020B0604020202020204" pitchFamily="34" charset="0"/>
                <a:cs typeface="Arial" panose="020B0604020202020204" pitchFamily="34" charset="0"/>
              </a:rPr>
              <a:t>A/D</a:t>
            </a:r>
          </a:p>
        </p:txBody>
      </p:sp>
      <p:sp>
        <p:nvSpPr>
          <p:cNvPr id="67" name="TextBox 66">
            <a:extLst>
              <a:ext uri="{FF2B5EF4-FFF2-40B4-BE49-F238E27FC236}">
                <a16:creationId xmlns:a16="http://schemas.microsoft.com/office/drawing/2014/main" id="{22C6C90F-A7C6-9F91-726A-1C5ABF28708B}"/>
              </a:ext>
            </a:extLst>
          </p:cNvPr>
          <p:cNvSpPr txBox="1"/>
          <p:nvPr/>
        </p:nvSpPr>
        <p:spPr>
          <a:xfrm>
            <a:off x="182142" y="1203294"/>
            <a:ext cx="1654155" cy="507831"/>
          </a:xfrm>
          <a:prstGeom prst="rect">
            <a:avLst/>
          </a:prstGeom>
          <a:noFill/>
          <a:ln w="38100">
            <a:noFill/>
          </a:ln>
        </p:spPr>
        <p:txBody>
          <a:bodyPr wrap="square" rtlCol="0">
            <a:spAutoFit/>
          </a:bodyPr>
          <a:lstStyle>
            <a:defPPr>
              <a:defRPr lang="en-US"/>
            </a:defPPr>
          </a:lstStyle>
          <a:p>
            <a:pPr algn="ctr" defTabSz="685800"/>
            <a:r>
              <a:rPr lang="en-US" sz="1350" i="1" dirty="0">
                <a:solidFill>
                  <a:prstClr val="black"/>
                </a:solidFill>
                <a:latin typeface="Arial" panose="020B0604020202020204" pitchFamily="34" charset="0"/>
                <a:cs typeface="Arial" panose="020B0604020202020204" pitchFamily="34" charset="0"/>
              </a:rPr>
              <a:t>Laser Source</a:t>
            </a:r>
          </a:p>
          <a:p>
            <a:pPr algn="ctr" defTabSz="685800"/>
            <a:r>
              <a:rPr lang="en-US" sz="1350" i="1" dirty="0">
                <a:solidFill>
                  <a:prstClr val="black"/>
                </a:solidFill>
                <a:latin typeface="Arial" panose="020B0604020202020204" pitchFamily="34" charset="0"/>
                <a:cs typeface="Arial" panose="020B0604020202020204" pitchFamily="34" charset="0"/>
              </a:rPr>
              <a:t>1550 nm</a:t>
            </a:r>
          </a:p>
        </p:txBody>
      </p:sp>
      <p:sp>
        <p:nvSpPr>
          <p:cNvPr id="68" name="Arrow: Right 67">
            <a:extLst>
              <a:ext uri="{FF2B5EF4-FFF2-40B4-BE49-F238E27FC236}">
                <a16:creationId xmlns:a16="http://schemas.microsoft.com/office/drawing/2014/main" id="{45D60216-72FF-EA23-60EF-D6FD83BD48D1}"/>
              </a:ext>
            </a:extLst>
          </p:cNvPr>
          <p:cNvSpPr/>
          <p:nvPr/>
        </p:nvSpPr>
        <p:spPr>
          <a:xfrm>
            <a:off x="5601933" y="3706194"/>
            <a:ext cx="986221" cy="70646"/>
          </a:xfrm>
          <a:prstGeom prst="rightArrow">
            <a:avLst/>
          </a:prstGeom>
          <a:solidFill>
            <a:srgbClr val="169C9A"/>
          </a:solidFill>
          <a:ln>
            <a:solidFill>
              <a:srgbClr val="169C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69" name="TextBox 68">
            <a:extLst>
              <a:ext uri="{FF2B5EF4-FFF2-40B4-BE49-F238E27FC236}">
                <a16:creationId xmlns:a16="http://schemas.microsoft.com/office/drawing/2014/main" id="{87C31877-4296-25C5-B6AA-9E68B6810CF8}"/>
              </a:ext>
            </a:extLst>
          </p:cNvPr>
          <p:cNvSpPr txBox="1"/>
          <p:nvPr/>
        </p:nvSpPr>
        <p:spPr>
          <a:xfrm>
            <a:off x="8404480" y="2546417"/>
            <a:ext cx="550268" cy="300082"/>
          </a:xfrm>
          <a:prstGeom prst="rect">
            <a:avLst/>
          </a:prstGeom>
          <a:noFill/>
        </p:spPr>
        <p:txBody>
          <a:bodyPr wrap="square">
            <a:spAutoFit/>
          </a:bodyPr>
          <a:lstStyle/>
          <a:p>
            <a:pPr defTabSz="685800"/>
            <a:r>
              <a:rPr lang="en-US" sz="1350" i="1" u="sng" dirty="0">
                <a:solidFill>
                  <a:srgbClr val="169C9A"/>
                </a:solidFill>
                <a:latin typeface="Arial" panose="020B0604020202020204" pitchFamily="34" charset="0"/>
                <a:cs typeface="Arial" panose="020B0604020202020204" pitchFamily="34" charset="0"/>
              </a:rPr>
              <a:t>D/A</a:t>
            </a:r>
          </a:p>
        </p:txBody>
      </p:sp>
      <p:grpSp>
        <p:nvGrpSpPr>
          <p:cNvPr id="70" name="Group 69">
            <a:extLst>
              <a:ext uri="{FF2B5EF4-FFF2-40B4-BE49-F238E27FC236}">
                <a16:creationId xmlns:a16="http://schemas.microsoft.com/office/drawing/2014/main" id="{B429677D-BBF7-4E18-CFA1-500DDC6C0FF3}"/>
              </a:ext>
            </a:extLst>
          </p:cNvPr>
          <p:cNvGrpSpPr/>
          <p:nvPr/>
        </p:nvGrpSpPr>
        <p:grpSpPr>
          <a:xfrm>
            <a:off x="7417410" y="1254570"/>
            <a:ext cx="192368" cy="957485"/>
            <a:chOff x="8997259" y="2028080"/>
            <a:chExt cx="256491" cy="1276647"/>
          </a:xfrm>
        </p:grpSpPr>
        <p:sp>
          <p:nvSpPr>
            <p:cNvPr id="71" name="Rectangle 70">
              <a:extLst>
                <a:ext uri="{FF2B5EF4-FFF2-40B4-BE49-F238E27FC236}">
                  <a16:creationId xmlns:a16="http://schemas.microsoft.com/office/drawing/2014/main" id="{42F1F09D-E2A5-C626-B644-E1ECFDF17F40}"/>
                </a:ext>
              </a:extLst>
            </p:cNvPr>
            <p:cNvSpPr/>
            <p:nvPr/>
          </p:nvSpPr>
          <p:spPr>
            <a:xfrm>
              <a:off x="9177259" y="2028080"/>
              <a:ext cx="76491" cy="12743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72" name="Rectangle 71">
              <a:extLst>
                <a:ext uri="{FF2B5EF4-FFF2-40B4-BE49-F238E27FC236}">
                  <a16:creationId xmlns:a16="http://schemas.microsoft.com/office/drawing/2014/main" id="{911C614C-2D91-3D52-1D77-E357C197425C}"/>
                </a:ext>
              </a:extLst>
            </p:cNvPr>
            <p:cNvSpPr/>
            <p:nvPr/>
          </p:nvSpPr>
          <p:spPr>
            <a:xfrm flipV="1">
              <a:off x="8997259" y="2028080"/>
              <a:ext cx="180000" cy="2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73" name="Rectangle 72">
              <a:extLst>
                <a:ext uri="{FF2B5EF4-FFF2-40B4-BE49-F238E27FC236}">
                  <a16:creationId xmlns:a16="http://schemas.microsoft.com/office/drawing/2014/main" id="{5A6BA86B-5D86-C9F9-E3C4-4A6995B6D580}"/>
                </a:ext>
              </a:extLst>
            </p:cNvPr>
            <p:cNvSpPr/>
            <p:nvPr/>
          </p:nvSpPr>
          <p:spPr>
            <a:xfrm flipV="1">
              <a:off x="8997259" y="2082249"/>
              <a:ext cx="180000" cy="2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74" name="Rectangle 73">
              <a:extLst>
                <a:ext uri="{FF2B5EF4-FFF2-40B4-BE49-F238E27FC236}">
                  <a16:creationId xmlns:a16="http://schemas.microsoft.com/office/drawing/2014/main" id="{ED799DA2-72C5-FED4-1CEF-FCD8F88EF1F5}"/>
                </a:ext>
              </a:extLst>
            </p:cNvPr>
            <p:cNvSpPr/>
            <p:nvPr/>
          </p:nvSpPr>
          <p:spPr>
            <a:xfrm flipV="1">
              <a:off x="8997259" y="2138806"/>
              <a:ext cx="180000" cy="2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75" name="Rectangle 74">
              <a:extLst>
                <a:ext uri="{FF2B5EF4-FFF2-40B4-BE49-F238E27FC236}">
                  <a16:creationId xmlns:a16="http://schemas.microsoft.com/office/drawing/2014/main" id="{4E552512-B466-4C11-F973-F94FF4FA2069}"/>
                </a:ext>
              </a:extLst>
            </p:cNvPr>
            <p:cNvSpPr/>
            <p:nvPr/>
          </p:nvSpPr>
          <p:spPr>
            <a:xfrm flipV="1">
              <a:off x="8997259" y="2190455"/>
              <a:ext cx="180000" cy="2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76" name="Rectangle 75">
              <a:extLst>
                <a:ext uri="{FF2B5EF4-FFF2-40B4-BE49-F238E27FC236}">
                  <a16:creationId xmlns:a16="http://schemas.microsoft.com/office/drawing/2014/main" id="{5453ADEC-AE02-9A1F-5E96-D4F076BF1C40}"/>
                </a:ext>
              </a:extLst>
            </p:cNvPr>
            <p:cNvSpPr/>
            <p:nvPr/>
          </p:nvSpPr>
          <p:spPr>
            <a:xfrm flipV="1">
              <a:off x="8997259" y="2244624"/>
              <a:ext cx="180000" cy="2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77" name="Rectangle 76">
              <a:extLst>
                <a:ext uri="{FF2B5EF4-FFF2-40B4-BE49-F238E27FC236}">
                  <a16:creationId xmlns:a16="http://schemas.microsoft.com/office/drawing/2014/main" id="{2058B3BC-63CD-D1EE-F972-6655BFF3F7EF}"/>
                </a:ext>
              </a:extLst>
            </p:cNvPr>
            <p:cNvSpPr/>
            <p:nvPr/>
          </p:nvSpPr>
          <p:spPr>
            <a:xfrm flipV="1">
              <a:off x="8997259" y="2301181"/>
              <a:ext cx="180000" cy="2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78" name="Rectangle 77">
              <a:extLst>
                <a:ext uri="{FF2B5EF4-FFF2-40B4-BE49-F238E27FC236}">
                  <a16:creationId xmlns:a16="http://schemas.microsoft.com/office/drawing/2014/main" id="{C0F0E5BC-D9B5-5DB0-0AE2-2119CC9C9005}"/>
                </a:ext>
              </a:extLst>
            </p:cNvPr>
            <p:cNvSpPr/>
            <p:nvPr/>
          </p:nvSpPr>
          <p:spPr>
            <a:xfrm flipV="1">
              <a:off x="8997259" y="2352033"/>
              <a:ext cx="180000" cy="2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79" name="Rectangle 78">
              <a:extLst>
                <a:ext uri="{FF2B5EF4-FFF2-40B4-BE49-F238E27FC236}">
                  <a16:creationId xmlns:a16="http://schemas.microsoft.com/office/drawing/2014/main" id="{D56564E6-EBFE-A735-2658-E1342A1F4E56}"/>
                </a:ext>
              </a:extLst>
            </p:cNvPr>
            <p:cNvSpPr/>
            <p:nvPr/>
          </p:nvSpPr>
          <p:spPr>
            <a:xfrm flipV="1">
              <a:off x="8997259" y="2406202"/>
              <a:ext cx="180000" cy="2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80" name="Rectangle 79">
              <a:extLst>
                <a:ext uri="{FF2B5EF4-FFF2-40B4-BE49-F238E27FC236}">
                  <a16:creationId xmlns:a16="http://schemas.microsoft.com/office/drawing/2014/main" id="{625791EB-0238-FD00-E4B3-B88B223E2762}"/>
                </a:ext>
              </a:extLst>
            </p:cNvPr>
            <p:cNvSpPr/>
            <p:nvPr/>
          </p:nvSpPr>
          <p:spPr>
            <a:xfrm flipV="1">
              <a:off x="8997259" y="2462759"/>
              <a:ext cx="180000" cy="2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81" name="Rectangle 80">
              <a:extLst>
                <a:ext uri="{FF2B5EF4-FFF2-40B4-BE49-F238E27FC236}">
                  <a16:creationId xmlns:a16="http://schemas.microsoft.com/office/drawing/2014/main" id="{EA90BEFF-FF2F-BCAD-4579-8732395F93F1}"/>
                </a:ext>
              </a:extLst>
            </p:cNvPr>
            <p:cNvSpPr/>
            <p:nvPr/>
          </p:nvSpPr>
          <p:spPr>
            <a:xfrm flipV="1">
              <a:off x="8997259" y="2514408"/>
              <a:ext cx="180000" cy="2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82" name="Rectangle 81">
              <a:extLst>
                <a:ext uri="{FF2B5EF4-FFF2-40B4-BE49-F238E27FC236}">
                  <a16:creationId xmlns:a16="http://schemas.microsoft.com/office/drawing/2014/main" id="{4656BACC-1CAC-8411-BD5F-1F9F8A092B7A}"/>
                </a:ext>
              </a:extLst>
            </p:cNvPr>
            <p:cNvSpPr/>
            <p:nvPr/>
          </p:nvSpPr>
          <p:spPr>
            <a:xfrm flipV="1">
              <a:off x="8997259" y="2568577"/>
              <a:ext cx="180000" cy="2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83" name="Rectangle 82">
              <a:extLst>
                <a:ext uri="{FF2B5EF4-FFF2-40B4-BE49-F238E27FC236}">
                  <a16:creationId xmlns:a16="http://schemas.microsoft.com/office/drawing/2014/main" id="{74BC8BF9-63DB-B863-0334-990A12F5780A}"/>
                </a:ext>
              </a:extLst>
            </p:cNvPr>
            <p:cNvSpPr/>
            <p:nvPr/>
          </p:nvSpPr>
          <p:spPr>
            <a:xfrm flipV="1">
              <a:off x="8997259" y="2625134"/>
              <a:ext cx="180000" cy="2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84" name="Rectangle 83">
              <a:extLst>
                <a:ext uri="{FF2B5EF4-FFF2-40B4-BE49-F238E27FC236}">
                  <a16:creationId xmlns:a16="http://schemas.microsoft.com/office/drawing/2014/main" id="{CBB9A3B8-834C-9386-2717-94E5489840EC}"/>
                </a:ext>
              </a:extLst>
            </p:cNvPr>
            <p:cNvSpPr/>
            <p:nvPr/>
          </p:nvSpPr>
          <p:spPr>
            <a:xfrm flipV="1">
              <a:off x="8997259" y="2678873"/>
              <a:ext cx="180000" cy="2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85" name="Rectangle 84">
              <a:extLst>
                <a:ext uri="{FF2B5EF4-FFF2-40B4-BE49-F238E27FC236}">
                  <a16:creationId xmlns:a16="http://schemas.microsoft.com/office/drawing/2014/main" id="{A2A1D9D9-23BE-A28F-993D-6BF282B30968}"/>
                </a:ext>
              </a:extLst>
            </p:cNvPr>
            <p:cNvSpPr/>
            <p:nvPr/>
          </p:nvSpPr>
          <p:spPr>
            <a:xfrm flipV="1">
              <a:off x="8997259" y="2733042"/>
              <a:ext cx="180000" cy="2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86" name="Rectangle 85">
              <a:extLst>
                <a:ext uri="{FF2B5EF4-FFF2-40B4-BE49-F238E27FC236}">
                  <a16:creationId xmlns:a16="http://schemas.microsoft.com/office/drawing/2014/main" id="{E3DC1134-EE8D-36D7-692B-EBBBCEFBE9D6}"/>
                </a:ext>
              </a:extLst>
            </p:cNvPr>
            <p:cNvSpPr/>
            <p:nvPr/>
          </p:nvSpPr>
          <p:spPr>
            <a:xfrm flipV="1">
              <a:off x="8997259" y="2789599"/>
              <a:ext cx="180000" cy="2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87" name="Rectangle 86">
              <a:extLst>
                <a:ext uri="{FF2B5EF4-FFF2-40B4-BE49-F238E27FC236}">
                  <a16:creationId xmlns:a16="http://schemas.microsoft.com/office/drawing/2014/main" id="{A2E35A7C-4809-F912-80D1-D8AEE0645E38}"/>
                </a:ext>
              </a:extLst>
            </p:cNvPr>
            <p:cNvSpPr/>
            <p:nvPr/>
          </p:nvSpPr>
          <p:spPr>
            <a:xfrm flipV="1">
              <a:off x="8997259" y="2841248"/>
              <a:ext cx="180000" cy="2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88" name="Rectangle 87">
              <a:extLst>
                <a:ext uri="{FF2B5EF4-FFF2-40B4-BE49-F238E27FC236}">
                  <a16:creationId xmlns:a16="http://schemas.microsoft.com/office/drawing/2014/main" id="{B294D7B1-A9F1-83C1-C66A-63DC0094B798}"/>
                </a:ext>
              </a:extLst>
            </p:cNvPr>
            <p:cNvSpPr/>
            <p:nvPr/>
          </p:nvSpPr>
          <p:spPr>
            <a:xfrm flipV="1">
              <a:off x="8997259" y="2895417"/>
              <a:ext cx="180000" cy="2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89" name="Rectangle 88">
              <a:extLst>
                <a:ext uri="{FF2B5EF4-FFF2-40B4-BE49-F238E27FC236}">
                  <a16:creationId xmlns:a16="http://schemas.microsoft.com/office/drawing/2014/main" id="{F54F1D14-0FB1-B43E-9DA2-CCF346C0BB36}"/>
                </a:ext>
              </a:extLst>
            </p:cNvPr>
            <p:cNvSpPr/>
            <p:nvPr/>
          </p:nvSpPr>
          <p:spPr>
            <a:xfrm flipV="1">
              <a:off x="8997259" y="2951974"/>
              <a:ext cx="180000" cy="2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90" name="Rectangle 89">
              <a:extLst>
                <a:ext uri="{FF2B5EF4-FFF2-40B4-BE49-F238E27FC236}">
                  <a16:creationId xmlns:a16="http://schemas.microsoft.com/office/drawing/2014/main" id="{AAC9882F-5A36-13D8-9038-49E0436CE041}"/>
                </a:ext>
              </a:extLst>
            </p:cNvPr>
            <p:cNvSpPr/>
            <p:nvPr/>
          </p:nvSpPr>
          <p:spPr>
            <a:xfrm flipV="1">
              <a:off x="8997259" y="3002826"/>
              <a:ext cx="180000" cy="2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91" name="Rectangle 90">
              <a:extLst>
                <a:ext uri="{FF2B5EF4-FFF2-40B4-BE49-F238E27FC236}">
                  <a16:creationId xmlns:a16="http://schemas.microsoft.com/office/drawing/2014/main" id="{DECA2D3A-087A-992F-50E2-193A6B5AACA6}"/>
                </a:ext>
              </a:extLst>
            </p:cNvPr>
            <p:cNvSpPr/>
            <p:nvPr/>
          </p:nvSpPr>
          <p:spPr>
            <a:xfrm flipV="1">
              <a:off x="8997259" y="3056995"/>
              <a:ext cx="180000" cy="2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92" name="Rectangle 91">
              <a:extLst>
                <a:ext uri="{FF2B5EF4-FFF2-40B4-BE49-F238E27FC236}">
                  <a16:creationId xmlns:a16="http://schemas.microsoft.com/office/drawing/2014/main" id="{91340024-5209-4660-591C-CBFAFBFC1808}"/>
                </a:ext>
              </a:extLst>
            </p:cNvPr>
            <p:cNvSpPr/>
            <p:nvPr/>
          </p:nvSpPr>
          <p:spPr>
            <a:xfrm flipV="1">
              <a:off x="8997259" y="3113552"/>
              <a:ext cx="180000" cy="2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93" name="Rectangle 92">
              <a:extLst>
                <a:ext uri="{FF2B5EF4-FFF2-40B4-BE49-F238E27FC236}">
                  <a16:creationId xmlns:a16="http://schemas.microsoft.com/office/drawing/2014/main" id="{6F36EBAB-2E3E-611A-2081-A78C25BAB677}"/>
                </a:ext>
              </a:extLst>
            </p:cNvPr>
            <p:cNvSpPr/>
            <p:nvPr/>
          </p:nvSpPr>
          <p:spPr>
            <a:xfrm flipV="1">
              <a:off x="8997259" y="3165201"/>
              <a:ext cx="180000" cy="2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94" name="Rectangle 93">
              <a:extLst>
                <a:ext uri="{FF2B5EF4-FFF2-40B4-BE49-F238E27FC236}">
                  <a16:creationId xmlns:a16="http://schemas.microsoft.com/office/drawing/2014/main" id="{D6CCCC24-A655-0D4D-6D3A-EC2BE8932F99}"/>
                </a:ext>
              </a:extLst>
            </p:cNvPr>
            <p:cNvSpPr/>
            <p:nvPr/>
          </p:nvSpPr>
          <p:spPr>
            <a:xfrm flipV="1">
              <a:off x="8997259" y="3219370"/>
              <a:ext cx="180000" cy="2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95" name="Rectangle 94">
              <a:extLst>
                <a:ext uri="{FF2B5EF4-FFF2-40B4-BE49-F238E27FC236}">
                  <a16:creationId xmlns:a16="http://schemas.microsoft.com/office/drawing/2014/main" id="{BB4E6D94-A3EB-798C-F4BB-8B0B35F2120F}"/>
                </a:ext>
              </a:extLst>
            </p:cNvPr>
            <p:cNvSpPr/>
            <p:nvPr/>
          </p:nvSpPr>
          <p:spPr>
            <a:xfrm flipV="1">
              <a:off x="8997259" y="3275927"/>
              <a:ext cx="180000" cy="2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grpSp>
      <p:sp>
        <p:nvSpPr>
          <p:cNvPr id="96" name="TextBox 95">
            <a:extLst>
              <a:ext uri="{FF2B5EF4-FFF2-40B4-BE49-F238E27FC236}">
                <a16:creationId xmlns:a16="http://schemas.microsoft.com/office/drawing/2014/main" id="{E503DF84-E674-3EF1-298A-AEB2F00FEBBD}"/>
              </a:ext>
            </a:extLst>
          </p:cNvPr>
          <p:cNvSpPr txBox="1"/>
          <p:nvPr/>
        </p:nvSpPr>
        <p:spPr>
          <a:xfrm>
            <a:off x="6428161" y="4270470"/>
            <a:ext cx="1900832" cy="300082"/>
          </a:xfrm>
          <a:prstGeom prst="rect">
            <a:avLst/>
          </a:prstGeom>
          <a:noFill/>
          <a:ln w="38100">
            <a:noFill/>
          </a:ln>
        </p:spPr>
        <p:txBody>
          <a:bodyPr wrap="square" rtlCol="0">
            <a:spAutoFit/>
          </a:bodyPr>
          <a:lstStyle>
            <a:defPPr>
              <a:defRPr lang="en-US"/>
            </a:defPPr>
            <a:lvl1pPr algn="ctr">
              <a:defRPr i="1">
                <a:latin typeface="Arial" panose="020B0604020202020204" pitchFamily="34" charset="0"/>
                <a:cs typeface="Arial" panose="020B0604020202020204" pitchFamily="34" charset="0"/>
              </a:defRPr>
            </a:lvl1pPr>
          </a:lstStyle>
          <a:p>
            <a:pPr algn="l" defTabSz="685800"/>
            <a:r>
              <a:rPr lang="en-US" sz="1350" dirty="0" err="1">
                <a:solidFill>
                  <a:prstClr val="black"/>
                </a:solidFill>
              </a:rPr>
              <a:t>Pmod</a:t>
            </a:r>
            <a:r>
              <a:rPr lang="en-US" sz="1350" dirty="0">
                <a:solidFill>
                  <a:prstClr val="black"/>
                </a:solidFill>
              </a:rPr>
              <a:t> DAC (&lt;1 kHz)</a:t>
            </a:r>
          </a:p>
        </p:txBody>
      </p:sp>
      <p:sp>
        <p:nvSpPr>
          <p:cNvPr id="97" name="Arrow: Curved Left 96">
            <a:extLst>
              <a:ext uri="{FF2B5EF4-FFF2-40B4-BE49-F238E27FC236}">
                <a16:creationId xmlns:a16="http://schemas.microsoft.com/office/drawing/2014/main" id="{375F704F-C4F7-0A3F-7067-AFE7C2F08B09}"/>
              </a:ext>
            </a:extLst>
          </p:cNvPr>
          <p:cNvSpPr/>
          <p:nvPr/>
        </p:nvSpPr>
        <p:spPr>
          <a:xfrm flipV="1">
            <a:off x="7699108" y="1636264"/>
            <a:ext cx="717179" cy="1868174"/>
          </a:xfrm>
          <a:prstGeom prst="curvedLeftArrow">
            <a:avLst>
              <a:gd name="adj1" fmla="val 17594"/>
              <a:gd name="adj2" fmla="val 50000"/>
              <a:gd name="adj3" fmla="val 25000"/>
            </a:avLst>
          </a:prstGeom>
          <a:solidFill>
            <a:srgbClr val="169C9A"/>
          </a:solidFill>
          <a:ln>
            <a:solidFill>
              <a:srgbClr val="169C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black"/>
              </a:solidFill>
              <a:latin typeface="Neue Haas Grotesk Text Pro"/>
            </a:endParaRPr>
          </a:p>
        </p:txBody>
      </p:sp>
      <p:sp>
        <p:nvSpPr>
          <p:cNvPr id="98" name="Freeform: Shape 97">
            <a:extLst>
              <a:ext uri="{FF2B5EF4-FFF2-40B4-BE49-F238E27FC236}">
                <a16:creationId xmlns:a16="http://schemas.microsoft.com/office/drawing/2014/main" id="{79CC150F-B57D-3C22-6720-941CB8762739}"/>
              </a:ext>
            </a:extLst>
          </p:cNvPr>
          <p:cNvSpPr/>
          <p:nvPr/>
        </p:nvSpPr>
        <p:spPr>
          <a:xfrm>
            <a:off x="4842223" y="1312504"/>
            <a:ext cx="2546288" cy="473459"/>
          </a:xfrm>
          <a:custGeom>
            <a:avLst/>
            <a:gdLst>
              <a:gd name="connsiteX0" fmla="*/ 3395050 w 3395050"/>
              <a:gd name="connsiteY0" fmla="*/ 0 h 860079"/>
              <a:gd name="connsiteX1" fmla="*/ 1629624 w 3395050"/>
              <a:gd name="connsiteY1" fmla="*/ 36214 h 860079"/>
              <a:gd name="connsiteX2" fmla="*/ 1919335 w 3395050"/>
              <a:gd name="connsiteY2" fmla="*/ 443620 h 860079"/>
              <a:gd name="connsiteX3" fmla="*/ 0 w 3395050"/>
              <a:gd name="connsiteY3" fmla="*/ 860079 h 860079"/>
            </a:gdLst>
            <a:ahLst/>
            <a:cxnLst>
              <a:cxn ang="0">
                <a:pos x="connsiteX0" y="connsiteY0"/>
              </a:cxn>
              <a:cxn ang="0">
                <a:pos x="connsiteX1" y="connsiteY1"/>
              </a:cxn>
              <a:cxn ang="0">
                <a:pos x="connsiteX2" y="connsiteY2"/>
              </a:cxn>
              <a:cxn ang="0">
                <a:pos x="connsiteX3" y="connsiteY3"/>
              </a:cxn>
            </a:cxnLst>
            <a:rect l="l" t="t" r="r" b="b"/>
            <a:pathLst>
              <a:path w="3395050" h="860079">
                <a:moveTo>
                  <a:pt x="3395050" y="0"/>
                </a:moveTo>
                <a:lnTo>
                  <a:pt x="1629624" y="36214"/>
                </a:lnTo>
                <a:cubicBezTo>
                  <a:pt x="1383672" y="110151"/>
                  <a:pt x="2190939" y="306309"/>
                  <a:pt x="1919335" y="443620"/>
                </a:cubicBezTo>
                <a:cubicBezTo>
                  <a:pt x="1647731" y="580931"/>
                  <a:pt x="823865" y="720505"/>
                  <a:pt x="0" y="860079"/>
                </a:cubicBezTo>
              </a:path>
            </a:pathLst>
          </a:custGeom>
          <a:noFill/>
          <a:ln w="57150"/>
          <a:effectLst>
            <a:glow rad="101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pic>
        <p:nvPicPr>
          <p:cNvPr id="99" name="Picture 98">
            <a:extLst>
              <a:ext uri="{FF2B5EF4-FFF2-40B4-BE49-F238E27FC236}">
                <a16:creationId xmlns:a16="http://schemas.microsoft.com/office/drawing/2014/main" id="{D433E540-9C1A-3BFC-63B4-53853238EF92}"/>
              </a:ext>
            </a:extLst>
          </p:cNvPr>
          <p:cNvPicPr>
            <a:picLocks noChangeAspect="1"/>
          </p:cNvPicPr>
          <p:nvPr/>
        </p:nvPicPr>
        <p:blipFill>
          <a:blip r:embed="rId5"/>
          <a:stretch>
            <a:fillRect/>
          </a:stretch>
        </p:blipFill>
        <p:spPr>
          <a:xfrm>
            <a:off x="6578502" y="3453117"/>
            <a:ext cx="993237" cy="836410"/>
          </a:xfrm>
          <a:prstGeom prst="rect">
            <a:avLst/>
          </a:prstGeom>
        </p:spPr>
      </p:pic>
      <p:sp>
        <p:nvSpPr>
          <p:cNvPr id="193" name="Freeform: Shape 192">
            <a:extLst>
              <a:ext uri="{FF2B5EF4-FFF2-40B4-BE49-F238E27FC236}">
                <a16:creationId xmlns:a16="http://schemas.microsoft.com/office/drawing/2014/main" id="{553E184E-289B-E4D9-97D5-DAA64FA66B31}"/>
              </a:ext>
            </a:extLst>
          </p:cNvPr>
          <p:cNvSpPr/>
          <p:nvPr/>
        </p:nvSpPr>
        <p:spPr>
          <a:xfrm>
            <a:off x="4850571" y="1745116"/>
            <a:ext cx="2546288" cy="473459"/>
          </a:xfrm>
          <a:custGeom>
            <a:avLst/>
            <a:gdLst>
              <a:gd name="connsiteX0" fmla="*/ 3395050 w 3395050"/>
              <a:gd name="connsiteY0" fmla="*/ 0 h 860079"/>
              <a:gd name="connsiteX1" fmla="*/ 1629624 w 3395050"/>
              <a:gd name="connsiteY1" fmla="*/ 36214 h 860079"/>
              <a:gd name="connsiteX2" fmla="*/ 1919335 w 3395050"/>
              <a:gd name="connsiteY2" fmla="*/ 443620 h 860079"/>
              <a:gd name="connsiteX3" fmla="*/ 0 w 3395050"/>
              <a:gd name="connsiteY3" fmla="*/ 860079 h 860079"/>
            </a:gdLst>
            <a:ahLst/>
            <a:cxnLst>
              <a:cxn ang="0">
                <a:pos x="connsiteX0" y="connsiteY0"/>
              </a:cxn>
              <a:cxn ang="0">
                <a:pos x="connsiteX1" y="connsiteY1"/>
              </a:cxn>
              <a:cxn ang="0">
                <a:pos x="connsiteX2" y="connsiteY2"/>
              </a:cxn>
              <a:cxn ang="0">
                <a:pos x="connsiteX3" y="connsiteY3"/>
              </a:cxn>
            </a:cxnLst>
            <a:rect l="l" t="t" r="r" b="b"/>
            <a:pathLst>
              <a:path w="3395050" h="860079">
                <a:moveTo>
                  <a:pt x="3395050" y="0"/>
                </a:moveTo>
                <a:lnTo>
                  <a:pt x="1629624" y="36214"/>
                </a:lnTo>
                <a:cubicBezTo>
                  <a:pt x="1383672" y="110151"/>
                  <a:pt x="2190939" y="306309"/>
                  <a:pt x="1919335" y="443620"/>
                </a:cubicBezTo>
                <a:cubicBezTo>
                  <a:pt x="1647731" y="580931"/>
                  <a:pt x="823865" y="720505"/>
                  <a:pt x="0" y="860079"/>
                </a:cubicBezTo>
              </a:path>
            </a:pathLst>
          </a:custGeom>
          <a:noFill/>
          <a:ln w="57150"/>
          <a:effectLst>
            <a:glow rad="101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194" name="Freeform: Shape 193">
            <a:extLst>
              <a:ext uri="{FF2B5EF4-FFF2-40B4-BE49-F238E27FC236}">
                <a16:creationId xmlns:a16="http://schemas.microsoft.com/office/drawing/2014/main" id="{4CF9C6EC-A8AB-1ABF-6DB9-36439E60A166}"/>
              </a:ext>
            </a:extLst>
          </p:cNvPr>
          <p:cNvSpPr/>
          <p:nvPr/>
        </p:nvSpPr>
        <p:spPr>
          <a:xfrm>
            <a:off x="4862378" y="2158643"/>
            <a:ext cx="2546288" cy="473459"/>
          </a:xfrm>
          <a:custGeom>
            <a:avLst/>
            <a:gdLst>
              <a:gd name="connsiteX0" fmla="*/ 3395050 w 3395050"/>
              <a:gd name="connsiteY0" fmla="*/ 0 h 860079"/>
              <a:gd name="connsiteX1" fmla="*/ 1629624 w 3395050"/>
              <a:gd name="connsiteY1" fmla="*/ 36214 h 860079"/>
              <a:gd name="connsiteX2" fmla="*/ 1919335 w 3395050"/>
              <a:gd name="connsiteY2" fmla="*/ 443620 h 860079"/>
              <a:gd name="connsiteX3" fmla="*/ 0 w 3395050"/>
              <a:gd name="connsiteY3" fmla="*/ 860079 h 860079"/>
            </a:gdLst>
            <a:ahLst/>
            <a:cxnLst>
              <a:cxn ang="0">
                <a:pos x="connsiteX0" y="connsiteY0"/>
              </a:cxn>
              <a:cxn ang="0">
                <a:pos x="connsiteX1" y="connsiteY1"/>
              </a:cxn>
              <a:cxn ang="0">
                <a:pos x="connsiteX2" y="connsiteY2"/>
              </a:cxn>
              <a:cxn ang="0">
                <a:pos x="connsiteX3" y="connsiteY3"/>
              </a:cxn>
            </a:cxnLst>
            <a:rect l="l" t="t" r="r" b="b"/>
            <a:pathLst>
              <a:path w="3395050" h="860079">
                <a:moveTo>
                  <a:pt x="3395050" y="0"/>
                </a:moveTo>
                <a:lnTo>
                  <a:pt x="1629624" y="36214"/>
                </a:lnTo>
                <a:cubicBezTo>
                  <a:pt x="1383672" y="110151"/>
                  <a:pt x="2190939" y="306309"/>
                  <a:pt x="1919335" y="443620"/>
                </a:cubicBezTo>
                <a:cubicBezTo>
                  <a:pt x="1647731" y="580931"/>
                  <a:pt x="823865" y="720505"/>
                  <a:pt x="0" y="860079"/>
                </a:cubicBezTo>
              </a:path>
            </a:pathLst>
          </a:custGeom>
          <a:noFill/>
          <a:ln w="57150"/>
          <a:effectLst>
            <a:glow rad="101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196" name="TextBox 195">
            <a:extLst>
              <a:ext uri="{FF2B5EF4-FFF2-40B4-BE49-F238E27FC236}">
                <a16:creationId xmlns:a16="http://schemas.microsoft.com/office/drawing/2014/main" id="{C3193331-141B-2A9D-EBAF-FC9AC31733E7}"/>
              </a:ext>
            </a:extLst>
          </p:cNvPr>
          <p:cNvSpPr txBox="1"/>
          <p:nvPr/>
        </p:nvSpPr>
        <p:spPr>
          <a:xfrm>
            <a:off x="459486" y="4095726"/>
            <a:ext cx="2729025" cy="300082"/>
          </a:xfrm>
          <a:prstGeom prst="rect">
            <a:avLst/>
          </a:prstGeom>
          <a:noFill/>
        </p:spPr>
        <p:txBody>
          <a:bodyPr wrap="square">
            <a:spAutoFit/>
          </a:bodyPr>
          <a:lstStyle/>
          <a:p>
            <a:pPr defTabSz="685800"/>
            <a:r>
              <a:rPr lang="en-US" sz="1350" i="1" dirty="0">
                <a:solidFill>
                  <a:prstClr val="black"/>
                </a:solidFill>
                <a:latin typeface="Neue Haas Grotesk Text Pro"/>
              </a:rPr>
              <a:t>(high-bandwidth SZG connector)</a:t>
            </a:r>
          </a:p>
        </p:txBody>
      </p:sp>
      <p:sp>
        <p:nvSpPr>
          <p:cNvPr id="197" name="Arrow: Down 196">
            <a:extLst>
              <a:ext uri="{FF2B5EF4-FFF2-40B4-BE49-F238E27FC236}">
                <a16:creationId xmlns:a16="http://schemas.microsoft.com/office/drawing/2014/main" id="{FD3006A1-4301-421D-DB7D-64FEF2525421}"/>
              </a:ext>
            </a:extLst>
          </p:cNvPr>
          <p:cNvSpPr/>
          <p:nvPr/>
        </p:nvSpPr>
        <p:spPr>
          <a:xfrm>
            <a:off x="2381612" y="1774864"/>
            <a:ext cx="58775" cy="1566000"/>
          </a:xfrm>
          <a:prstGeom prst="downArrow">
            <a:avLst/>
          </a:prstGeom>
          <a:solidFill>
            <a:srgbClr val="169C9A"/>
          </a:solidFill>
          <a:ln>
            <a:solidFill>
              <a:srgbClr val="169C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Neue Haas Grotesk Text Pro"/>
            </a:endParaRPr>
          </a:p>
        </p:txBody>
      </p:sp>
      <p:sp>
        <p:nvSpPr>
          <p:cNvPr id="198" name="TextBox 197">
            <a:extLst>
              <a:ext uri="{FF2B5EF4-FFF2-40B4-BE49-F238E27FC236}">
                <a16:creationId xmlns:a16="http://schemas.microsoft.com/office/drawing/2014/main" id="{FBD3E92F-95F6-37C7-ED91-E91C79D08269}"/>
              </a:ext>
            </a:extLst>
          </p:cNvPr>
          <p:cNvSpPr txBox="1"/>
          <p:nvPr/>
        </p:nvSpPr>
        <p:spPr>
          <a:xfrm>
            <a:off x="3459758" y="4287958"/>
            <a:ext cx="2009919" cy="300082"/>
          </a:xfrm>
          <a:prstGeom prst="rect">
            <a:avLst/>
          </a:prstGeom>
          <a:noFill/>
        </p:spPr>
        <p:txBody>
          <a:bodyPr wrap="square">
            <a:spAutoFit/>
          </a:bodyPr>
          <a:lstStyle/>
          <a:p>
            <a:pPr algn="ctr" defTabSz="685800"/>
            <a:r>
              <a:rPr lang="en-US" sz="1350" i="1" dirty="0">
                <a:solidFill>
                  <a:prstClr val="black"/>
                </a:solidFill>
                <a:latin typeface="Neue Haas Grotesk Text Pro"/>
              </a:rPr>
              <a:t>(ZYNQ 7020 series * 2)</a:t>
            </a:r>
          </a:p>
        </p:txBody>
      </p:sp>
      <p:pic>
        <p:nvPicPr>
          <p:cNvPr id="3" name="Picture 2">
            <a:extLst>
              <a:ext uri="{FF2B5EF4-FFF2-40B4-BE49-F238E27FC236}">
                <a16:creationId xmlns:a16="http://schemas.microsoft.com/office/drawing/2014/main" id="{DEB7FDD0-CDE8-E16B-4EB2-35D4CA507CC7}"/>
              </a:ext>
            </a:extLst>
          </p:cNvPr>
          <p:cNvPicPr>
            <a:picLocks noChangeAspect="1"/>
          </p:cNvPicPr>
          <p:nvPr/>
        </p:nvPicPr>
        <p:blipFill>
          <a:blip r:embed="rId3"/>
          <a:stretch>
            <a:fillRect/>
          </a:stretch>
        </p:blipFill>
        <p:spPr>
          <a:xfrm>
            <a:off x="6593752" y="3025834"/>
            <a:ext cx="704883" cy="389618"/>
          </a:xfrm>
          <a:prstGeom prst="rect">
            <a:avLst/>
          </a:prstGeom>
        </p:spPr>
      </p:pic>
      <p:sp>
        <p:nvSpPr>
          <p:cNvPr id="56" name="TextBox 55">
            <a:extLst>
              <a:ext uri="{FF2B5EF4-FFF2-40B4-BE49-F238E27FC236}">
                <a16:creationId xmlns:a16="http://schemas.microsoft.com/office/drawing/2014/main" id="{EDC57A24-9F2C-2667-83CA-76E8C2669AAF}"/>
              </a:ext>
            </a:extLst>
          </p:cNvPr>
          <p:cNvSpPr txBox="1"/>
          <p:nvPr/>
        </p:nvSpPr>
        <p:spPr>
          <a:xfrm>
            <a:off x="6428160" y="2563369"/>
            <a:ext cx="2125072" cy="300082"/>
          </a:xfrm>
          <a:prstGeom prst="rect">
            <a:avLst/>
          </a:prstGeom>
          <a:noFill/>
          <a:ln w="38100">
            <a:noFill/>
          </a:ln>
        </p:spPr>
        <p:txBody>
          <a:bodyPr wrap="square" rtlCol="0">
            <a:spAutoFit/>
          </a:bodyPr>
          <a:lstStyle>
            <a:defPPr>
              <a:defRPr lang="en-US"/>
            </a:defPPr>
            <a:lvl1pPr algn="ctr">
              <a:defRPr i="1">
                <a:latin typeface="Arial" panose="020B0604020202020204" pitchFamily="34" charset="0"/>
                <a:cs typeface="Arial" panose="020B0604020202020204" pitchFamily="34" charset="0"/>
              </a:defRPr>
            </a:lvl1pPr>
          </a:lstStyle>
          <a:p>
            <a:pPr algn="l" defTabSz="685800"/>
            <a:r>
              <a:rPr lang="en-US" sz="1350" dirty="0" err="1">
                <a:solidFill>
                  <a:prstClr val="black"/>
                </a:solidFill>
              </a:rPr>
              <a:t>Zmod</a:t>
            </a:r>
            <a:r>
              <a:rPr lang="en-US" sz="1350" dirty="0">
                <a:solidFill>
                  <a:prstClr val="black"/>
                </a:solidFill>
              </a:rPr>
              <a:t> DAC (&gt;1 MHz)</a:t>
            </a:r>
          </a:p>
        </p:txBody>
      </p:sp>
      <p:pic>
        <p:nvPicPr>
          <p:cNvPr id="101" name="Picture 16" descr="A close up of a machine&#10;&#10;AI-generated content may be incorrect.">
            <a:extLst>
              <a:ext uri="{FF2B5EF4-FFF2-40B4-BE49-F238E27FC236}">
                <a16:creationId xmlns:a16="http://schemas.microsoft.com/office/drawing/2014/main" id="{68F06FFE-EFDF-A75F-ACE7-D737CC0CCE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8329" y="482603"/>
            <a:ext cx="3257550" cy="4343400"/>
          </a:xfrm>
          <a:prstGeom prst="rect">
            <a:avLst/>
          </a:prstGeom>
        </p:spPr>
      </p:pic>
      <p:sp>
        <p:nvSpPr>
          <p:cNvPr id="102" name="Oval 17">
            <a:extLst>
              <a:ext uri="{FF2B5EF4-FFF2-40B4-BE49-F238E27FC236}">
                <a16:creationId xmlns:a16="http://schemas.microsoft.com/office/drawing/2014/main" id="{058A1A2C-03F8-6A3C-2BC6-873C7CCBEC95}"/>
              </a:ext>
            </a:extLst>
          </p:cNvPr>
          <p:cNvSpPr/>
          <p:nvPr/>
        </p:nvSpPr>
        <p:spPr>
          <a:xfrm>
            <a:off x="3581069" y="3976810"/>
            <a:ext cx="2379726" cy="849194"/>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Neue Haas Grotesk Text Pro"/>
            </a:endParaRPr>
          </a:p>
        </p:txBody>
      </p:sp>
      <p:sp>
        <p:nvSpPr>
          <p:cNvPr id="103" name="TextBox 19">
            <a:extLst>
              <a:ext uri="{FF2B5EF4-FFF2-40B4-BE49-F238E27FC236}">
                <a16:creationId xmlns:a16="http://schemas.microsoft.com/office/drawing/2014/main" id="{B7E61F4C-8CA7-2592-3CF4-F65CC94D04E0}"/>
              </a:ext>
            </a:extLst>
          </p:cNvPr>
          <p:cNvSpPr txBox="1"/>
          <p:nvPr/>
        </p:nvSpPr>
        <p:spPr>
          <a:xfrm>
            <a:off x="2739249" y="3739684"/>
            <a:ext cx="1683639" cy="507831"/>
          </a:xfrm>
          <a:prstGeom prst="rect">
            <a:avLst/>
          </a:prstGeom>
          <a:noFill/>
        </p:spPr>
        <p:txBody>
          <a:bodyPr wrap="square">
            <a:spAutoFit/>
          </a:bodyPr>
          <a:lstStyle/>
          <a:p>
            <a:pPr algn="ctr" defTabSz="685800"/>
            <a:r>
              <a:rPr lang="en-US" altLang="zh-CN" sz="1350" b="1" i="1" dirty="0">
                <a:solidFill>
                  <a:srgbClr val="FA9A42"/>
                </a:solidFill>
                <a:latin typeface="Neue Haas Grotesk Text Pro"/>
              </a:rPr>
              <a:t>Packaged LN Chip</a:t>
            </a:r>
            <a:endParaRPr lang="en-SG" sz="1350" b="1" i="1" dirty="0">
              <a:solidFill>
                <a:srgbClr val="FA9A42"/>
              </a:solidFill>
              <a:latin typeface="Neue Haas Grotesk Text Pro"/>
            </a:endParaRPr>
          </a:p>
        </p:txBody>
      </p:sp>
      <p:sp>
        <p:nvSpPr>
          <p:cNvPr id="104" name="Arrow: Right 20">
            <a:extLst>
              <a:ext uri="{FF2B5EF4-FFF2-40B4-BE49-F238E27FC236}">
                <a16:creationId xmlns:a16="http://schemas.microsoft.com/office/drawing/2014/main" id="{2FC866F2-EE7E-269E-347F-395C41612682}"/>
              </a:ext>
            </a:extLst>
          </p:cNvPr>
          <p:cNvSpPr/>
          <p:nvPr/>
        </p:nvSpPr>
        <p:spPr>
          <a:xfrm rot="15666286">
            <a:off x="3536011" y="2751355"/>
            <a:ext cx="1938867" cy="329184"/>
          </a:xfrm>
          <a:prstGeom prst="rightArrow">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defTabSz="685800"/>
            <a:endParaRPr lang="en-SG" sz="1350">
              <a:solidFill>
                <a:prstClr val="white"/>
              </a:solidFill>
              <a:latin typeface="Neue Haas Grotesk Text Pro"/>
            </a:endParaRPr>
          </a:p>
        </p:txBody>
      </p:sp>
      <p:sp>
        <p:nvSpPr>
          <p:cNvPr id="105" name="Oval 21">
            <a:extLst>
              <a:ext uri="{FF2B5EF4-FFF2-40B4-BE49-F238E27FC236}">
                <a16:creationId xmlns:a16="http://schemas.microsoft.com/office/drawing/2014/main" id="{2796C1E8-B18F-0C14-56C8-9E843D0E32E6}"/>
              </a:ext>
            </a:extLst>
          </p:cNvPr>
          <p:cNvSpPr/>
          <p:nvPr/>
        </p:nvSpPr>
        <p:spPr>
          <a:xfrm>
            <a:off x="3375329" y="2229706"/>
            <a:ext cx="858750" cy="849194"/>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Neue Haas Grotesk Text Pro"/>
            </a:endParaRPr>
          </a:p>
        </p:txBody>
      </p:sp>
      <p:sp>
        <p:nvSpPr>
          <p:cNvPr id="106" name="TextBox 22">
            <a:extLst>
              <a:ext uri="{FF2B5EF4-FFF2-40B4-BE49-F238E27FC236}">
                <a16:creationId xmlns:a16="http://schemas.microsoft.com/office/drawing/2014/main" id="{7745BB3C-5A20-E858-BA84-91E78A4E0220}"/>
              </a:ext>
            </a:extLst>
          </p:cNvPr>
          <p:cNvSpPr txBox="1"/>
          <p:nvPr/>
        </p:nvSpPr>
        <p:spPr>
          <a:xfrm>
            <a:off x="2985780" y="2791865"/>
            <a:ext cx="514850" cy="300082"/>
          </a:xfrm>
          <a:prstGeom prst="rect">
            <a:avLst/>
          </a:prstGeom>
          <a:noFill/>
        </p:spPr>
        <p:txBody>
          <a:bodyPr wrap="square">
            <a:spAutoFit/>
          </a:bodyPr>
          <a:lstStyle/>
          <a:p>
            <a:pPr algn="ctr" defTabSz="685800"/>
            <a:r>
              <a:rPr lang="en-US" altLang="zh-CN" sz="1350" b="1" i="1" dirty="0">
                <a:solidFill>
                  <a:srgbClr val="FA9A42"/>
                </a:solidFill>
                <a:latin typeface="Neue Haas Grotesk Text Pro"/>
              </a:rPr>
              <a:t>PD</a:t>
            </a:r>
            <a:endParaRPr lang="en-SG" sz="1350" b="1" i="1" dirty="0">
              <a:solidFill>
                <a:srgbClr val="FA9A42"/>
              </a:solidFill>
              <a:latin typeface="Neue Haas Grotesk Text Pro"/>
            </a:endParaRPr>
          </a:p>
        </p:txBody>
      </p:sp>
      <p:sp>
        <p:nvSpPr>
          <p:cNvPr id="107" name="Oval 23">
            <a:extLst>
              <a:ext uri="{FF2B5EF4-FFF2-40B4-BE49-F238E27FC236}">
                <a16:creationId xmlns:a16="http://schemas.microsoft.com/office/drawing/2014/main" id="{5437B869-BF22-BD93-C7C7-01878775EB99}"/>
              </a:ext>
            </a:extLst>
          </p:cNvPr>
          <p:cNvSpPr/>
          <p:nvPr/>
        </p:nvSpPr>
        <p:spPr>
          <a:xfrm>
            <a:off x="4328590" y="1201155"/>
            <a:ext cx="1640288" cy="1165299"/>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Neue Haas Grotesk Text Pro"/>
            </a:endParaRPr>
          </a:p>
        </p:txBody>
      </p:sp>
      <p:sp>
        <p:nvSpPr>
          <p:cNvPr id="108" name="TextBox 24">
            <a:extLst>
              <a:ext uri="{FF2B5EF4-FFF2-40B4-BE49-F238E27FC236}">
                <a16:creationId xmlns:a16="http://schemas.microsoft.com/office/drawing/2014/main" id="{F6FEBA2D-D7B8-BAED-993D-7FAB6FEBAA51}"/>
              </a:ext>
            </a:extLst>
          </p:cNvPr>
          <p:cNvSpPr txBox="1"/>
          <p:nvPr/>
        </p:nvSpPr>
        <p:spPr>
          <a:xfrm>
            <a:off x="4422888" y="873401"/>
            <a:ext cx="1683639" cy="300082"/>
          </a:xfrm>
          <a:prstGeom prst="rect">
            <a:avLst/>
          </a:prstGeom>
          <a:noFill/>
        </p:spPr>
        <p:txBody>
          <a:bodyPr wrap="square">
            <a:spAutoFit/>
          </a:bodyPr>
          <a:lstStyle/>
          <a:p>
            <a:pPr algn="ctr" defTabSz="685800"/>
            <a:r>
              <a:rPr lang="en-US" altLang="zh-CN" sz="1350" b="1" i="1" dirty="0">
                <a:solidFill>
                  <a:srgbClr val="FA9A42">
                    <a:lumMod val="60000"/>
                    <a:lumOff val="40000"/>
                  </a:srgbClr>
                </a:solidFill>
                <a:latin typeface="Neue Haas Grotesk Text Pro"/>
              </a:rPr>
              <a:t>FPGA</a:t>
            </a:r>
            <a:endParaRPr lang="en-SG" sz="1350" b="1" i="1" dirty="0">
              <a:solidFill>
                <a:srgbClr val="FA9A42">
                  <a:lumMod val="60000"/>
                  <a:lumOff val="40000"/>
                </a:srgbClr>
              </a:solidFill>
              <a:latin typeface="Neue Haas Grotesk Text Pro"/>
            </a:endParaRPr>
          </a:p>
        </p:txBody>
      </p:sp>
      <p:sp>
        <p:nvSpPr>
          <p:cNvPr id="109" name="Oval 25">
            <a:extLst>
              <a:ext uri="{FF2B5EF4-FFF2-40B4-BE49-F238E27FC236}">
                <a16:creationId xmlns:a16="http://schemas.microsoft.com/office/drawing/2014/main" id="{754512EE-9305-F023-39B6-7CFE9A452E1F}"/>
              </a:ext>
            </a:extLst>
          </p:cNvPr>
          <p:cNvSpPr/>
          <p:nvPr/>
        </p:nvSpPr>
        <p:spPr>
          <a:xfrm>
            <a:off x="3333180" y="587848"/>
            <a:ext cx="858750" cy="1476755"/>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SG" sz="1350" dirty="0">
              <a:solidFill>
                <a:prstClr val="white"/>
              </a:solidFill>
              <a:latin typeface="Neue Haas Grotesk Text Pro"/>
            </a:endParaRPr>
          </a:p>
        </p:txBody>
      </p:sp>
      <p:sp>
        <p:nvSpPr>
          <p:cNvPr id="110" name="TextBox 26">
            <a:extLst>
              <a:ext uri="{FF2B5EF4-FFF2-40B4-BE49-F238E27FC236}">
                <a16:creationId xmlns:a16="http://schemas.microsoft.com/office/drawing/2014/main" id="{91BA8DB6-AE81-91B0-CBA9-ECCD03A94CAC}"/>
              </a:ext>
            </a:extLst>
          </p:cNvPr>
          <p:cNvSpPr txBox="1"/>
          <p:nvPr/>
        </p:nvSpPr>
        <p:spPr>
          <a:xfrm>
            <a:off x="3944931" y="518764"/>
            <a:ext cx="1057433" cy="300082"/>
          </a:xfrm>
          <a:prstGeom prst="rect">
            <a:avLst/>
          </a:prstGeom>
          <a:noFill/>
        </p:spPr>
        <p:txBody>
          <a:bodyPr wrap="square">
            <a:spAutoFit/>
          </a:bodyPr>
          <a:lstStyle/>
          <a:p>
            <a:pPr algn="ctr" defTabSz="685800"/>
            <a:r>
              <a:rPr lang="en-US" altLang="zh-CN" sz="1350" b="1" i="1" dirty="0">
                <a:solidFill>
                  <a:srgbClr val="FA9A42">
                    <a:lumMod val="60000"/>
                    <a:lumOff val="40000"/>
                  </a:srgbClr>
                </a:solidFill>
                <a:latin typeface="Neue Haas Grotesk Text Pro"/>
              </a:rPr>
              <a:t>Amplifiers</a:t>
            </a:r>
            <a:endParaRPr lang="en-SG" sz="1350" b="1" i="1" dirty="0">
              <a:solidFill>
                <a:srgbClr val="FA9A42">
                  <a:lumMod val="60000"/>
                  <a:lumOff val="40000"/>
                </a:srgbClr>
              </a:solidFill>
              <a:latin typeface="Neue Haas Grotesk Text Pro"/>
            </a:endParaRPr>
          </a:p>
        </p:txBody>
      </p:sp>
    </p:spTree>
    <p:extLst>
      <p:ext uri="{BB962C8B-B14F-4D97-AF65-F5344CB8AC3E}">
        <p14:creationId xmlns:p14="http://schemas.microsoft.com/office/powerpoint/2010/main" val="421713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500"/>
                                        <p:tgtEl>
                                          <p:spTgt spid="10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fade">
                                      <p:cBhvr>
                                        <p:cTn id="15" dur="500"/>
                                        <p:tgtEl>
                                          <p:spTgt spid="10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fade">
                                      <p:cBhvr>
                                        <p:cTn id="20" dur="500"/>
                                        <p:tgtEl>
                                          <p:spTgt spid="10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fade">
                                      <p:cBhvr>
                                        <p:cTn id="25" dur="500"/>
                                        <p:tgtEl>
                                          <p:spTgt spid="10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8"/>
                                        </p:tgtEl>
                                        <p:attrNameLst>
                                          <p:attrName>style.visibility</p:attrName>
                                        </p:attrNameLst>
                                      </p:cBhvr>
                                      <p:to>
                                        <p:strVal val="visible"/>
                                      </p:to>
                                    </p:set>
                                    <p:animEffect transition="in" filter="fade">
                                      <p:cBhvr>
                                        <p:cTn id="28" dur="500"/>
                                        <p:tgtEl>
                                          <p:spTgt spid="10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9"/>
                                        </p:tgtEl>
                                        <p:attrNameLst>
                                          <p:attrName>style.visibility</p:attrName>
                                        </p:attrNameLst>
                                      </p:cBhvr>
                                      <p:to>
                                        <p:strVal val="visible"/>
                                      </p:to>
                                    </p:set>
                                    <p:animEffect transition="in" filter="fade">
                                      <p:cBhvr>
                                        <p:cTn id="31" dur="500"/>
                                        <p:tgtEl>
                                          <p:spTgt spid="10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0"/>
                                        </p:tgtEl>
                                        <p:attrNameLst>
                                          <p:attrName>style.visibility</p:attrName>
                                        </p:attrNameLst>
                                      </p:cBhvr>
                                      <p:to>
                                        <p:strVal val="visible"/>
                                      </p:to>
                                    </p:set>
                                    <p:animEffect transition="in" filter="fade">
                                      <p:cBhvr>
                                        <p:cTn id="34" dur="500"/>
                                        <p:tgtEl>
                                          <p:spTgt spid="1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5"/>
                                        </p:tgtEl>
                                        <p:attrNameLst>
                                          <p:attrName>style.visibility</p:attrName>
                                        </p:attrNameLst>
                                      </p:cBhvr>
                                      <p:to>
                                        <p:strVal val="visible"/>
                                      </p:to>
                                    </p:set>
                                    <p:animEffect transition="in" filter="fade">
                                      <p:cBhvr>
                                        <p:cTn id="39" dur="500"/>
                                        <p:tgtEl>
                                          <p:spTgt spid="10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6"/>
                                        </p:tgtEl>
                                        <p:attrNameLst>
                                          <p:attrName>style.visibility</p:attrName>
                                        </p:attrNameLst>
                                      </p:cBhvr>
                                      <p:to>
                                        <p:strVal val="visible"/>
                                      </p:to>
                                    </p:set>
                                    <p:animEffect transition="in" filter="fade">
                                      <p:cBhvr>
                                        <p:cTn id="42" dur="500"/>
                                        <p:tgtEl>
                                          <p:spTgt spid="10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1"/>
                                        </p:tgtEl>
                                      </p:cBhvr>
                                    </p:animEffect>
                                    <p:set>
                                      <p:cBhvr>
                                        <p:cTn id="47" dur="1" fill="hold">
                                          <p:stCondLst>
                                            <p:cond delay="499"/>
                                          </p:stCondLst>
                                        </p:cTn>
                                        <p:tgtEl>
                                          <p:spTgt spid="101"/>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02"/>
                                        </p:tgtEl>
                                      </p:cBhvr>
                                    </p:animEffect>
                                    <p:set>
                                      <p:cBhvr>
                                        <p:cTn id="50" dur="1" fill="hold">
                                          <p:stCondLst>
                                            <p:cond delay="499"/>
                                          </p:stCondLst>
                                        </p:cTn>
                                        <p:tgtEl>
                                          <p:spTgt spid="10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03"/>
                                        </p:tgtEl>
                                      </p:cBhvr>
                                    </p:animEffect>
                                    <p:set>
                                      <p:cBhvr>
                                        <p:cTn id="53" dur="1" fill="hold">
                                          <p:stCondLst>
                                            <p:cond delay="499"/>
                                          </p:stCondLst>
                                        </p:cTn>
                                        <p:tgtEl>
                                          <p:spTgt spid="103"/>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04"/>
                                        </p:tgtEl>
                                      </p:cBhvr>
                                    </p:animEffect>
                                    <p:set>
                                      <p:cBhvr>
                                        <p:cTn id="56" dur="1" fill="hold">
                                          <p:stCondLst>
                                            <p:cond delay="499"/>
                                          </p:stCondLst>
                                        </p:cTn>
                                        <p:tgtEl>
                                          <p:spTgt spid="104"/>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07"/>
                                        </p:tgtEl>
                                      </p:cBhvr>
                                    </p:animEffect>
                                    <p:set>
                                      <p:cBhvr>
                                        <p:cTn id="59" dur="1" fill="hold">
                                          <p:stCondLst>
                                            <p:cond delay="499"/>
                                          </p:stCondLst>
                                        </p:cTn>
                                        <p:tgtEl>
                                          <p:spTgt spid="107"/>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08"/>
                                        </p:tgtEl>
                                      </p:cBhvr>
                                    </p:animEffect>
                                    <p:set>
                                      <p:cBhvr>
                                        <p:cTn id="62" dur="1" fill="hold">
                                          <p:stCondLst>
                                            <p:cond delay="499"/>
                                          </p:stCondLst>
                                        </p:cTn>
                                        <p:tgtEl>
                                          <p:spTgt spid="108"/>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09"/>
                                        </p:tgtEl>
                                      </p:cBhvr>
                                    </p:animEffect>
                                    <p:set>
                                      <p:cBhvr>
                                        <p:cTn id="65" dur="1" fill="hold">
                                          <p:stCondLst>
                                            <p:cond delay="499"/>
                                          </p:stCondLst>
                                        </p:cTn>
                                        <p:tgtEl>
                                          <p:spTgt spid="109"/>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10"/>
                                        </p:tgtEl>
                                      </p:cBhvr>
                                    </p:animEffect>
                                    <p:set>
                                      <p:cBhvr>
                                        <p:cTn id="68" dur="1" fill="hold">
                                          <p:stCondLst>
                                            <p:cond delay="499"/>
                                          </p:stCondLst>
                                        </p:cTn>
                                        <p:tgtEl>
                                          <p:spTgt spid="110"/>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05"/>
                                        </p:tgtEl>
                                      </p:cBhvr>
                                    </p:animEffect>
                                    <p:set>
                                      <p:cBhvr>
                                        <p:cTn id="71" dur="1" fill="hold">
                                          <p:stCondLst>
                                            <p:cond delay="499"/>
                                          </p:stCondLst>
                                        </p:cTn>
                                        <p:tgtEl>
                                          <p:spTgt spid="105"/>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06"/>
                                        </p:tgtEl>
                                      </p:cBhvr>
                                    </p:animEffect>
                                    <p:set>
                                      <p:cBhvr>
                                        <p:cTn id="74" dur="1" fill="hold">
                                          <p:stCondLst>
                                            <p:cond delay="499"/>
                                          </p:stCondLst>
                                        </p:cTn>
                                        <p:tgtEl>
                                          <p:spTgt spid="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2" grpId="1" animBg="1"/>
      <p:bldP spid="103" grpId="0"/>
      <p:bldP spid="103" grpId="1"/>
      <p:bldP spid="104" grpId="0" animBg="1"/>
      <p:bldP spid="104" grpId="1" animBg="1"/>
      <p:bldP spid="105" grpId="0" animBg="1"/>
      <p:bldP spid="105" grpId="1" animBg="1"/>
      <p:bldP spid="106" grpId="0"/>
      <p:bldP spid="106" grpId="1"/>
      <p:bldP spid="107" grpId="0" animBg="1"/>
      <p:bldP spid="107" grpId="1" animBg="1"/>
      <p:bldP spid="108" grpId="0"/>
      <p:bldP spid="108" grpId="1"/>
      <p:bldP spid="109" grpId="0" animBg="1"/>
      <p:bldP spid="109" grpId="1" animBg="1"/>
      <p:bldP spid="110" grpId="0"/>
      <p:bldP spid="11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F3772E-AC93-488A-9E2A-074D6D4515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82B0-A764-7649-BFD8-7624B53F13A9}" type="slidenum">
              <a:rPr kumimoji="0" lang="en-GB" sz="900" b="0" i="0" u="none" strike="noStrike" kern="1200" cap="none" spc="0" normalizeH="0" baseline="0" noProof="0" smtClean="0">
                <a:ln>
                  <a:noFill/>
                </a:ln>
                <a:solidFill>
                  <a:prstClr val="black">
                    <a:tint val="75000"/>
                  </a:prst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dirty="0">
              <a:ln>
                <a:noFill/>
              </a:ln>
              <a:solidFill>
                <a:prstClr val="black">
                  <a:tint val="75000"/>
                </a:prstClr>
              </a:solidFill>
              <a:effectLst/>
              <a:uLnTx/>
              <a:uFillTx/>
              <a:latin typeface="Arial" charset="0"/>
              <a:cs typeface="Arial" charset="0"/>
            </a:endParaRPr>
          </a:p>
        </p:txBody>
      </p:sp>
      <p:pic>
        <p:nvPicPr>
          <p:cNvPr id="5" name="Picture 4">
            <a:extLst>
              <a:ext uri="{FF2B5EF4-FFF2-40B4-BE49-F238E27FC236}">
                <a16:creationId xmlns:a16="http://schemas.microsoft.com/office/drawing/2014/main" id="{483D4F0F-E409-47E4-8DEA-EBD63AE04197}"/>
              </a:ext>
            </a:extLst>
          </p:cNvPr>
          <p:cNvPicPr>
            <a:picLocks noChangeAspect="1"/>
          </p:cNvPicPr>
          <p:nvPr/>
        </p:nvPicPr>
        <p:blipFill>
          <a:blip r:embed="rId2"/>
          <a:stretch>
            <a:fillRect/>
          </a:stretch>
        </p:blipFill>
        <p:spPr>
          <a:xfrm>
            <a:off x="0" y="887985"/>
            <a:ext cx="3603266" cy="2706167"/>
          </a:xfrm>
          <a:prstGeom prst="rect">
            <a:avLst/>
          </a:prstGeom>
        </p:spPr>
      </p:pic>
      <p:sp>
        <p:nvSpPr>
          <p:cNvPr id="6" name="Title 1">
            <a:extLst>
              <a:ext uri="{FF2B5EF4-FFF2-40B4-BE49-F238E27FC236}">
                <a16:creationId xmlns:a16="http://schemas.microsoft.com/office/drawing/2014/main" id="{8D635F82-4756-45E6-B4BE-67A7ECAA98FC}"/>
              </a:ext>
            </a:extLst>
          </p:cNvPr>
          <p:cNvSpPr txBox="1">
            <a:spLocks/>
          </p:cNvSpPr>
          <p:nvPr/>
        </p:nvSpPr>
        <p:spPr>
          <a:xfrm>
            <a:off x="576995" y="-106187"/>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004282"/>
                </a:solidFill>
                <a:latin typeface="Arial" charset="0"/>
                <a:ea typeface="Arial" charset="0"/>
                <a:cs typeface="Arial"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3300" b="1" i="0" u="none" strike="noStrike" kern="1200" cap="none" spc="0" normalizeH="0" baseline="0" noProof="0" dirty="0">
                <a:ln>
                  <a:noFill/>
                </a:ln>
                <a:solidFill>
                  <a:srgbClr val="004282"/>
                </a:solidFill>
                <a:effectLst/>
                <a:uLnTx/>
                <a:uFillTx/>
                <a:latin typeface="Arial" charset="0"/>
                <a:cs typeface="Arial" charset="0"/>
              </a:rPr>
              <a:t>Better etching</a:t>
            </a:r>
          </a:p>
        </p:txBody>
      </p:sp>
      <p:pic>
        <p:nvPicPr>
          <p:cNvPr id="19" name="Picture 18">
            <a:extLst>
              <a:ext uri="{FF2B5EF4-FFF2-40B4-BE49-F238E27FC236}">
                <a16:creationId xmlns:a16="http://schemas.microsoft.com/office/drawing/2014/main" id="{8F51D70B-426A-4C49-89F0-BE72EBAA5716}"/>
              </a:ext>
            </a:extLst>
          </p:cNvPr>
          <p:cNvPicPr>
            <a:picLocks noChangeAspect="1"/>
          </p:cNvPicPr>
          <p:nvPr/>
        </p:nvPicPr>
        <p:blipFill>
          <a:blip r:embed="rId3"/>
          <a:stretch>
            <a:fillRect/>
          </a:stretch>
        </p:blipFill>
        <p:spPr>
          <a:xfrm>
            <a:off x="3276332" y="1025352"/>
            <a:ext cx="5636174" cy="2580516"/>
          </a:xfrm>
          <a:prstGeom prst="rect">
            <a:avLst/>
          </a:prstGeom>
        </p:spPr>
      </p:pic>
      <p:pic>
        <p:nvPicPr>
          <p:cNvPr id="20" name="Picture 19" descr="C:\Users\User\Dropbox\2014 Research\SEM Images\afterdiffusion\4_020.tif">
            <a:extLst>
              <a:ext uri="{FF2B5EF4-FFF2-40B4-BE49-F238E27FC236}">
                <a16:creationId xmlns:a16="http://schemas.microsoft.com/office/drawing/2014/main" id="{DEE77E04-70DB-4854-BFD2-E75B77E34908}"/>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90923" y="293518"/>
            <a:ext cx="1542051" cy="1418901"/>
          </a:xfrm>
          <a:prstGeom prst="rect">
            <a:avLst/>
          </a:prstGeom>
          <a:noFill/>
          <a:ln>
            <a:noFill/>
          </a:ln>
        </p:spPr>
      </p:pic>
      <p:sp>
        <p:nvSpPr>
          <p:cNvPr id="21" name="TextBox 20">
            <a:extLst>
              <a:ext uri="{FF2B5EF4-FFF2-40B4-BE49-F238E27FC236}">
                <a16:creationId xmlns:a16="http://schemas.microsoft.com/office/drawing/2014/main" id="{040316C7-23D7-4205-8181-0FE3495A84E1}"/>
              </a:ext>
            </a:extLst>
          </p:cNvPr>
          <p:cNvSpPr txBox="1"/>
          <p:nvPr/>
        </p:nvSpPr>
        <p:spPr>
          <a:xfrm>
            <a:off x="1518563" y="748854"/>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srgbClr val="FF0000"/>
                </a:solidFill>
                <a:effectLst/>
                <a:uLnTx/>
                <a:uFillTx/>
                <a:latin typeface="Calibri" panose="020F0502020204030204"/>
                <a:ea typeface="+mn-ea"/>
                <a:cs typeface="+mn-cs"/>
              </a:rPr>
              <a:t>2010</a:t>
            </a:r>
          </a:p>
        </p:txBody>
      </p:sp>
      <p:sp>
        <p:nvSpPr>
          <p:cNvPr id="22" name="TextBox 21">
            <a:extLst>
              <a:ext uri="{FF2B5EF4-FFF2-40B4-BE49-F238E27FC236}">
                <a16:creationId xmlns:a16="http://schemas.microsoft.com/office/drawing/2014/main" id="{B6D231B8-0F8D-41AA-A828-2D3C126F12DF}"/>
              </a:ext>
            </a:extLst>
          </p:cNvPr>
          <p:cNvSpPr txBox="1"/>
          <p:nvPr/>
        </p:nvSpPr>
        <p:spPr>
          <a:xfrm>
            <a:off x="4708292" y="703319"/>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srgbClr val="FF0000"/>
                </a:solidFill>
                <a:effectLst/>
                <a:uLnTx/>
                <a:uFillTx/>
                <a:latin typeface="Calibri" panose="020F0502020204030204"/>
                <a:ea typeface="+mn-ea"/>
                <a:cs typeface="+mn-cs"/>
              </a:rPr>
              <a:t>2013</a:t>
            </a:r>
          </a:p>
        </p:txBody>
      </p:sp>
      <p:sp>
        <p:nvSpPr>
          <p:cNvPr id="23" name="TextBox 22">
            <a:extLst>
              <a:ext uri="{FF2B5EF4-FFF2-40B4-BE49-F238E27FC236}">
                <a16:creationId xmlns:a16="http://schemas.microsoft.com/office/drawing/2014/main" id="{F62F9323-C3B9-491A-BE87-D61989DA6F5A}"/>
              </a:ext>
            </a:extLst>
          </p:cNvPr>
          <p:cNvSpPr txBox="1"/>
          <p:nvPr/>
        </p:nvSpPr>
        <p:spPr>
          <a:xfrm>
            <a:off x="7635576" y="-35973"/>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srgbClr val="FF0000"/>
                </a:solidFill>
                <a:effectLst/>
                <a:uLnTx/>
                <a:uFillTx/>
                <a:latin typeface="Calibri" panose="020F0502020204030204"/>
                <a:ea typeface="+mn-ea"/>
                <a:cs typeface="+mn-cs"/>
              </a:rPr>
              <a:t>2018</a:t>
            </a:r>
          </a:p>
        </p:txBody>
      </p:sp>
      <p:sp>
        <p:nvSpPr>
          <p:cNvPr id="24" name="Rectangle 23">
            <a:extLst>
              <a:ext uri="{FF2B5EF4-FFF2-40B4-BE49-F238E27FC236}">
                <a16:creationId xmlns:a16="http://schemas.microsoft.com/office/drawing/2014/main" id="{0D797D2C-0AF1-4F4E-AC23-399473BA74CB}"/>
              </a:ext>
            </a:extLst>
          </p:cNvPr>
          <p:cNvSpPr/>
          <p:nvPr/>
        </p:nvSpPr>
        <p:spPr>
          <a:xfrm>
            <a:off x="201478" y="4288517"/>
            <a:ext cx="8836304"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chivo"/>
                <a:ea typeface="+mn-ea"/>
                <a:cs typeface="+mn-cs"/>
              </a:rPr>
              <a:t>[2] Jun Deng, Sajid Hussain, </a:t>
            </a:r>
            <a:r>
              <a:rPr kumimoji="0" lang="en-SG" sz="1100" b="0" i="0" u="none" strike="noStrike" kern="1200" cap="none" spc="0" normalizeH="0" baseline="0" noProof="0" dirty="0" err="1">
                <a:ln>
                  <a:noFill/>
                </a:ln>
                <a:solidFill>
                  <a:prstClr val="black"/>
                </a:solidFill>
                <a:effectLst/>
                <a:uLnTx/>
                <a:uFillTx/>
                <a:latin typeface="Archivo"/>
                <a:ea typeface="+mn-ea"/>
                <a:cs typeface="+mn-cs"/>
              </a:rPr>
              <a:t>Vanga</a:t>
            </a:r>
            <a:r>
              <a:rPr kumimoji="0" lang="en-SG" sz="1100" b="0" i="0" u="none" strike="noStrike" kern="1200" cap="none" spc="0" normalizeH="0" baseline="0" noProof="0" dirty="0">
                <a:ln>
                  <a:noFill/>
                </a:ln>
                <a:solidFill>
                  <a:prstClr val="black"/>
                </a:solidFill>
                <a:effectLst/>
                <a:uLnTx/>
                <a:uFillTx/>
                <a:latin typeface="Archivo"/>
                <a:ea typeface="+mn-ea"/>
                <a:cs typeface="+mn-cs"/>
              </a:rPr>
              <a:t> Sudheer Kumar, Wei Jia, Ching Eng Png, Lim Soon Thor, Andrew A. Bettiol, and Aaron J. Danner, "</a:t>
            </a:r>
            <a:r>
              <a:rPr kumimoji="0" lang="en-SG" sz="1100" b="0" i="0" u="none" strike="noStrike" kern="1200" cap="none" spc="0" normalizeH="0" baseline="0" noProof="0" dirty="0" err="1">
                <a:ln>
                  <a:noFill/>
                </a:ln>
                <a:solidFill>
                  <a:prstClr val="black"/>
                </a:solidFill>
                <a:effectLst/>
                <a:uLnTx/>
                <a:uFillTx/>
                <a:latin typeface="Archivo"/>
                <a:ea typeface="+mn-ea"/>
                <a:cs typeface="+mn-cs"/>
              </a:rPr>
              <a:t>Modeling</a:t>
            </a:r>
            <a:r>
              <a:rPr kumimoji="0" lang="en-SG" sz="1100" b="0" i="0" u="none" strike="noStrike" kern="1200" cap="none" spc="0" normalizeH="0" baseline="0" noProof="0" dirty="0">
                <a:ln>
                  <a:noFill/>
                </a:ln>
                <a:solidFill>
                  <a:prstClr val="black"/>
                </a:solidFill>
                <a:effectLst/>
                <a:uLnTx/>
                <a:uFillTx/>
                <a:latin typeface="Archivo"/>
                <a:ea typeface="+mn-ea"/>
                <a:cs typeface="+mn-cs"/>
              </a:rPr>
              <a:t> and experimental investigations of Fano resonances in free-standing LiNbO</a:t>
            </a:r>
            <a:r>
              <a:rPr kumimoji="0" lang="en-SG" sz="1100" b="0" i="0" u="none" strike="noStrike" kern="1200" cap="none" spc="0" normalizeH="0" baseline="-25000" noProof="0" dirty="0">
                <a:ln>
                  <a:noFill/>
                </a:ln>
                <a:solidFill>
                  <a:prstClr val="black"/>
                </a:solidFill>
                <a:effectLst/>
                <a:uLnTx/>
                <a:uFillTx/>
                <a:latin typeface="Archivo"/>
                <a:ea typeface="+mn-ea"/>
                <a:cs typeface="+mn-cs"/>
              </a:rPr>
              <a:t>3</a:t>
            </a:r>
            <a:r>
              <a:rPr kumimoji="0" lang="en-SG" sz="1100" b="0" i="0" u="none" strike="noStrike" kern="1200" cap="none" spc="0" normalizeH="0" baseline="0" noProof="0" dirty="0">
                <a:ln>
                  <a:noFill/>
                </a:ln>
                <a:solidFill>
                  <a:prstClr val="black"/>
                </a:solidFill>
                <a:effectLst/>
                <a:uLnTx/>
                <a:uFillTx/>
                <a:latin typeface="Archivo"/>
                <a:ea typeface="+mn-ea"/>
                <a:cs typeface="+mn-cs"/>
              </a:rPr>
              <a:t> photonic crystal slabs," Opt. Express 21, 3243-3252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Calibri" panose="020F0502020204030204"/>
                <a:ea typeface="+mn-ea"/>
                <a:cs typeface="+mn-cs"/>
              </a:rPr>
              <a:t>[3] S. Y. Siew, E. J. H. Cheung, H. Liang, A. Bettiol, N. Toyoda, B. </a:t>
            </a:r>
            <a:r>
              <a:rPr kumimoji="0" lang="en-SG" sz="1100" b="0" i="0" u="none" strike="noStrike" kern="1200" cap="none" spc="0" normalizeH="0" baseline="0" noProof="0" dirty="0" err="1">
                <a:ln>
                  <a:noFill/>
                </a:ln>
                <a:solidFill>
                  <a:prstClr val="black"/>
                </a:solidFill>
                <a:effectLst/>
                <a:uLnTx/>
                <a:uFillTx/>
                <a:latin typeface="Calibri" panose="020F0502020204030204"/>
                <a:ea typeface="+mn-ea"/>
                <a:cs typeface="+mn-cs"/>
              </a:rPr>
              <a:t>Alshehri</a:t>
            </a:r>
            <a:r>
              <a:rPr kumimoji="0" lang="en-SG" sz="1100" b="0" i="0" u="none" strike="noStrike" kern="1200" cap="none" spc="0" normalizeH="0" baseline="0" noProof="0" dirty="0">
                <a:ln>
                  <a:noFill/>
                </a:ln>
                <a:solidFill>
                  <a:prstClr val="black"/>
                </a:solidFill>
                <a:effectLst/>
                <a:uLnTx/>
                <a:uFillTx/>
                <a:latin typeface="Calibri" panose="020F0502020204030204"/>
                <a:ea typeface="+mn-ea"/>
                <a:cs typeface="+mn-cs"/>
              </a:rPr>
              <a:t>, E. Dogheche, and A. J. Danner, “Ultra-low loss ridge waveguides on lithium </a:t>
            </a:r>
            <a:r>
              <a:rPr kumimoji="0" lang="en-SG" sz="1100" b="0" i="0" u="none" strike="noStrike" kern="1200" cap="none" spc="0" normalizeH="0" baseline="0" noProof="0" dirty="0" err="1">
                <a:ln>
                  <a:noFill/>
                </a:ln>
                <a:solidFill>
                  <a:prstClr val="black"/>
                </a:solidFill>
                <a:effectLst/>
                <a:uLnTx/>
                <a:uFillTx/>
                <a:latin typeface="Calibri" panose="020F0502020204030204"/>
                <a:ea typeface="+mn-ea"/>
                <a:cs typeface="+mn-cs"/>
              </a:rPr>
              <a:t>niobate</a:t>
            </a:r>
            <a:r>
              <a:rPr kumimoji="0" lang="en-SG" sz="1100" b="0" i="0" u="none" strike="noStrike" kern="1200" cap="none" spc="0" normalizeH="0" baseline="0" noProof="0" dirty="0">
                <a:ln>
                  <a:noFill/>
                </a:ln>
                <a:solidFill>
                  <a:prstClr val="black"/>
                </a:solidFill>
                <a:effectLst/>
                <a:uLnTx/>
                <a:uFillTx/>
                <a:latin typeface="Calibri" panose="020F0502020204030204"/>
                <a:ea typeface="+mn-ea"/>
                <a:cs typeface="+mn-cs"/>
              </a:rPr>
              <a:t> via argon ion milling and gas clustered ion beam smoothening,” </a:t>
            </a:r>
            <a:r>
              <a:rPr kumimoji="0" lang="en-SG" sz="1100" b="0" i="1" u="none" strike="noStrike" kern="1200" cap="none" spc="0" normalizeH="0" baseline="0" noProof="0" dirty="0">
                <a:ln>
                  <a:noFill/>
                </a:ln>
                <a:solidFill>
                  <a:prstClr val="black"/>
                </a:solidFill>
                <a:effectLst/>
                <a:uLnTx/>
                <a:uFillTx/>
                <a:latin typeface="Calibri" panose="020F0502020204030204"/>
                <a:ea typeface="+mn-ea"/>
                <a:cs typeface="+mn-cs"/>
              </a:rPr>
              <a:t>Opt. Express</a:t>
            </a:r>
            <a:r>
              <a:rPr kumimoji="0" lang="en-SG" sz="1100" b="0" i="0" u="none" strike="noStrike" kern="1200" cap="none" spc="0" normalizeH="0" baseline="0" noProof="0" dirty="0">
                <a:ln>
                  <a:noFill/>
                </a:ln>
                <a:solidFill>
                  <a:prstClr val="black"/>
                </a:solidFill>
                <a:effectLst/>
                <a:uLnTx/>
                <a:uFillTx/>
                <a:latin typeface="Calibri" panose="020F0502020204030204"/>
                <a:ea typeface="+mn-ea"/>
                <a:cs typeface="+mn-cs"/>
              </a:rPr>
              <a:t>, vol. 26, no. 4, pp. 4421–4430, Feb. 2018.</a:t>
            </a:r>
            <a:endParaRPr kumimoji="0" lang="en-SG" sz="1100" b="0" i="0" u="none" strike="noStrike" kern="1200" cap="none" spc="0" normalizeH="0" baseline="0" noProof="0" dirty="0">
              <a:ln>
                <a:noFill/>
              </a:ln>
              <a:solidFill>
                <a:prstClr val="black"/>
              </a:solidFill>
              <a:effectLst/>
              <a:uLnTx/>
              <a:uFillTx/>
              <a:latin typeface="Archivo"/>
              <a:ea typeface="+mn-ea"/>
              <a:cs typeface="+mn-cs"/>
            </a:endParaRPr>
          </a:p>
        </p:txBody>
      </p:sp>
      <p:sp>
        <p:nvSpPr>
          <p:cNvPr id="25" name="Rectangle 24">
            <a:extLst>
              <a:ext uri="{FF2B5EF4-FFF2-40B4-BE49-F238E27FC236}">
                <a16:creationId xmlns:a16="http://schemas.microsoft.com/office/drawing/2014/main" id="{BBD8D0E5-DE09-4E33-913C-0E1D899ECB48}"/>
              </a:ext>
            </a:extLst>
          </p:cNvPr>
          <p:cNvSpPr/>
          <p:nvPr/>
        </p:nvSpPr>
        <p:spPr>
          <a:xfrm>
            <a:off x="201477" y="3960995"/>
            <a:ext cx="8538485"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333"/>
                </a:solidFill>
                <a:effectLst/>
                <a:uLnTx/>
                <a:uFillTx/>
                <a:latin typeface="Archivo"/>
                <a:ea typeface="+mn-ea"/>
                <a:cs typeface="+mn-cs"/>
              </a:rPr>
              <a:t>[1] J. Deng, G. Si and A. J. Danner, "Dry etching of LiNbO</a:t>
            </a:r>
            <a:r>
              <a:rPr kumimoji="0" lang="en-US" sz="1100" b="0" i="0" u="none" strike="noStrike" kern="1200" cap="none" spc="0" normalizeH="0" baseline="-25000" noProof="0" dirty="0">
                <a:ln>
                  <a:noFill/>
                </a:ln>
                <a:solidFill>
                  <a:srgbClr val="333333"/>
                </a:solidFill>
                <a:effectLst/>
                <a:uLnTx/>
                <a:uFillTx/>
                <a:latin typeface="Archivo"/>
                <a:ea typeface="+mn-ea"/>
                <a:cs typeface="+mn-cs"/>
              </a:rPr>
              <a:t>3</a:t>
            </a:r>
            <a:r>
              <a:rPr kumimoji="0" lang="en-US" sz="1100" b="0" i="0" u="none" strike="noStrike" kern="1200" cap="none" spc="0" normalizeH="0" baseline="0" noProof="0" dirty="0">
                <a:ln>
                  <a:noFill/>
                </a:ln>
                <a:solidFill>
                  <a:srgbClr val="333333"/>
                </a:solidFill>
                <a:effectLst/>
                <a:uLnTx/>
                <a:uFillTx/>
                <a:latin typeface="Archivo"/>
                <a:ea typeface="+mn-ea"/>
                <a:cs typeface="+mn-cs"/>
              </a:rPr>
              <a:t> using inductively coupled plasma," </a:t>
            </a:r>
            <a:r>
              <a:rPr kumimoji="0" lang="en-US" sz="1100" b="0" i="1" u="none" strike="noStrike" kern="1200" cap="none" spc="0" normalizeH="0" baseline="0" noProof="0" dirty="0">
                <a:ln>
                  <a:noFill/>
                </a:ln>
                <a:solidFill>
                  <a:srgbClr val="333333"/>
                </a:solidFill>
                <a:effectLst/>
                <a:uLnTx/>
                <a:uFillTx/>
                <a:latin typeface="Archivo"/>
                <a:ea typeface="+mn-ea"/>
                <a:cs typeface="+mn-cs"/>
              </a:rPr>
              <a:t>2010 Photonics Global Conference</a:t>
            </a:r>
            <a:r>
              <a:rPr kumimoji="0" lang="en-US" sz="1100" b="0" i="0" u="none" strike="noStrike" kern="1200" cap="none" spc="0" normalizeH="0" baseline="0" noProof="0" dirty="0">
                <a:ln>
                  <a:noFill/>
                </a:ln>
                <a:solidFill>
                  <a:srgbClr val="333333"/>
                </a:solidFill>
                <a:effectLst/>
                <a:uLnTx/>
                <a:uFillTx/>
                <a:latin typeface="Archivo"/>
                <a:ea typeface="+mn-ea"/>
                <a:cs typeface="+mn-cs"/>
              </a:rPr>
              <a:t>, Orchard, Singapore, 2010, pp. 1-5, </a:t>
            </a:r>
            <a:r>
              <a:rPr kumimoji="0" lang="en-US" sz="1100" b="0" i="0" u="none" strike="noStrike" kern="1200" cap="none" spc="0" normalizeH="0" baseline="0" noProof="0" dirty="0" err="1">
                <a:ln>
                  <a:noFill/>
                </a:ln>
                <a:solidFill>
                  <a:srgbClr val="333333"/>
                </a:solidFill>
                <a:effectLst/>
                <a:uLnTx/>
                <a:uFillTx/>
                <a:latin typeface="Archivo"/>
                <a:ea typeface="+mn-ea"/>
                <a:cs typeface="+mn-cs"/>
              </a:rPr>
              <a:t>doi</a:t>
            </a:r>
            <a:r>
              <a:rPr kumimoji="0" lang="en-US" sz="1100" b="0" i="0" u="none" strike="noStrike" kern="1200" cap="none" spc="0" normalizeH="0" baseline="0" noProof="0" dirty="0">
                <a:ln>
                  <a:noFill/>
                </a:ln>
                <a:solidFill>
                  <a:srgbClr val="333333"/>
                </a:solidFill>
                <a:effectLst/>
                <a:uLnTx/>
                <a:uFillTx/>
                <a:latin typeface="Archivo"/>
                <a:ea typeface="+mn-ea"/>
                <a:cs typeface="+mn-cs"/>
              </a:rPr>
              <a:t>: 10.1109/PGC.2010.5706006.</a:t>
            </a:r>
            <a:endParaRPr kumimoji="0" lang="en-SG" sz="1100" b="0" i="0" u="none" strike="noStrike" kern="1200" cap="none" spc="0" normalizeH="0" baseline="0" noProof="0" dirty="0">
              <a:ln>
                <a:noFill/>
              </a:ln>
              <a:solidFill>
                <a:prstClr val="black"/>
              </a:solidFill>
              <a:effectLst/>
              <a:uLnTx/>
              <a:uFillTx/>
              <a:latin typeface="Archivo"/>
              <a:ea typeface="+mn-ea"/>
              <a:cs typeface="+mn-cs"/>
            </a:endParaRPr>
          </a:p>
        </p:txBody>
      </p:sp>
    </p:spTree>
    <p:extLst>
      <p:ext uri="{BB962C8B-B14F-4D97-AF65-F5344CB8AC3E}">
        <p14:creationId xmlns:p14="http://schemas.microsoft.com/office/powerpoint/2010/main" val="35564828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F1CBB-77A2-3645-F0F0-4A32C1411A8A}"/>
            </a:ext>
          </a:extLst>
        </p:cNvPr>
        <p:cNvGrpSpPr/>
        <p:nvPr/>
      </p:nvGrpSpPr>
      <p:grpSpPr>
        <a:xfrm>
          <a:off x="0" y="0"/>
          <a:ext cx="0" cy="0"/>
          <a:chOff x="0" y="0"/>
          <a:chExt cx="0" cy="0"/>
        </a:xfrm>
      </p:grpSpPr>
      <p:pic>
        <p:nvPicPr>
          <p:cNvPr id="79" name="图片 78">
            <a:extLst>
              <a:ext uri="{FF2B5EF4-FFF2-40B4-BE49-F238E27FC236}">
                <a16:creationId xmlns:a16="http://schemas.microsoft.com/office/drawing/2014/main" id="{8DF9D005-0EDB-74DF-17B7-13344A12FA1F}"/>
              </a:ext>
            </a:extLst>
          </p:cNvPr>
          <p:cNvPicPr>
            <a:picLocks noChangeAspect="1"/>
          </p:cNvPicPr>
          <p:nvPr/>
        </p:nvPicPr>
        <p:blipFill>
          <a:blip r:embed="rId2"/>
          <a:stretch>
            <a:fillRect/>
          </a:stretch>
        </p:blipFill>
        <p:spPr>
          <a:xfrm>
            <a:off x="5468529" y="761483"/>
            <a:ext cx="2770872" cy="1700932"/>
          </a:xfrm>
          <a:prstGeom prst="rect">
            <a:avLst/>
          </a:prstGeom>
        </p:spPr>
      </p:pic>
      <p:sp>
        <p:nvSpPr>
          <p:cNvPr id="2" name="文本框 1">
            <a:extLst>
              <a:ext uri="{FF2B5EF4-FFF2-40B4-BE49-F238E27FC236}">
                <a16:creationId xmlns:a16="http://schemas.microsoft.com/office/drawing/2014/main" id="{E6E4DDB2-3EE0-B374-49AD-DDD671C5A56D}"/>
              </a:ext>
            </a:extLst>
          </p:cNvPr>
          <p:cNvSpPr txBox="1"/>
          <p:nvPr/>
        </p:nvSpPr>
        <p:spPr>
          <a:xfrm>
            <a:off x="649561" y="569565"/>
            <a:ext cx="4386566" cy="323165"/>
          </a:xfrm>
          <a:prstGeom prst="rect">
            <a:avLst/>
          </a:prstGeom>
          <a:noFill/>
        </p:spPr>
        <p:txBody>
          <a:bodyPr wrap="square" rtlCol="0">
            <a:spAutoFit/>
          </a:bodyPr>
          <a:lstStyle/>
          <a:p>
            <a:pPr marL="257175" indent="-257175" defTabSz="685800">
              <a:buFont typeface="Wingdings" panose="05000000000000000000" pitchFamily="2" charset="2"/>
              <a:buChar char="Ø"/>
            </a:pPr>
            <a:r>
              <a:rPr kumimoji="1" lang="en-US" altLang="zh-CN" sz="1500">
                <a:solidFill>
                  <a:prstClr val="black"/>
                </a:solidFill>
                <a:latin typeface="Calibri" panose="020F0502020204030204" pitchFamily="34" charset="0"/>
                <a:ea typeface="等线" panose="02010600030101010101" pitchFamily="2" charset="-122"/>
                <a:cs typeface="Calibri" panose="020F0502020204030204" pitchFamily="34" charset="0"/>
              </a:rPr>
              <a:t>From pump-depleted SHG to Ising machine</a:t>
            </a:r>
            <a:endParaRPr kumimoji="1" lang="zh-CN" altLang="en-US" sz="1500">
              <a:solidFill>
                <a:prstClr val="black"/>
              </a:solidFill>
              <a:latin typeface="Calibri" panose="020F0502020204030204" pitchFamily="34" charset="0"/>
              <a:ea typeface="等线" panose="02010600030101010101" pitchFamily="2" charset="-122"/>
              <a:cs typeface="Calibri" panose="020F0502020204030204" pitchFamily="34" charset="0"/>
            </a:endParaRPr>
          </a:p>
        </p:txBody>
      </p:sp>
      <p:sp>
        <p:nvSpPr>
          <p:cNvPr id="12" name="文本框 11">
            <a:extLst>
              <a:ext uri="{FF2B5EF4-FFF2-40B4-BE49-F238E27FC236}">
                <a16:creationId xmlns:a16="http://schemas.microsoft.com/office/drawing/2014/main" id="{6DBCBA39-B7DC-C055-9C65-4A04655622A5}"/>
              </a:ext>
            </a:extLst>
          </p:cNvPr>
          <p:cNvSpPr txBox="1"/>
          <p:nvPr/>
        </p:nvSpPr>
        <p:spPr>
          <a:xfrm>
            <a:off x="348777" y="177596"/>
            <a:ext cx="3563977" cy="369332"/>
          </a:xfrm>
          <a:prstGeom prst="rect">
            <a:avLst/>
          </a:prstGeom>
          <a:noFill/>
        </p:spPr>
        <p:txBody>
          <a:bodyPr wrap="square" rtlCol="0">
            <a:spAutoFit/>
          </a:bodyPr>
          <a:lstStyle/>
          <a:p>
            <a:pPr defTabSz="685800"/>
            <a:r>
              <a:rPr kumimoji="1" lang="en-US" altLang="zh-CN">
                <a:solidFill>
                  <a:prstClr val="black"/>
                </a:solidFill>
                <a:latin typeface="Calibri" panose="020F0502020204030204" pitchFamily="34" charset="0"/>
                <a:ea typeface="等线" panose="02010600030101010101" pitchFamily="2" charset="-122"/>
                <a:cs typeface="Calibri" panose="020F0502020204030204" pitchFamily="34" charset="0"/>
              </a:rPr>
              <a:t>Optical Computing Verification </a:t>
            </a:r>
            <a:r>
              <a:rPr kumimoji="1" lang="en-US" altLang="zh-CN">
                <a:solidFill>
                  <a:prstClr val="black"/>
                </a:solidFill>
                <a:latin typeface="Times New Roman" panose="02020603050405020304" pitchFamily="18" charset="0"/>
                <a:ea typeface="等线" panose="02010600030101010101" pitchFamily="2" charset="-122"/>
                <a:cs typeface="Times New Roman" panose="02020603050405020304" pitchFamily="18" charset="0"/>
              </a:rPr>
              <a:t>II</a:t>
            </a:r>
            <a:endParaRPr kumimoji="1" lang="zh-CN" altLang="en-US">
              <a:solidFill>
                <a:prstClr val="black"/>
              </a:solidFill>
              <a:latin typeface="Calibri" panose="020F0502020204030204" pitchFamily="34" charset="0"/>
              <a:ea typeface="等线" panose="02010600030101010101" pitchFamily="2" charset="-122"/>
              <a:cs typeface="Calibri" panose="020F0502020204030204" pitchFamily="34" charset="0"/>
            </a:endParaRPr>
          </a:p>
        </p:txBody>
      </p:sp>
      <p:pic>
        <p:nvPicPr>
          <p:cNvPr id="53" name="图片 52">
            <a:extLst>
              <a:ext uri="{FF2B5EF4-FFF2-40B4-BE49-F238E27FC236}">
                <a16:creationId xmlns:a16="http://schemas.microsoft.com/office/drawing/2014/main" id="{6BCD2146-76B4-8385-3BE8-B1225656376B}"/>
              </a:ext>
            </a:extLst>
          </p:cNvPr>
          <p:cNvPicPr>
            <a:picLocks noChangeAspect="1"/>
          </p:cNvPicPr>
          <p:nvPr/>
        </p:nvPicPr>
        <p:blipFill>
          <a:blip r:embed="rId3"/>
          <a:stretch>
            <a:fillRect/>
          </a:stretch>
        </p:blipFill>
        <p:spPr>
          <a:xfrm>
            <a:off x="0" y="2308185"/>
            <a:ext cx="9144000" cy="2707136"/>
          </a:xfrm>
          <a:prstGeom prst="rect">
            <a:avLst/>
          </a:prstGeom>
        </p:spPr>
      </p:pic>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D2379A29-01E0-74FF-941C-1657D403E485}"/>
                  </a:ext>
                </a:extLst>
              </p:cNvPr>
              <p:cNvSpPr txBox="1"/>
              <p:nvPr/>
            </p:nvSpPr>
            <p:spPr>
              <a:xfrm>
                <a:off x="896716" y="869647"/>
                <a:ext cx="3675284" cy="207749"/>
              </a:xfrm>
              <a:prstGeom prst="rect">
                <a:avLst/>
              </a:prstGeom>
              <a:noFill/>
            </p:spPr>
            <p:txBody>
              <a:bodyPr wrap="square" lIns="0" tIns="0" rIns="0" bIns="0" rtlCol="0">
                <a:spAutoFit/>
              </a:bodyPr>
              <a:lstStyle/>
              <a:p>
                <a:pPr defTabSz="685800"/>
                <a14:m>
                  <m:oMathPara xmlns:m="http://schemas.openxmlformats.org/officeDocument/2006/math">
                    <m:oMathParaPr>
                      <m:jc m:val="centerGroup"/>
                    </m:oMathParaPr>
                    <m:oMath xmlns:m="http://schemas.openxmlformats.org/officeDocument/2006/math">
                      <m:sSub>
                        <m:sSubPr>
                          <m:ctrlPr>
                            <a:rPr lang="en-US" altLang="zh-CN" sz="1350" i="1">
                              <a:solidFill>
                                <a:prstClr val="black"/>
                              </a:solidFill>
                              <a:latin typeface="Cambria Math" panose="02040503050406030204" pitchFamily="18" charset="0"/>
                            </a:rPr>
                          </m:ctrlPr>
                        </m:sSubPr>
                        <m:e>
                          <m:r>
                            <a:rPr lang="en-US" altLang="zh-CN" sz="1350" i="1">
                              <a:solidFill>
                                <a:prstClr val="black"/>
                              </a:solidFill>
                              <a:latin typeface="Cambria Math" panose="02040503050406030204" pitchFamily="18" charset="0"/>
                            </a:rPr>
                            <m:t>𝑓</m:t>
                          </m:r>
                        </m:e>
                        <m:sub>
                          <m:r>
                            <a:rPr lang="en-US" altLang="zh-CN" sz="1350" i="1">
                              <a:solidFill>
                                <a:prstClr val="black"/>
                              </a:solidFill>
                              <a:latin typeface="Cambria Math" panose="02040503050406030204" pitchFamily="18" charset="0"/>
                            </a:rPr>
                            <m:t>𝑆𝐻𝐺</m:t>
                          </m:r>
                        </m:sub>
                      </m:sSub>
                      <m:d>
                        <m:dPr>
                          <m:ctrlPr>
                            <a:rPr lang="en-US" altLang="zh-CN" sz="1350" i="1">
                              <a:solidFill>
                                <a:prstClr val="black"/>
                              </a:solidFill>
                              <a:latin typeface="Cambria Math" panose="02040503050406030204" pitchFamily="18" charset="0"/>
                            </a:rPr>
                          </m:ctrlPr>
                        </m:dPr>
                        <m:e>
                          <m:r>
                            <a:rPr lang="en-US" altLang="zh-CN" sz="1350" i="1">
                              <a:solidFill>
                                <a:prstClr val="black"/>
                              </a:solidFill>
                              <a:latin typeface="Cambria Math" panose="02040503050406030204" pitchFamily="18" charset="0"/>
                            </a:rPr>
                            <m:t>𝑥</m:t>
                          </m:r>
                        </m:e>
                      </m:d>
                      <m:r>
                        <a:rPr lang="en-US" altLang="zh-CN" sz="1350" i="1">
                          <a:solidFill>
                            <a:prstClr val="black"/>
                          </a:solidFill>
                          <a:latin typeface="Cambria Math" panose="02040503050406030204" pitchFamily="18" charset="0"/>
                        </a:rPr>
                        <m:t>=</m:t>
                      </m:r>
                      <m:r>
                        <a:rPr lang="en-US" altLang="zh-CN" sz="1350" i="1">
                          <a:solidFill>
                            <a:prstClr val="black"/>
                          </a:solidFill>
                          <a:latin typeface="Cambria Math" panose="02040503050406030204" pitchFamily="18" charset="0"/>
                        </a:rPr>
                        <m:t>𝑥</m:t>
                      </m:r>
                      <m:r>
                        <m:rPr>
                          <m:sty m:val="p"/>
                        </m:rPr>
                        <a:rPr lang="en-US" altLang="zh-CN" sz="1350">
                          <a:solidFill>
                            <a:prstClr val="black"/>
                          </a:solidFill>
                          <a:latin typeface="Cambria Math" panose="02040503050406030204" pitchFamily="18" charset="0"/>
                        </a:rPr>
                        <m:t>sech</m:t>
                      </m:r>
                      <m:d>
                        <m:dPr>
                          <m:ctrlPr>
                            <a:rPr lang="en-US" altLang="zh-CN" sz="1350" i="1">
                              <a:solidFill>
                                <a:prstClr val="black"/>
                              </a:solidFill>
                              <a:latin typeface="Cambria Math" panose="02040503050406030204" pitchFamily="18" charset="0"/>
                            </a:rPr>
                          </m:ctrlPr>
                        </m:dPr>
                        <m:e>
                          <m:r>
                            <a:rPr lang="zh-CN" altLang="en-US" sz="1350" i="1">
                              <a:solidFill>
                                <a:prstClr val="black"/>
                              </a:solidFill>
                              <a:latin typeface="Cambria Math" panose="02040503050406030204" pitchFamily="18" charset="0"/>
                            </a:rPr>
                            <m:t>𝜅</m:t>
                          </m:r>
                          <m:r>
                            <a:rPr lang="en-US" altLang="zh-CN" sz="1350" i="1">
                              <a:solidFill>
                                <a:prstClr val="black"/>
                              </a:solidFill>
                              <a:latin typeface="Cambria Math" panose="02040503050406030204" pitchFamily="18" charset="0"/>
                            </a:rPr>
                            <m:t>𝑥𝑧</m:t>
                          </m:r>
                        </m:e>
                      </m:d>
                    </m:oMath>
                  </m:oMathPara>
                </a14:m>
                <a:endParaRPr lang="zh-CN" altLang="en-US" sz="1350" dirty="0">
                  <a:solidFill>
                    <a:prstClr val="black"/>
                  </a:solidFill>
                  <a:latin typeface="Calibri" panose="020F0502020204030204"/>
                  <a:ea typeface="等线" panose="02010600030101010101" pitchFamily="2" charset="-122"/>
                </a:endParaRPr>
              </a:p>
            </p:txBody>
          </p:sp>
        </mc:Choice>
        <mc:Fallback xmlns="">
          <p:sp>
            <p:nvSpPr>
              <p:cNvPr id="54" name="文本框 53">
                <a:extLst>
                  <a:ext uri="{FF2B5EF4-FFF2-40B4-BE49-F238E27FC236}">
                    <a16:creationId xmlns:a16="http://schemas.microsoft.com/office/drawing/2014/main" id="{D2379A29-01E0-74FF-941C-1657D403E485}"/>
                  </a:ext>
                </a:extLst>
              </p:cNvPr>
              <p:cNvSpPr txBox="1">
                <a:spLocks noRot="1" noChangeAspect="1" noMove="1" noResize="1" noEditPoints="1" noAdjustHandles="1" noChangeArrowheads="1" noChangeShapeType="1" noTextEdit="1"/>
              </p:cNvSpPr>
              <p:nvPr/>
            </p:nvSpPr>
            <p:spPr>
              <a:xfrm>
                <a:off x="896716" y="869647"/>
                <a:ext cx="3675284" cy="207749"/>
              </a:xfrm>
              <a:prstGeom prst="rect">
                <a:avLst/>
              </a:prstGeom>
              <a:blipFill>
                <a:blip r:embed="rId4"/>
                <a:stretch>
                  <a:fillRect t="-2941" b="-32353"/>
                </a:stretch>
              </a:blipFill>
            </p:spPr>
            <p:txBody>
              <a:bodyPr/>
              <a:lstStyle/>
              <a:p>
                <a:r>
                  <a:rPr lang="en-SG">
                    <a:noFill/>
                  </a:rPr>
                  <a:t> </a:t>
                </a:r>
              </a:p>
            </p:txBody>
          </p:sp>
        </mc:Fallback>
      </mc:AlternateContent>
      <p:sp>
        <p:nvSpPr>
          <p:cNvPr id="56" name="文本框 55">
            <a:extLst>
              <a:ext uri="{FF2B5EF4-FFF2-40B4-BE49-F238E27FC236}">
                <a16:creationId xmlns:a16="http://schemas.microsoft.com/office/drawing/2014/main" id="{D5EF8010-5B5E-70FC-1D40-2A2737AB718E}"/>
              </a:ext>
            </a:extLst>
          </p:cNvPr>
          <p:cNvSpPr txBox="1"/>
          <p:nvPr/>
        </p:nvSpPr>
        <p:spPr>
          <a:xfrm>
            <a:off x="5290398" y="569565"/>
            <a:ext cx="2401903" cy="323165"/>
          </a:xfrm>
          <a:prstGeom prst="rect">
            <a:avLst/>
          </a:prstGeom>
          <a:noFill/>
        </p:spPr>
        <p:txBody>
          <a:bodyPr wrap="square" rtlCol="0">
            <a:spAutoFit/>
          </a:bodyPr>
          <a:lstStyle/>
          <a:p>
            <a:pPr marL="257175" indent="-257175" defTabSz="685800">
              <a:buFont typeface="Wingdings" panose="05000000000000000000" pitchFamily="2" charset="2"/>
              <a:buChar char="Ø"/>
            </a:pPr>
            <a:r>
              <a:rPr kumimoji="1" lang="en-US" altLang="zh-CN" sz="1500">
                <a:solidFill>
                  <a:prstClr val="black"/>
                </a:solidFill>
                <a:latin typeface="Calibri" panose="020F0502020204030204" pitchFamily="34" charset="0"/>
                <a:ea typeface="等线" panose="02010600030101010101" pitchFamily="2" charset="-122"/>
                <a:cs typeface="Calibri" panose="020F0502020204030204" pitchFamily="34" charset="0"/>
              </a:rPr>
              <a:t>Cubic Lattice Ising Model </a:t>
            </a:r>
            <a:endParaRPr kumimoji="1" lang="zh-CN" altLang="en-US" sz="1500">
              <a:solidFill>
                <a:prstClr val="black"/>
              </a:solidFill>
              <a:latin typeface="Calibri" panose="020F0502020204030204" pitchFamily="34" charset="0"/>
              <a:ea typeface="等线" panose="02010600030101010101" pitchFamily="2" charset="-122"/>
              <a:cs typeface="Calibri" panose="020F0502020204030204" pitchFamily="34" charset="0"/>
            </a:endParaRPr>
          </a:p>
        </p:txBody>
      </p:sp>
      <p:cxnSp>
        <p:nvCxnSpPr>
          <p:cNvPr id="59" name="直接箭头连接符 58">
            <a:extLst>
              <a:ext uri="{FF2B5EF4-FFF2-40B4-BE49-F238E27FC236}">
                <a16:creationId xmlns:a16="http://schemas.microsoft.com/office/drawing/2014/main" id="{1BD50B8A-A16E-C472-9C10-63086092FF81}"/>
              </a:ext>
            </a:extLst>
          </p:cNvPr>
          <p:cNvCxnSpPr>
            <a:cxnSpLocks/>
            <a:stCxn id="54" idx="2"/>
          </p:cNvCxnSpPr>
          <p:nvPr/>
        </p:nvCxnSpPr>
        <p:spPr>
          <a:xfrm>
            <a:off x="2734358" y="1077396"/>
            <a:ext cx="0" cy="744477"/>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文本框 66">
                <a:extLst>
                  <a:ext uri="{FF2B5EF4-FFF2-40B4-BE49-F238E27FC236}">
                    <a16:creationId xmlns:a16="http://schemas.microsoft.com/office/drawing/2014/main" id="{F853E7AC-CF42-3F57-D8D8-A6240A190138}"/>
                  </a:ext>
                </a:extLst>
              </p:cNvPr>
              <p:cNvSpPr txBox="1"/>
              <p:nvPr/>
            </p:nvSpPr>
            <p:spPr>
              <a:xfrm>
                <a:off x="2842845" y="1150777"/>
                <a:ext cx="2073581" cy="369332"/>
              </a:xfrm>
              <a:prstGeom prst="rect">
                <a:avLst/>
              </a:prstGeom>
              <a:noFill/>
            </p:spPr>
            <p:txBody>
              <a:bodyPr wrap="none" lIns="0" tIns="0" rIns="0" bIns="0" rtlCol="0">
                <a:spAutoFit/>
              </a:bodyPr>
              <a:lstStyle/>
              <a:p>
                <a:pPr defTabSz="685800"/>
                <a14:m>
                  <m:oMath xmlns:m="http://schemas.openxmlformats.org/officeDocument/2006/math">
                    <m:r>
                      <a:rPr lang="zh-CN" altLang="en-US" sz="1200" i="1">
                        <a:solidFill>
                          <a:prstClr val="black"/>
                        </a:solidFill>
                        <a:latin typeface="Cambria Math" panose="02040503050406030204" pitchFamily="18" charset="0"/>
                      </a:rPr>
                      <m:t>𝜅</m:t>
                    </m:r>
                  </m:oMath>
                </a14:m>
                <a:r>
                  <a:rPr lang="en-US" altLang="zh-CN" sz="120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1125">
                    <a:solidFill>
                      <a:prstClr val="black"/>
                    </a:solidFill>
                    <a:latin typeface="Arial" panose="020B0604020202020204" pitchFamily="34" charset="0"/>
                    <a:ea typeface="等线" panose="02010600030101010101" pitchFamily="2" charset="-122"/>
                    <a:cs typeface="Arial" panose="020B0604020202020204" pitchFamily="34" charset="0"/>
                  </a:rPr>
                  <a:t>nonlinear coupling coefficient </a:t>
                </a:r>
              </a:p>
              <a:p>
                <a:pPr defTabSz="685800"/>
                <a14:m>
                  <m:oMath xmlns:m="http://schemas.openxmlformats.org/officeDocument/2006/math">
                    <m:r>
                      <a:rPr lang="en-US" altLang="zh-CN" sz="1200" i="1">
                        <a:solidFill>
                          <a:prstClr val="black"/>
                        </a:solidFill>
                        <a:latin typeface="Cambria Math" panose="02040503050406030204" pitchFamily="18" charset="0"/>
                        <a:cs typeface="Arial" panose="020B0604020202020204" pitchFamily="34" charset="0"/>
                      </a:rPr>
                      <m:t>𝑧</m:t>
                    </m:r>
                  </m:oMath>
                </a14:m>
                <a:r>
                  <a:rPr lang="en-US" altLang="zh-CN" sz="1200">
                    <a:solidFill>
                      <a:prstClr val="black"/>
                    </a:solidFill>
                    <a:latin typeface="Arial" panose="020B0604020202020204" pitchFamily="34" charset="0"/>
                    <a:ea typeface="等线" panose="02010600030101010101" pitchFamily="2" charset="-122"/>
                    <a:cs typeface="Arial" panose="020B0604020202020204" pitchFamily="34" charset="0"/>
                  </a:rPr>
                  <a:t>: propagation distance</a:t>
                </a:r>
                <a:endParaRPr lang="zh-CN" altLang="en-US" sz="1125">
                  <a:solidFill>
                    <a:prstClr val="black"/>
                  </a:solidFill>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67" name="文本框 66">
                <a:extLst>
                  <a:ext uri="{FF2B5EF4-FFF2-40B4-BE49-F238E27FC236}">
                    <a16:creationId xmlns:a16="http://schemas.microsoft.com/office/drawing/2014/main" id="{F853E7AC-CF42-3F57-D8D8-A6240A190138}"/>
                  </a:ext>
                </a:extLst>
              </p:cNvPr>
              <p:cNvSpPr txBox="1">
                <a:spLocks noRot="1" noChangeAspect="1" noMove="1" noResize="1" noEditPoints="1" noAdjustHandles="1" noChangeArrowheads="1" noChangeShapeType="1" noTextEdit="1"/>
              </p:cNvSpPr>
              <p:nvPr/>
            </p:nvSpPr>
            <p:spPr>
              <a:xfrm>
                <a:off x="2842845" y="1150777"/>
                <a:ext cx="2073581" cy="369332"/>
              </a:xfrm>
              <a:prstGeom prst="rect">
                <a:avLst/>
              </a:prstGeom>
              <a:blipFill>
                <a:blip r:embed="rId5"/>
                <a:stretch>
                  <a:fillRect l="-1760" t="-15000" r="-3226" b="-23333"/>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72" name="文本框 71">
                <a:extLst>
                  <a:ext uri="{FF2B5EF4-FFF2-40B4-BE49-F238E27FC236}">
                    <a16:creationId xmlns:a16="http://schemas.microsoft.com/office/drawing/2014/main" id="{34CBDA60-29D7-E426-6CDF-4467F3EBAF9E}"/>
                  </a:ext>
                </a:extLst>
              </p:cNvPr>
              <p:cNvSpPr txBox="1"/>
              <p:nvPr/>
            </p:nvSpPr>
            <p:spPr>
              <a:xfrm>
                <a:off x="1340429" y="1789781"/>
                <a:ext cx="2944865" cy="391582"/>
              </a:xfrm>
              <a:prstGeom prst="rect">
                <a:avLst/>
              </a:prstGeom>
              <a:noFill/>
            </p:spPr>
            <p:txBody>
              <a:bodyPr wrap="square">
                <a:spAutoFit/>
              </a:bodyPr>
              <a:lstStyle/>
              <a:p>
                <a:pPr defTabSz="685800"/>
                <a14:m>
                  <m:oMath xmlns:m="http://schemas.openxmlformats.org/officeDocument/2006/math">
                    <m:f>
                      <m:fPr>
                        <m:ctrlPr>
                          <a:rPr lang="zh-CN" altLang="en-US" sz="1350" i="1">
                            <a:solidFill>
                              <a:srgbClr val="836967"/>
                            </a:solidFill>
                            <a:latin typeface="Cambria Math" panose="02040503050406030204" pitchFamily="18" charset="0"/>
                          </a:rPr>
                        </m:ctrlPr>
                      </m:fPr>
                      <m:num>
                        <m:r>
                          <a:rPr lang="zh-CN" altLang="en-US" sz="1350" i="1">
                            <a:solidFill>
                              <a:prstClr val="black"/>
                            </a:solidFill>
                            <a:latin typeface="Cambria Math" panose="02040503050406030204" pitchFamily="18" charset="0"/>
                          </a:rPr>
                          <m:t>𝑑</m:t>
                        </m:r>
                        <m:sSub>
                          <m:sSubPr>
                            <m:ctrlPr>
                              <a:rPr lang="zh-CN" altLang="en-US" sz="1350" i="1">
                                <a:solidFill>
                                  <a:srgbClr val="836967"/>
                                </a:solidFill>
                                <a:latin typeface="Cambria Math" panose="02040503050406030204" pitchFamily="18" charset="0"/>
                              </a:rPr>
                            </m:ctrlPr>
                          </m:sSubPr>
                          <m:e>
                            <m:r>
                              <a:rPr lang="zh-CN" altLang="en-US" sz="1350" i="1">
                                <a:solidFill>
                                  <a:prstClr val="black"/>
                                </a:solidFill>
                                <a:latin typeface="Cambria Math" panose="02040503050406030204" pitchFamily="18" charset="0"/>
                              </a:rPr>
                              <m:t>𝑥</m:t>
                            </m:r>
                          </m:e>
                          <m:sub>
                            <m:r>
                              <a:rPr lang="zh-CN" altLang="en-US" sz="1350" i="1">
                                <a:solidFill>
                                  <a:prstClr val="black"/>
                                </a:solidFill>
                                <a:latin typeface="Cambria Math" panose="02040503050406030204" pitchFamily="18" charset="0"/>
                              </a:rPr>
                              <m:t>𝑖</m:t>
                            </m:r>
                          </m:sub>
                        </m:sSub>
                      </m:num>
                      <m:den>
                        <m:r>
                          <a:rPr lang="zh-CN" altLang="en-US" sz="1350" i="1">
                            <a:solidFill>
                              <a:prstClr val="black"/>
                            </a:solidFill>
                            <a:latin typeface="Cambria Math" panose="02040503050406030204" pitchFamily="18" charset="0"/>
                          </a:rPr>
                          <m:t>𝑑𝑡</m:t>
                        </m:r>
                      </m:den>
                    </m:f>
                    <m:r>
                      <a:rPr lang="zh-CN" altLang="en-US" sz="1350">
                        <a:solidFill>
                          <a:prstClr val="black"/>
                        </a:solidFill>
                        <a:latin typeface="Cambria Math" panose="02040503050406030204" pitchFamily="18" charset="0"/>
                      </a:rPr>
                      <m:t>=−</m:t>
                    </m:r>
                    <m:sSub>
                      <m:sSubPr>
                        <m:ctrlPr>
                          <a:rPr lang="zh-CN" altLang="en-US" sz="1350" i="1">
                            <a:solidFill>
                              <a:srgbClr val="836967"/>
                            </a:solidFill>
                            <a:latin typeface="Cambria Math" panose="02040503050406030204" pitchFamily="18" charset="0"/>
                          </a:rPr>
                        </m:ctrlPr>
                      </m:sSubPr>
                      <m:e>
                        <m:r>
                          <a:rPr lang="zh-CN" altLang="en-US" sz="1350" i="1">
                            <a:solidFill>
                              <a:prstClr val="black"/>
                            </a:solidFill>
                            <a:latin typeface="Cambria Math" panose="02040503050406030204" pitchFamily="18" charset="0"/>
                          </a:rPr>
                          <m:t>𝑥</m:t>
                        </m:r>
                      </m:e>
                      <m:sub>
                        <m:r>
                          <a:rPr lang="zh-CN" altLang="en-US" sz="1350" i="1">
                            <a:solidFill>
                              <a:prstClr val="black"/>
                            </a:solidFill>
                            <a:latin typeface="Cambria Math" panose="02040503050406030204" pitchFamily="18" charset="0"/>
                          </a:rPr>
                          <m:t>𝑖</m:t>
                        </m:r>
                      </m:sub>
                    </m:sSub>
                    <m:r>
                      <a:rPr lang="zh-CN" altLang="en-US" sz="1350">
                        <a:solidFill>
                          <a:prstClr val="black"/>
                        </a:solidFill>
                        <a:latin typeface="Cambria Math" panose="02040503050406030204" pitchFamily="18" charset="0"/>
                      </a:rPr>
                      <m:t>+</m:t>
                    </m:r>
                  </m:oMath>
                </a14:m>
                <a:r>
                  <a:rPr lang="en-US" altLang="zh-CN" sz="1350" dirty="0">
                    <a:solidFill>
                      <a:prstClr val="black"/>
                    </a:solidFill>
                    <a:latin typeface="Calibri" panose="020F0502020204030204"/>
                    <a:ea typeface="等线" panose="02010600030101010101" pitchFamily="2" charset="-122"/>
                  </a:rPr>
                  <a:t> </a:t>
                </a:r>
                <a14:m>
                  <m:oMath xmlns:m="http://schemas.openxmlformats.org/officeDocument/2006/math">
                    <m:sSub>
                      <m:sSubPr>
                        <m:ctrlPr>
                          <a:rPr lang="en-US" altLang="zh-CN" sz="1350" i="1">
                            <a:solidFill>
                              <a:prstClr val="black"/>
                            </a:solidFill>
                            <a:latin typeface="Cambria Math" panose="02040503050406030204" pitchFamily="18" charset="0"/>
                          </a:rPr>
                        </m:ctrlPr>
                      </m:sSubPr>
                      <m:e>
                        <m:r>
                          <a:rPr lang="en-US" altLang="zh-CN" sz="1350" i="1">
                            <a:solidFill>
                              <a:prstClr val="black"/>
                            </a:solidFill>
                            <a:latin typeface="Cambria Math" panose="02040503050406030204" pitchFamily="18" charset="0"/>
                          </a:rPr>
                          <m:t>𝑓</m:t>
                        </m:r>
                      </m:e>
                      <m:sub>
                        <m:r>
                          <a:rPr lang="en-US" altLang="zh-CN" sz="1350" i="1">
                            <a:solidFill>
                              <a:prstClr val="black"/>
                            </a:solidFill>
                            <a:latin typeface="Cambria Math" panose="02040503050406030204" pitchFamily="18" charset="0"/>
                          </a:rPr>
                          <m:t>𝑆𝐻𝐺</m:t>
                        </m:r>
                      </m:sub>
                    </m:sSub>
                    <m:d>
                      <m:dPr>
                        <m:ctrlPr>
                          <a:rPr lang="en-US" altLang="zh-CN" sz="1350" i="1">
                            <a:solidFill>
                              <a:prstClr val="black"/>
                            </a:solidFill>
                            <a:latin typeface="Cambria Math" panose="02040503050406030204" pitchFamily="18" charset="0"/>
                          </a:rPr>
                        </m:ctrlPr>
                      </m:dPr>
                      <m:e>
                        <m:r>
                          <a:rPr lang="zh-CN" altLang="en-US" sz="1350" i="1">
                            <a:solidFill>
                              <a:prstClr val="black"/>
                            </a:solidFill>
                            <a:latin typeface="Cambria Math" panose="02040503050406030204" pitchFamily="18" charset="0"/>
                          </a:rPr>
                          <m:t>𝛼</m:t>
                        </m:r>
                        <m:sSub>
                          <m:sSubPr>
                            <m:ctrlPr>
                              <a:rPr lang="zh-CN" altLang="en-US" sz="1350" i="1">
                                <a:solidFill>
                                  <a:srgbClr val="836967"/>
                                </a:solidFill>
                                <a:latin typeface="Cambria Math" panose="02040503050406030204" pitchFamily="18" charset="0"/>
                              </a:rPr>
                            </m:ctrlPr>
                          </m:sSubPr>
                          <m:e>
                            <m:r>
                              <a:rPr lang="zh-CN" altLang="en-US" sz="1350" i="1">
                                <a:solidFill>
                                  <a:prstClr val="black"/>
                                </a:solidFill>
                                <a:latin typeface="Cambria Math" panose="02040503050406030204" pitchFamily="18" charset="0"/>
                              </a:rPr>
                              <m:t>𝑥</m:t>
                            </m:r>
                          </m:e>
                          <m:sub>
                            <m:r>
                              <a:rPr lang="zh-CN" altLang="en-US" sz="1350" i="1">
                                <a:solidFill>
                                  <a:prstClr val="black"/>
                                </a:solidFill>
                                <a:latin typeface="Cambria Math" panose="02040503050406030204" pitchFamily="18" charset="0"/>
                              </a:rPr>
                              <m:t>𝑖</m:t>
                            </m:r>
                          </m:sub>
                        </m:sSub>
                        <m:r>
                          <a:rPr lang="zh-CN" altLang="en-US" sz="1350">
                            <a:solidFill>
                              <a:prstClr val="black"/>
                            </a:solidFill>
                            <a:latin typeface="Cambria Math" panose="02040503050406030204" pitchFamily="18" charset="0"/>
                          </a:rPr>
                          <m:t>+</m:t>
                        </m:r>
                        <m:r>
                          <a:rPr lang="zh-CN" altLang="en-US" sz="1350" i="1">
                            <a:solidFill>
                              <a:prstClr val="black"/>
                            </a:solidFill>
                            <a:latin typeface="Cambria Math" panose="02040503050406030204" pitchFamily="18" charset="0"/>
                          </a:rPr>
                          <m:t>𝛽</m:t>
                        </m:r>
                        <m:nary>
                          <m:naryPr>
                            <m:chr m:val="∑"/>
                            <m:limLoc m:val="undOvr"/>
                            <m:ctrlPr>
                              <a:rPr lang="zh-CN" altLang="en-US" sz="1350" i="1">
                                <a:solidFill>
                                  <a:prstClr val="black"/>
                                </a:solidFill>
                                <a:latin typeface="Cambria Math" panose="02040503050406030204" pitchFamily="18" charset="0"/>
                              </a:rPr>
                            </m:ctrlPr>
                          </m:naryPr>
                          <m:sub>
                            <m:r>
                              <a:rPr lang="zh-CN" altLang="en-US" sz="1350" i="1">
                                <a:solidFill>
                                  <a:prstClr val="black"/>
                                </a:solidFill>
                                <a:latin typeface="Cambria Math" panose="02040503050406030204" pitchFamily="18" charset="0"/>
                              </a:rPr>
                              <m:t>𝑗</m:t>
                            </m:r>
                            <m:r>
                              <a:rPr lang="zh-CN" altLang="en-US" sz="1350">
                                <a:solidFill>
                                  <a:prstClr val="black"/>
                                </a:solidFill>
                                <a:latin typeface="Cambria Math" panose="02040503050406030204" pitchFamily="18" charset="0"/>
                              </a:rPr>
                              <m:t>=1</m:t>
                            </m:r>
                          </m:sub>
                          <m:sup>
                            <m:r>
                              <a:rPr lang="zh-CN" altLang="en-US" sz="1350" i="1">
                                <a:solidFill>
                                  <a:prstClr val="black"/>
                                </a:solidFill>
                                <a:latin typeface="Cambria Math" panose="02040503050406030204" pitchFamily="18" charset="0"/>
                              </a:rPr>
                              <m:t>𝑁</m:t>
                            </m:r>
                          </m:sup>
                          <m:e>
                            <m:sSub>
                              <m:sSubPr>
                                <m:ctrlPr>
                                  <a:rPr lang="zh-CN" altLang="en-US" sz="1350" i="1">
                                    <a:solidFill>
                                      <a:srgbClr val="836967"/>
                                    </a:solidFill>
                                    <a:latin typeface="Cambria Math" panose="02040503050406030204" pitchFamily="18" charset="0"/>
                                  </a:rPr>
                                </m:ctrlPr>
                              </m:sSubPr>
                              <m:e>
                                <m:r>
                                  <a:rPr lang="zh-CN" altLang="en-US" sz="1350" i="1">
                                    <a:solidFill>
                                      <a:prstClr val="black"/>
                                    </a:solidFill>
                                    <a:latin typeface="Cambria Math" panose="02040503050406030204" pitchFamily="18" charset="0"/>
                                  </a:rPr>
                                  <m:t>𝐽</m:t>
                                </m:r>
                              </m:e>
                              <m:sub>
                                <m:r>
                                  <a:rPr lang="zh-CN" altLang="en-US" sz="1350" i="1">
                                    <a:solidFill>
                                      <a:prstClr val="black"/>
                                    </a:solidFill>
                                    <a:latin typeface="Cambria Math" panose="02040503050406030204" pitchFamily="18" charset="0"/>
                                  </a:rPr>
                                  <m:t>𝑖𝑗</m:t>
                                </m:r>
                              </m:sub>
                            </m:sSub>
                            <m:sSub>
                              <m:sSubPr>
                                <m:ctrlPr>
                                  <a:rPr lang="zh-CN" altLang="en-US" sz="1350" i="1">
                                    <a:solidFill>
                                      <a:srgbClr val="836967"/>
                                    </a:solidFill>
                                    <a:latin typeface="Cambria Math" panose="02040503050406030204" pitchFamily="18" charset="0"/>
                                  </a:rPr>
                                </m:ctrlPr>
                              </m:sSubPr>
                              <m:e>
                                <m:r>
                                  <a:rPr lang="zh-CN" altLang="en-US" sz="1350" i="1">
                                    <a:solidFill>
                                      <a:prstClr val="black"/>
                                    </a:solidFill>
                                    <a:latin typeface="Cambria Math" panose="02040503050406030204" pitchFamily="18" charset="0"/>
                                  </a:rPr>
                                  <m:t>𝑥</m:t>
                                </m:r>
                              </m:e>
                              <m:sub>
                                <m:r>
                                  <a:rPr lang="zh-CN" altLang="en-US" sz="1350" i="1">
                                    <a:solidFill>
                                      <a:prstClr val="black"/>
                                    </a:solidFill>
                                    <a:latin typeface="Cambria Math" panose="02040503050406030204" pitchFamily="18" charset="0"/>
                                  </a:rPr>
                                  <m:t>𝑖</m:t>
                                </m:r>
                              </m:sub>
                            </m:sSub>
                          </m:e>
                        </m:nary>
                      </m:e>
                    </m:d>
                  </m:oMath>
                </a14:m>
                <a:endParaRPr lang="zh-CN" altLang="en-US" sz="1350" dirty="0">
                  <a:solidFill>
                    <a:prstClr val="black"/>
                  </a:solidFill>
                  <a:latin typeface="Calibri" panose="020F0502020204030204"/>
                  <a:ea typeface="等线" panose="02010600030101010101" pitchFamily="2" charset="-122"/>
                </a:endParaRPr>
              </a:p>
            </p:txBody>
          </p:sp>
        </mc:Choice>
        <mc:Fallback xmlns="">
          <p:sp>
            <p:nvSpPr>
              <p:cNvPr id="72" name="文本框 71">
                <a:extLst>
                  <a:ext uri="{FF2B5EF4-FFF2-40B4-BE49-F238E27FC236}">
                    <a16:creationId xmlns:a16="http://schemas.microsoft.com/office/drawing/2014/main" id="{34CBDA60-29D7-E426-6CDF-4467F3EBAF9E}"/>
                  </a:ext>
                </a:extLst>
              </p:cNvPr>
              <p:cNvSpPr txBox="1">
                <a:spLocks noRot="1" noChangeAspect="1" noMove="1" noResize="1" noEditPoints="1" noAdjustHandles="1" noChangeArrowheads="1" noChangeShapeType="1" noTextEdit="1"/>
              </p:cNvSpPr>
              <p:nvPr/>
            </p:nvSpPr>
            <p:spPr>
              <a:xfrm>
                <a:off x="1340429" y="1789781"/>
                <a:ext cx="2944865" cy="391582"/>
              </a:xfrm>
              <a:prstGeom prst="rect">
                <a:avLst/>
              </a:prstGeom>
              <a:blipFill>
                <a:blip r:embed="rId6"/>
                <a:stretch>
                  <a:fillRect t="-70313" b="-115625"/>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73" name="文本框 72">
                <a:extLst>
                  <a:ext uri="{FF2B5EF4-FFF2-40B4-BE49-F238E27FC236}">
                    <a16:creationId xmlns:a16="http://schemas.microsoft.com/office/drawing/2014/main" id="{07C7827F-CA52-D95C-FD4B-85416B0ABA8E}"/>
                  </a:ext>
                </a:extLst>
              </p:cNvPr>
              <p:cNvSpPr txBox="1"/>
              <p:nvPr/>
            </p:nvSpPr>
            <p:spPr>
              <a:xfrm>
                <a:off x="1102532" y="1160390"/>
                <a:ext cx="1602875" cy="369332"/>
              </a:xfrm>
              <a:prstGeom prst="rect">
                <a:avLst/>
              </a:prstGeom>
              <a:noFill/>
            </p:spPr>
            <p:txBody>
              <a:bodyPr wrap="none" lIns="0" tIns="0" rIns="0" bIns="0" rtlCol="0">
                <a:spAutoFit/>
              </a:bodyPr>
              <a:lstStyle/>
              <a:p>
                <a:pPr defTabSz="685800"/>
                <a14:m>
                  <m:oMath xmlns:m="http://schemas.openxmlformats.org/officeDocument/2006/math">
                    <m:r>
                      <a:rPr lang="zh-CN" altLang="en-US" sz="1200" i="1">
                        <a:solidFill>
                          <a:prstClr val="black"/>
                        </a:solidFill>
                        <a:latin typeface="Cambria Math" panose="02040503050406030204" pitchFamily="18" charset="0"/>
                      </a:rPr>
                      <m:t>𝛼</m:t>
                    </m:r>
                  </m:oMath>
                </a14:m>
                <a:r>
                  <a:rPr lang="en-US" altLang="zh-CN" sz="120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1125">
                    <a:solidFill>
                      <a:prstClr val="black"/>
                    </a:solidFill>
                    <a:latin typeface="Arial" panose="020B0604020202020204" pitchFamily="34" charset="0"/>
                    <a:ea typeface="等线" panose="02010600030101010101" pitchFamily="2" charset="-122"/>
                    <a:cs typeface="Arial" panose="020B0604020202020204" pitchFamily="34" charset="0"/>
                  </a:rPr>
                  <a:t>self-feedback strength</a:t>
                </a:r>
                <a:endParaRPr lang="en-US" altLang="zh-CN" sz="1125" i="1">
                  <a:solidFill>
                    <a:prstClr val="black"/>
                  </a:solidFill>
                  <a:latin typeface="Cambria Math" panose="02040503050406030204" pitchFamily="18" charset="0"/>
                  <a:ea typeface="等线" panose="02010600030101010101" pitchFamily="2" charset="-122"/>
                </a:endParaRPr>
              </a:p>
              <a:p>
                <a:pPr defTabSz="685800"/>
                <a14:m>
                  <m:oMath xmlns:m="http://schemas.openxmlformats.org/officeDocument/2006/math">
                    <m:r>
                      <a:rPr lang="zh-CN" altLang="en-US" sz="1200" i="1">
                        <a:solidFill>
                          <a:prstClr val="black"/>
                        </a:solidFill>
                        <a:latin typeface="Cambria Math" panose="02040503050406030204" pitchFamily="18" charset="0"/>
                      </a:rPr>
                      <m:t>𝛽</m:t>
                    </m:r>
                  </m:oMath>
                </a14:m>
                <a:r>
                  <a:rPr lang="en-US" altLang="zh-CN" sz="120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1125">
                    <a:solidFill>
                      <a:prstClr val="black"/>
                    </a:solidFill>
                    <a:latin typeface="Arial" panose="020B0604020202020204" pitchFamily="34" charset="0"/>
                    <a:ea typeface="等线" panose="02010600030101010101" pitchFamily="2" charset="-122"/>
                    <a:cs typeface="Arial" panose="020B0604020202020204" pitchFamily="34" charset="0"/>
                  </a:rPr>
                  <a:t>coupling coefficient</a:t>
                </a:r>
              </a:p>
            </p:txBody>
          </p:sp>
        </mc:Choice>
        <mc:Fallback xmlns="">
          <p:sp>
            <p:nvSpPr>
              <p:cNvPr id="73" name="文本框 72">
                <a:extLst>
                  <a:ext uri="{FF2B5EF4-FFF2-40B4-BE49-F238E27FC236}">
                    <a16:creationId xmlns:a16="http://schemas.microsoft.com/office/drawing/2014/main" id="{07C7827F-CA52-D95C-FD4B-85416B0ABA8E}"/>
                  </a:ext>
                </a:extLst>
              </p:cNvPr>
              <p:cNvSpPr txBox="1">
                <a:spLocks noRot="1" noChangeAspect="1" noMove="1" noResize="1" noEditPoints="1" noAdjustHandles="1" noChangeArrowheads="1" noChangeShapeType="1" noTextEdit="1"/>
              </p:cNvSpPr>
              <p:nvPr/>
            </p:nvSpPr>
            <p:spPr>
              <a:xfrm>
                <a:off x="1102532" y="1160390"/>
                <a:ext cx="1602875" cy="369332"/>
              </a:xfrm>
              <a:prstGeom prst="rect">
                <a:avLst/>
              </a:prstGeom>
              <a:blipFill>
                <a:blip r:embed="rId7"/>
                <a:stretch>
                  <a:fillRect l="-4563" t="-14754" r="-3042" b="-22951"/>
                </a:stretch>
              </a:blipFill>
            </p:spPr>
            <p:txBody>
              <a:bodyPr/>
              <a:lstStyle/>
              <a:p>
                <a:r>
                  <a:rPr lang="en-SG">
                    <a:noFill/>
                  </a:rPr>
                  <a:t> </a:t>
                </a:r>
              </a:p>
            </p:txBody>
          </p:sp>
        </mc:Fallback>
      </mc:AlternateContent>
      <p:sp>
        <p:nvSpPr>
          <p:cNvPr id="75" name="矩形: 圆角 74">
            <a:extLst>
              <a:ext uri="{FF2B5EF4-FFF2-40B4-BE49-F238E27FC236}">
                <a16:creationId xmlns:a16="http://schemas.microsoft.com/office/drawing/2014/main" id="{1DAD524D-14C4-96DC-AC72-8AB294E82178}"/>
              </a:ext>
            </a:extLst>
          </p:cNvPr>
          <p:cNvSpPr/>
          <p:nvPr/>
        </p:nvSpPr>
        <p:spPr>
          <a:xfrm>
            <a:off x="1223439" y="1831279"/>
            <a:ext cx="3066094" cy="326969"/>
          </a:xfrm>
          <a:prstGeom prst="roundRect">
            <a:avLst/>
          </a:prstGeom>
          <a:noFill/>
          <a:ln w="19050">
            <a:solidFill>
              <a:srgbClr val="00B050">
                <a:alpha val="50000"/>
              </a:srgb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panose="020F0502020204030204"/>
              <a:ea typeface="等线" panose="02010600030101010101" pitchFamily="2" charset="-122"/>
            </a:endParaRPr>
          </a:p>
        </p:txBody>
      </p:sp>
      <p:sp>
        <p:nvSpPr>
          <p:cNvPr id="76" name="箭头: 五边形 75">
            <a:extLst>
              <a:ext uri="{FF2B5EF4-FFF2-40B4-BE49-F238E27FC236}">
                <a16:creationId xmlns:a16="http://schemas.microsoft.com/office/drawing/2014/main" id="{9301B1A9-B322-82B1-4333-BECC376414E3}"/>
              </a:ext>
            </a:extLst>
          </p:cNvPr>
          <p:cNvSpPr/>
          <p:nvPr/>
        </p:nvSpPr>
        <p:spPr>
          <a:xfrm rot="197596">
            <a:off x="72357" y="1608413"/>
            <a:ext cx="1200842" cy="338609"/>
          </a:xfrm>
          <a:prstGeom prst="homePlate">
            <a:avLst/>
          </a:prstGeom>
          <a:gradFill flip="none" rotWithShape="1">
            <a:gsLst>
              <a:gs pos="0">
                <a:schemeClr val="accent1">
                  <a:lumMod val="5000"/>
                  <a:lumOff val="95000"/>
                </a:schemeClr>
              </a:gs>
              <a:gs pos="35000">
                <a:schemeClr val="accent1">
                  <a:lumMod val="20000"/>
                  <a:lumOff val="80000"/>
                  <a:alpha val="37000"/>
                </a:schemeClr>
              </a:gs>
              <a:gs pos="100000">
                <a:srgbClr val="00B050">
                  <a:alpha val="49000"/>
                </a:srgb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altLang="zh-CN" sz="1350" dirty="0">
                <a:solidFill>
                  <a:prstClr val="black"/>
                </a:solidFill>
                <a:latin typeface="Calibri" panose="020F0502020204030204" pitchFamily="34" charset="0"/>
                <a:ea typeface="Calibri" panose="020F0502020204030204" pitchFamily="34" charset="0"/>
                <a:cs typeface="Calibri" panose="020F0502020204030204" pitchFamily="34" charset="0"/>
              </a:rPr>
              <a:t>Ising System</a:t>
            </a:r>
            <a:endParaRPr lang="zh-CN" altLang="en-US" sz="1350" dirty="0">
              <a:solidFill>
                <a:prstClr val="black"/>
              </a:solidFill>
              <a:latin typeface="Calibri" panose="020F0502020204030204" pitchFamily="34" charset="0"/>
              <a:ea typeface="等线" panose="02010600030101010101" pitchFamily="2" charset="-122"/>
              <a:cs typeface="Calibri" panose="020F0502020204030204" pitchFamily="34" charset="0"/>
            </a:endParaRPr>
          </a:p>
        </p:txBody>
      </p:sp>
      <mc:AlternateContent xmlns:mc="http://schemas.openxmlformats.org/markup-compatibility/2006" xmlns:a14="http://schemas.microsoft.com/office/drawing/2010/main">
        <mc:Choice Requires="a14">
          <p:sp>
            <p:nvSpPr>
              <p:cNvPr id="78" name="文本框 77">
                <a:extLst>
                  <a:ext uri="{FF2B5EF4-FFF2-40B4-BE49-F238E27FC236}">
                    <a16:creationId xmlns:a16="http://schemas.microsoft.com/office/drawing/2014/main" id="{683789C1-C2ED-0EDE-7B2F-DB6872D69F36}"/>
                  </a:ext>
                </a:extLst>
              </p:cNvPr>
              <p:cNvSpPr txBox="1"/>
              <p:nvPr/>
            </p:nvSpPr>
            <p:spPr>
              <a:xfrm>
                <a:off x="1551140" y="2187473"/>
                <a:ext cx="2410691" cy="253916"/>
              </a:xfrm>
              <a:prstGeom prst="rect">
                <a:avLst/>
              </a:prstGeom>
              <a:solidFill>
                <a:schemeClr val="accent2"/>
              </a:solidFill>
            </p:spPr>
            <p:txBody>
              <a:bodyPr wrap="square">
                <a:spAutoFit/>
              </a:bodyPr>
              <a:lstStyle/>
              <a:p>
                <a:pPr defTabSz="685800"/>
                <a14:m>
                  <m:oMath xmlns:m="http://schemas.openxmlformats.org/officeDocument/2006/math">
                    <m:r>
                      <a:rPr lang="en-US" altLang="zh-CN" sz="1050" b="1" i="1">
                        <a:solidFill>
                          <a:prstClr val="white"/>
                        </a:solidFill>
                        <a:latin typeface="Cambria Math" panose="02040503050406030204" pitchFamily="18" charset="0"/>
                        <a:cs typeface="Arial" panose="020B0604020202020204" pitchFamily="34" charset="0"/>
                      </a:rPr>
                      <m:t>𝒙</m:t>
                    </m:r>
                  </m:oMath>
                </a14:m>
                <a:r>
                  <a:rPr lang="en-US" altLang="zh-CN" sz="1050" b="1">
                    <a:solidFill>
                      <a:prstClr val="white"/>
                    </a:solidFill>
                    <a:latin typeface="Arial" panose="020B0604020202020204" pitchFamily="34" charset="0"/>
                    <a:ea typeface="等线" panose="02010600030101010101" pitchFamily="2" charset="-122"/>
                    <a:cs typeface="Arial" panose="020B0604020202020204" pitchFamily="34" charset="0"/>
                  </a:rPr>
                  <a:t>: pump power </a:t>
                </a:r>
                <a:r>
                  <a:rPr lang="zh-CN" altLang="en-US" sz="1050" b="1">
                    <a:solidFill>
                      <a:prstClr val="white"/>
                    </a:solidFill>
                    <a:latin typeface="Calibri" panose="020F0502020204030204" pitchFamily="34" charset="0"/>
                    <a:ea typeface="等线" panose="02010600030101010101" pitchFamily="2" charset="-122"/>
                    <a:cs typeface="Calibri" panose="020F0502020204030204" pitchFamily="34" charset="0"/>
                  </a:rPr>
                  <a:t>→ </a:t>
                </a:r>
                <a:r>
                  <a:rPr lang="en-US" altLang="zh-CN" sz="1050" b="1">
                    <a:solidFill>
                      <a:prstClr val="white"/>
                    </a:solidFill>
                    <a:latin typeface="Arial" panose="020B0604020202020204" pitchFamily="34" charset="0"/>
                    <a:ea typeface="等线" panose="02010600030101010101" pitchFamily="2" charset="-122"/>
                    <a:cs typeface="Arial" panose="020B0604020202020204" pitchFamily="34" charset="0"/>
                  </a:rPr>
                  <a:t>Spin Amplitude</a:t>
                </a:r>
                <a:endParaRPr lang="en-US" altLang="zh-CN" sz="1050" b="1" i="1">
                  <a:solidFill>
                    <a:prstClr val="white"/>
                  </a:solidFill>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78" name="文本框 77">
                <a:extLst>
                  <a:ext uri="{FF2B5EF4-FFF2-40B4-BE49-F238E27FC236}">
                    <a16:creationId xmlns:a16="http://schemas.microsoft.com/office/drawing/2014/main" id="{683789C1-C2ED-0EDE-7B2F-DB6872D69F36}"/>
                  </a:ext>
                </a:extLst>
              </p:cNvPr>
              <p:cNvSpPr txBox="1">
                <a:spLocks noRot="1" noChangeAspect="1" noMove="1" noResize="1" noEditPoints="1" noAdjustHandles="1" noChangeArrowheads="1" noChangeShapeType="1" noTextEdit="1"/>
              </p:cNvSpPr>
              <p:nvPr/>
            </p:nvSpPr>
            <p:spPr>
              <a:xfrm>
                <a:off x="1551140" y="2187473"/>
                <a:ext cx="2410691" cy="253916"/>
              </a:xfrm>
              <a:prstGeom prst="rect">
                <a:avLst/>
              </a:prstGeom>
              <a:blipFill>
                <a:blip r:embed="rId8"/>
                <a:stretch>
                  <a:fillRect b="-17073"/>
                </a:stretch>
              </a:blipFill>
            </p:spPr>
            <p:txBody>
              <a:bodyPr/>
              <a:lstStyle/>
              <a:p>
                <a:r>
                  <a:rPr lang="en-SG">
                    <a:noFill/>
                  </a:rPr>
                  <a:t> </a:t>
                </a:r>
              </a:p>
            </p:txBody>
          </p:sp>
        </mc:Fallback>
      </mc:AlternateContent>
      <p:sp>
        <p:nvSpPr>
          <p:cNvPr id="80" name="文本框 79">
            <a:extLst>
              <a:ext uri="{FF2B5EF4-FFF2-40B4-BE49-F238E27FC236}">
                <a16:creationId xmlns:a16="http://schemas.microsoft.com/office/drawing/2014/main" id="{0FA8750D-2DA8-FE99-9FC2-28A0B9A97C8E}"/>
              </a:ext>
            </a:extLst>
          </p:cNvPr>
          <p:cNvSpPr txBox="1"/>
          <p:nvPr/>
        </p:nvSpPr>
        <p:spPr>
          <a:xfrm>
            <a:off x="-31935" y="4898270"/>
            <a:ext cx="9244445" cy="230832"/>
          </a:xfrm>
          <a:prstGeom prst="rect">
            <a:avLst/>
          </a:prstGeom>
          <a:noFill/>
        </p:spPr>
        <p:txBody>
          <a:bodyPr wrap="square">
            <a:spAutoFit/>
          </a:bodyPr>
          <a:lstStyle/>
          <a:p>
            <a:pPr algn="ctr" defTabSz="685800"/>
            <a:r>
              <a:rPr lang="en-US" altLang="zh-CN" sz="900">
                <a:solidFill>
                  <a:srgbClr val="222222"/>
                </a:solidFill>
                <a:latin typeface="Arial" panose="020B0604020202020204" pitchFamily="34" charset="0"/>
                <a:ea typeface="等线" panose="02010600030101010101" pitchFamily="2" charset="-122"/>
              </a:rPr>
              <a:t>W. Fu, A. Danner, et al. "An Evolutionary Ising Optimization Framework for Unconstrained Binary Quadratic Programming" </a:t>
            </a:r>
            <a:r>
              <a:rPr lang="en-US" altLang="zh-CN" sz="900" i="1">
                <a:solidFill>
                  <a:srgbClr val="222222"/>
                </a:solidFill>
                <a:latin typeface="Arial" panose="020B0604020202020204" pitchFamily="34" charset="0"/>
                <a:ea typeface="等线" panose="02010600030101010101" pitchFamily="2" charset="-122"/>
              </a:rPr>
              <a:t>IEEE Transactions on Evolutionary Computation </a:t>
            </a:r>
            <a:r>
              <a:rPr lang="en-US" altLang="zh-CN" sz="900">
                <a:solidFill>
                  <a:srgbClr val="222222"/>
                </a:solidFill>
                <a:latin typeface="Arial" panose="020B0604020202020204" pitchFamily="34" charset="0"/>
                <a:ea typeface="等线" panose="02010600030101010101" pitchFamily="2" charset="-122"/>
              </a:rPr>
              <a:t>(2025).</a:t>
            </a:r>
            <a:endParaRPr lang="zh-CN" altLang="en-US" sz="900">
              <a:solidFill>
                <a:prstClr val="black"/>
              </a:solidFill>
              <a:latin typeface="Calibri" panose="020F0502020204030204"/>
              <a:ea typeface="等线" panose="02010600030101010101" pitchFamily="2" charset="-122"/>
            </a:endParaRPr>
          </a:p>
        </p:txBody>
      </p:sp>
    </p:spTree>
    <p:extLst>
      <p:ext uri="{BB962C8B-B14F-4D97-AF65-F5344CB8AC3E}">
        <p14:creationId xmlns:p14="http://schemas.microsoft.com/office/powerpoint/2010/main" val="25557455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01C052-9080-4371-8F9E-4EE0A2B9E161}"/>
              </a:ext>
            </a:extLst>
          </p:cNvPr>
          <p:cNvSpPr>
            <a:spLocks noGrp="1"/>
          </p:cNvSpPr>
          <p:nvPr>
            <p:ph type="sldNum" sz="quarter" idx="12"/>
          </p:nvPr>
        </p:nvSpPr>
        <p:spPr>
          <a:xfrm>
            <a:off x="7000390" y="4767263"/>
            <a:ext cx="2057400" cy="273844"/>
          </a:xfrm>
        </p:spPr>
        <p:txBody>
          <a:bodyPr/>
          <a:lstStyle/>
          <a:p>
            <a:fld id="{1BD64A95-0862-4B58-9908-69AC66CA32F7}" type="slidenum">
              <a:rPr lang="en-US" smtClean="0"/>
              <a:pPr/>
              <a:t>51</a:t>
            </a:fld>
            <a:endParaRPr lang="en-US" dirty="0"/>
          </a:p>
        </p:txBody>
      </p:sp>
      <p:sp>
        <p:nvSpPr>
          <p:cNvPr id="5" name="Rectangle 7">
            <a:extLst>
              <a:ext uri="{FF2B5EF4-FFF2-40B4-BE49-F238E27FC236}">
                <a16:creationId xmlns:a16="http://schemas.microsoft.com/office/drawing/2014/main" id="{79B24AA1-FD33-4F94-81C9-6B0EB62F8044}"/>
              </a:ext>
            </a:extLst>
          </p:cNvPr>
          <p:cNvSpPr>
            <a:spLocks noChangeArrowheads="1"/>
          </p:cNvSpPr>
          <p:nvPr/>
        </p:nvSpPr>
        <p:spPr bwMode="auto">
          <a:xfrm>
            <a:off x="1143001" y="329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6" name="Title 1">
            <a:extLst>
              <a:ext uri="{FF2B5EF4-FFF2-40B4-BE49-F238E27FC236}">
                <a16:creationId xmlns:a16="http://schemas.microsoft.com/office/drawing/2014/main" id="{8C820CEA-C6B7-4A04-A471-DBF300A9F8FA}"/>
              </a:ext>
            </a:extLst>
          </p:cNvPr>
          <p:cNvSpPr txBox="1">
            <a:spLocks/>
          </p:cNvSpPr>
          <p:nvPr/>
        </p:nvSpPr>
        <p:spPr>
          <a:xfrm>
            <a:off x="-160020" y="205979"/>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50" b="1" dirty="0"/>
              <a:t>Acknowledgements</a:t>
            </a:r>
          </a:p>
        </p:txBody>
      </p:sp>
      <p:cxnSp>
        <p:nvCxnSpPr>
          <p:cNvPr id="7" name="Straight Connector 6">
            <a:extLst>
              <a:ext uri="{FF2B5EF4-FFF2-40B4-BE49-F238E27FC236}">
                <a16:creationId xmlns:a16="http://schemas.microsoft.com/office/drawing/2014/main" id="{FCCFEF80-16A7-45C8-854E-910DDB40A97B}"/>
              </a:ext>
            </a:extLst>
          </p:cNvPr>
          <p:cNvCxnSpPr/>
          <p:nvPr/>
        </p:nvCxnSpPr>
        <p:spPr>
          <a:xfrm>
            <a:off x="468630" y="907623"/>
            <a:ext cx="50292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pic>
        <p:nvPicPr>
          <p:cNvPr id="8" name="Picture 2" descr="http://sesame.comp.nus.edu.sg/sites/all/themes/sesame1/images/nus_logo_full_colour.jpeg">
            <a:extLst>
              <a:ext uri="{FF2B5EF4-FFF2-40B4-BE49-F238E27FC236}">
                <a16:creationId xmlns:a16="http://schemas.microsoft.com/office/drawing/2014/main" id="{9528D01C-E0FA-4C60-A4F8-976B56229A9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84840" y="1"/>
            <a:ext cx="1159160" cy="702741"/>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E705CFB5-AEAA-4FDA-A685-A54B216604A0}"/>
              </a:ext>
            </a:extLst>
          </p:cNvPr>
          <p:cNvSpPr txBox="1">
            <a:spLocks/>
          </p:cNvSpPr>
          <p:nvPr/>
        </p:nvSpPr>
        <p:spPr>
          <a:xfrm>
            <a:off x="657218" y="1001136"/>
            <a:ext cx="5298789" cy="763737"/>
          </a:xfrm>
          <a:prstGeom prst="rect">
            <a:avLst/>
          </a:prstGeom>
          <a:ln>
            <a:noFill/>
          </a:ln>
        </p:spPr>
        <p:style>
          <a:lnRef idx="2">
            <a:schemeClr val="dk1"/>
          </a:lnRef>
          <a:fillRef idx="1">
            <a:schemeClr val="lt1"/>
          </a:fillRef>
          <a:effectRef idx="0">
            <a:schemeClr val="dk1"/>
          </a:effectRef>
          <a:fontRef idx="minor">
            <a:schemeClr val="dk1"/>
          </a:fontRef>
        </p:style>
        <p:txBody>
          <a:bodyPr vert="horz" lIns="68580" tIns="34290" rIns="68580" bIns="3429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en-US" sz="1350" i="1" u="sng" dirty="0"/>
              <a:t>Funding</a:t>
            </a:r>
            <a:r>
              <a:rPr lang="en-US" sz="1350" i="1" dirty="0"/>
              <a:t>:</a:t>
            </a:r>
          </a:p>
          <a:p>
            <a:pPr algn="l"/>
            <a:r>
              <a:rPr lang="en-US" sz="1350" i="1" dirty="0"/>
              <a:t>Singapore National Research Foundation (NRF-CRP24-2020-0003)</a:t>
            </a:r>
          </a:p>
        </p:txBody>
      </p:sp>
      <p:sp>
        <p:nvSpPr>
          <p:cNvPr id="12" name="TextBox 11">
            <a:extLst>
              <a:ext uri="{FF2B5EF4-FFF2-40B4-BE49-F238E27FC236}">
                <a16:creationId xmlns:a16="http://schemas.microsoft.com/office/drawing/2014/main" id="{87AC3D35-AEC4-46B2-8D4F-1E4A46A1D7F3}"/>
              </a:ext>
            </a:extLst>
          </p:cNvPr>
          <p:cNvSpPr txBox="1"/>
          <p:nvPr/>
        </p:nvSpPr>
        <p:spPr>
          <a:xfrm>
            <a:off x="624083" y="1737514"/>
            <a:ext cx="5298789" cy="954107"/>
          </a:xfrm>
          <a:prstGeom prst="rect">
            <a:avLst/>
          </a:prstGeom>
          <a:noFill/>
        </p:spPr>
        <p:txBody>
          <a:bodyPr wrap="square" rtlCol="0">
            <a:spAutoFit/>
          </a:bodyPr>
          <a:lstStyle/>
          <a:p>
            <a:r>
              <a:rPr lang="en-US" sz="1400" u="sng" dirty="0"/>
              <a:t>We are looking for postdocs</a:t>
            </a:r>
          </a:p>
          <a:p>
            <a:r>
              <a:rPr lang="en-US" sz="1400" dirty="0"/>
              <a:t>adanner@nus.edu.sg</a:t>
            </a:r>
          </a:p>
          <a:p>
            <a:r>
              <a:rPr lang="en-US" sz="1400" dirty="0">
                <a:hlinkClick r:id="rId3"/>
              </a:rPr>
              <a:t>http://www.youtube.com/@adanner</a:t>
            </a:r>
            <a:endParaRPr lang="en-US" sz="1400" dirty="0"/>
          </a:p>
          <a:p>
            <a:endParaRPr lang="en-SG" sz="1400" dirty="0"/>
          </a:p>
        </p:txBody>
      </p:sp>
      <p:pic>
        <p:nvPicPr>
          <p:cNvPr id="16" name="Picture 15">
            <a:extLst>
              <a:ext uri="{FF2B5EF4-FFF2-40B4-BE49-F238E27FC236}">
                <a16:creationId xmlns:a16="http://schemas.microsoft.com/office/drawing/2014/main" id="{7463BB74-7BF9-4627-AEC4-6052F8D23B2A}"/>
              </a:ext>
            </a:extLst>
          </p:cNvPr>
          <p:cNvPicPr>
            <a:picLocks noChangeAspect="1"/>
          </p:cNvPicPr>
          <p:nvPr/>
        </p:nvPicPr>
        <p:blipFill rotWithShape="1">
          <a:blip r:embed="rId4"/>
          <a:srcRect b="36100"/>
          <a:stretch/>
        </p:blipFill>
        <p:spPr>
          <a:xfrm>
            <a:off x="633798" y="2928953"/>
            <a:ext cx="7826418" cy="2181596"/>
          </a:xfrm>
          <a:prstGeom prst="rect">
            <a:avLst/>
          </a:prstGeom>
        </p:spPr>
      </p:pic>
      <p:sp>
        <p:nvSpPr>
          <p:cNvPr id="17" name="TextBox 16">
            <a:extLst>
              <a:ext uri="{FF2B5EF4-FFF2-40B4-BE49-F238E27FC236}">
                <a16:creationId xmlns:a16="http://schemas.microsoft.com/office/drawing/2014/main" id="{9320AB1D-7886-4F33-9922-B5789A43656A}"/>
              </a:ext>
            </a:extLst>
          </p:cNvPr>
          <p:cNvSpPr txBox="1"/>
          <p:nvPr/>
        </p:nvSpPr>
        <p:spPr>
          <a:xfrm>
            <a:off x="5956007" y="3255889"/>
            <a:ext cx="2167068" cy="369332"/>
          </a:xfrm>
          <a:prstGeom prst="rect">
            <a:avLst/>
          </a:prstGeom>
          <a:noFill/>
        </p:spPr>
        <p:txBody>
          <a:bodyPr wrap="none" rtlCol="0">
            <a:spAutoFit/>
          </a:bodyPr>
          <a:lstStyle/>
          <a:p>
            <a:r>
              <a:rPr lang="en-US" dirty="0"/>
              <a:t>https://danner.group</a:t>
            </a:r>
            <a:endParaRPr lang="en-SG" dirty="0"/>
          </a:p>
        </p:txBody>
      </p:sp>
      <p:pic>
        <p:nvPicPr>
          <p:cNvPr id="3074" name="Picture 2" descr="https://danner.group/Group_photo_2024.jpg">
            <a:extLst>
              <a:ext uri="{FF2B5EF4-FFF2-40B4-BE49-F238E27FC236}">
                <a16:creationId xmlns:a16="http://schemas.microsoft.com/office/drawing/2014/main" id="{6F105970-254F-4154-9DB6-EC60D674B2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3816" y="769365"/>
            <a:ext cx="3272786" cy="2453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589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1655" y="273845"/>
            <a:ext cx="57699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rgbClr val="004282"/>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100" b="1" i="0" u="none" strike="noStrike" kern="1200" cap="none" spc="0" normalizeH="0" baseline="0" noProof="0">
                <a:ln>
                  <a:noFill/>
                </a:ln>
                <a:solidFill>
                  <a:prstClr val="white"/>
                </a:solidFill>
                <a:effectLst/>
                <a:uLnTx/>
                <a:uFillTx/>
                <a:latin typeface="Arial" charset="0"/>
                <a:cs typeface="Arial" charset="0"/>
              </a:rPr>
              <a:t>01</a:t>
            </a:r>
            <a:endParaRPr kumimoji="0" lang="en-GB" sz="2100" b="1" i="0" u="none" strike="noStrike" kern="1200" cap="none" spc="0" normalizeH="0" baseline="0" noProof="0" dirty="0">
              <a:ln>
                <a:noFill/>
              </a:ln>
              <a:solidFill>
                <a:prstClr val="white"/>
              </a:solidFill>
              <a:effectLst/>
              <a:uLnTx/>
              <a:uFillTx/>
              <a:latin typeface="Arial" charset="0"/>
              <a:cs typeface="Arial" charset="0"/>
            </a:endParaRPr>
          </a:p>
        </p:txBody>
      </p:sp>
      <p:pic>
        <p:nvPicPr>
          <p:cNvPr id="3" name="Picture 2">
            <a:extLst>
              <a:ext uri="{FF2B5EF4-FFF2-40B4-BE49-F238E27FC236}">
                <a16:creationId xmlns:a16="http://schemas.microsoft.com/office/drawing/2014/main" id="{853D7395-5CB5-9EFE-B846-9C3A1B7D1724}"/>
              </a:ext>
            </a:extLst>
          </p:cNvPr>
          <p:cNvPicPr>
            <a:picLocks noChangeAspect="1"/>
          </p:cNvPicPr>
          <p:nvPr/>
        </p:nvPicPr>
        <p:blipFill>
          <a:blip r:embed="rId2"/>
          <a:stretch>
            <a:fillRect/>
          </a:stretch>
        </p:blipFill>
        <p:spPr>
          <a:xfrm>
            <a:off x="857310" y="558799"/>
            <a:ext cx="7429380" cy="4300279"/>
          </a:xfrm>
          <a:prstGeom prst="rect">
            <a:avLst/>
          </a:prstGeom>
        </p:spPr>
      </p:pic>
      <p:sp>
        <p:nvSpPr>
          <p:cNvPr id="7" name="Title 1">
            <a:extLst>
              <a:ext uri="{FF2B5EF4-FFF2-40B4-BE49-F238E27FC236}">
                <a16:creationId xmlns:a16="http://schemas.microsoft.com/office/drawing/2014/main" id="{F06D5A7C-C7FF-BBFB-36FE-5A023966C17F}"/>
              </a:ext>
            </a:extLst>
          </p:cNvPr>
          <p:cNvSpPr>
            <a:spLocks noGrp="1"/>
          </p:cNvSpPr>
          <p:nvPr>
            <p:ph type="title"/>
          </p:nvPr>
        </p:nvSpPr>
        <p:spPr>
          <a:xfrm>
            <a:off x="576995" y="-106187"/>
            <a:ext cx="7886700" cy="994172"/>
          </a:xfrm>
        </p:spPr>
        <p:txBody>
          <a:bodyPr/>
          <a:lstStyle/>
          <a:p>
            <a:r>
              <a:rPr lang="en-GB" altLang="zh-CN" b="1" dirty="0"/>
              <a:t>Applications</a:t>
            </a:r>
            <a:endParaRPr lang="en-GB" b="1" dirty="0"/>
          </a:p>
        </p:txBody>
      </p:sp>
      <p:sp>
        <p:nvSpPr>
          <p:cNvPr id="9" name="TextBox 8">
            <a:extLst>
              <a:ext uri="{FF2B5EF4-FFF2-40B4-BE49-F238E27FC236}">
                <a16:creationId xmlns:a16="http://schemas.microsoft.com/office/drawing/2014/main" id="{CEE64AA6-4F65-9273-4520-9A9CFD0B36A9}"/>
              </a:ext>
            </a:extLst>
          </p:cNvPr>
          <p:cNvSpPr txBox="1"/>
          <p:nvPr/>
        </p:nvSpPr>
        <p:spPr>
          <a:xfrm>
            <a:off x="1866014" y="4804946"/>
            <a:ext cx="541197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Advanced Photonics 4.3 (2022): 034003.</a:t>
            </a:r>
          </a:p>
        </p:txBody>
      </p:sp>
      <p:sp>
        <p:nvSpPr>
          <p:cNvPr id="10" name="Slide Number Placeholder 9">
            <a:extLst>
              <a:ext uri="{FF2B5EF4-FFF2-40B4-BE49-F238E27FC236}">
                <a16:creationId xmlns:a16="http://schemas.microsoft.com/office/drawing/2014/main" id="{52F321F4-16F5-D53A-408D-74F2697A0C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82B0-A764-7649-BFD8-7624B53F13A9}" type="slidenum">
              <a:rPr kumimoji="0" lang="en-GB" sz="900" b="0" i="0" u="none" strike="noStrike" kern="1200" cap="none" spc="0" normalizeH="0" baseline="0" noProof="0" smtClean="0">
                <a:ln>
                  <a:noFill/>
                </a:ln>
                <a:solidFill>
                  <a:prstClr val="black">
                    <a:tint val="75000"/>
                  </a:prst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dirty="0">
              <a:ln>
                <a:noFill/>
              </a:ln>
              <a:solidFill>
                <a:prstClr val="black">
                  <a:tint val="75000"/>
                </a:prstClr>
              </a:solidFill>
              <a:effectLst/>
              <a:uLnTx/>
              <a:uFillTx/>
              <a:latin typeface="Arial" charset="0"/>
              <a:cs typeface="Arial" charset="0"/>
            </a:endParaRPr>
          </a:p>
        </p:txBody>
      </p:sp>
    </p:spTree>
    <p:extLst>
      <p:ext uri="{BB962C8B-B14F-4D97-AF65-F5344CB8AC3E}">
        <p14:creationId xmlns:p14="http://schemas.microsoft.com/office/powerpoint/2010/main" val="2995841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esame.comp.nus.edu.sg/sites/all/themes/sesame1/images/nus_logo_full_colour.jpeg">
            <a:extLst>
              <a:ext uri="{FF2B5EF4-FFF2-40B4-BE49-F238E27FC236}">
                <a16:creationId xmlns:a16="http://schemas.microsoft.com/office/drawing/2014/main" id="{273F85AD-528D-426C-9310-CBBCDEF7167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1" y="1"/>
            <a:ext cx="1159160" cy="702741"/>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1485900" y="-228600"/>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250" b="1" i="0" u="none" strike="noStrike" kern="1200" cap="none" spc="0" normalizeH="0" baseline="0" noProof="0" dirty="0">
                <a:ln>
                  <a:noFill/>
                </a:ln>
                <a:solidFill>
                  <a:prstClr val="black"/>
                </a:solidFill>
                <a:effectLst/>
                <a:uLnTx/>
                <a:uFillTx/>
                <a:latin typeface="Calibri Light" panose="020F0302020204030204"/>
                <a:ea typeface="+mj-ea"/>
                <a:cs typeface="+mj-cs"/>
              </a:rPr>
              <a:t>Thin film lithium </a:t>
            </a:r>
            <a:r>
              <a:rPr kumimoji="0" lang="en-US" sz="2250" b="1" i="0" u="none" strike="noStrike" kern="1200" cap="none" spc="0" normalizeH="0" baseline="0" noProof="0" dirty="0" err="1">
                <a:ln>
                  <a:noFill/>
                </a:ln>
                <a:solidFill>
                  <a:prstClr val="black"/>
                </a:solidFill>
                <a:effectLst/>
                <a:uLnTx/>
                <a:uFillTx/>
                <a:latin typeface="Calibri Light" panose="020F0302020204030204"/>
                <a:ea typeface="+mj-ea"/>
                <a:cs typeface="+mj-cs"/>
              </a:rPr>
              <a:t>niobate</a:t>
            </a:r>
            <a:r>
              <a:rPr kumimoji="0" lang="en-US" sz="2250" b="1" i="0" u="none" strike="noStrike" kern="1200" cap="none" spc="0" normalizeH="0" baseline="0" noProof="0" dirty="0">
                <a:ln>
                  <a:noFill/>
                </a:ln>
                <a:solidFill>
                  <a:prstClr val="black"/>
                </a:solidFill>
                <a:effectLst/>
                <a:uLnTx/>
                <a:uFillTx/>
                <a:latin typeface="Calibri Light" panose="020F0302020204030204"/>
                <a:ea typeface="+mj-ea"/>
                <a:cs typeface="+mj-cs"/>
              </a:rPr>
              <a:t> devices in our lab</a:t>
            </a:r>
            <a:endParaRPr kumimoji="0" lang="en-US" sz="2250" b="1" i="0" u="none" strike="noStrike" kern="1200" cap="none" spc="0" normalizeH="0" baseline="0" noProof="0" dirty="0">
              <a:ln>
                <a:noFill/>
              </a:ln>
              <a:solidFill>
                <a:prstClr val="white">
                  <a:lumMod val="50000"/>
                </a:prstClr>
              </a:solidFill>
              <a:effectLst/>
              <a:uLnTx/>
              <a:uFillTx/>
              <a:latin typeface="Calibri Light" panose="020F0302020204030204"/>
              <a:ea typeface="+mj-ea"/>
              <a:cs typeface="+mj-cs"/>
            </a:endParaRPr>
          </a:p>
        </p:txBody>
      </p:sp>
      <p:cxnSp>
        <p:nvCxnSpPr>
          <p:cNvPr id="15" name="Straight Connector 14"/>
          <p:cNvCxnSpPr/>
          <p:nvPr/>
        </p:nvCxnSpPr>
        <p:spPr>
          <a:xfrm>
            <a:off x="2114550" y="365760"/>
            <a:ext cx="50292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pic>
        <p:nvPicPr>
          <p:cNvPr id="2" name="Picture 1">
            <a:extLst>
              <a:ext uri="{FF2B5EF4-FFF2-40B4-BE49-F238E27FC236}">
                <a16:creationId xmlns:a16="http://schemas.microsoft.com/office/drawing/2014/main" id="{39C6E5EE-0748-00A5-6271-A2ACD58882F3}"/>
              </a:ext>
            </a:extLst>
          </p:cNvPr>
          <p:cNvPicPr>
            <a:picLocks noChangeAspect="1"/>
          </p:cNvPicPr>
          <p:nvPr/>
        </p:nvPicPr>
        <p:blipFill>
          <a:blip r:embed="rId4"/>
          <a:stretch>
            <a:fillRect/>
          </a:stretch>
        </p:blipFill>
        <p:spPr>
          <a:xfrm>
            <a:off x="99792" y="393068"/>
            <a:ext cx="2014759" cy="1816881"/>
          </a:xfrm>
          <a:prstGeom prst="rect">
            <a:avLst/>
          </a:prstGeom>
        </p:spPr>
      </p:pic>
      <p:pic>
        <p:nvPicPr>
          <p:cNvPr id="3" name="Picture 2">
            <a:extLst>
              <a:ext uri="{FF2B5EF4-FFF2-40B4-BE49-F238E27FC236}">
                <a16:creationId xmlns:a16="http://schemas.microsoft.com/office/drawing/2014/main" id="{1F176DC1-3446-6D5D-5124-ED5269E3B6DF}"/>
              </a:ext>
            </a:extLst>
          </p:cNvPr>
          <p:cNvPicPr>
            <a:picLocks noChangeAspect="1"/>
          </p:cNvPicPr>
          <p:nvPr/>
        </p:nvPicPr>
        <p:blipFill>
          <a:blip r:embed="rId5"/>
          <a:stretch>
            <a:fillRect/>
          </a:stretch>
        </p:blipFill>
        <p:spPr>
          <a:xfrm>
            <a:off x="2741950" y="393067"/>
            <a:ext cx="2208971" cy="1819789"/>
          </a:xfrm>
          <a:prstGeom prst="rect">
            <a:avLst/>
          </a:prstGeom>
        </p:spPr>
      </p:pic>
      <p:pic>
        <p:nvPicPr>
          <p:cNvPr id="13" name="Picture 12" descr="A close up of a needle&#10;&#10;Description automatically generated">
            <a:extLst>
              <a:ext uri="{FF2B5EF4-FFF2-40B4-BE49-F238E27FC236}">
                <a16:creationId xmlns:a16="http://schemas.microsoft.com/office/drawing/2014/main" id="{A5D647D3-4CA3-8A23-D63E-F39AA73D14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91" y="2272364"/>
            <a:ext cx="4144217" cy="1438131"/>
          </a:xfrm>
          <a:prstGeom prst="rect">
            <a:avLst/>
          </a:prstGeom>
        </p:spPr>
      </p:pic>
      <p:pic>
        <p:nvPicPr>
          <p:cNvPr id="18" name="Picture 17" descr="A close-up of a wire&#10;&#10;Description automatically generated">
            <a:extLst>
              <a:ext uri="{FF2B5EF4-FFF2-40B4-BE49-F238E27FC236}">
                <a16:creationId xmlns:a16="http://schemas.microsoft.com/office/drawing/2014/main" id="{9F3F1EAE-2937-066E-9B19-B7A20B31B3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0572" y="2253779"/>
            <a:ext cx="2497406" cy="1475301"/>
          </a:xfrm>
          <a:prstGeom prst="rect">
            <a:avLst/>
          </a:prstGeom>
        </p:spPr>
      </p:pic>
      <p:pic>
        <p:nvPicPr>
          <p:cNvPr id="24" name="Picture 23" descr="A yellow surface with white text&#10;&#10;Description automatically generated">
            <a:extLst>
              <a:ext uri="{FF2B5EF4-FFF2-40B4-BE49-F238E27FC236}">
                <a16:creationId xmlns:a16="http://schemas.microsoft.com/office/drawing/2014/main" id="{87F17CA0-96C0-21CD-66F4-BF087A73A7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791" y="3763192"/>
            <a:ext cx="8944418" cy="1345649"/>
          </a:xfrm>
          <a:prstGeom prst="rect">
            <a:avLst/>
          </a:prstGeom>
        </p:spPr>
      </p:pic>
      <p:pic>
        <p:nvPicPr>
          <p:cNvPr id="28" name="Picture 27">
            <a:extLst>
              <a:ext uri="{FF2B5EF4-FFF2-40B4-BE49-F238E27FC236}">
                <a16:creationId xmlns:a16="http://schemas.microsoft.com/office/drawing/2014/main" id="{D6DFC70E-0124-F7A8-6972-14655806DE1D}"/>
              </a:ext>
            </a:extLst>
          </p:cNvPr>
          <p:cNvPicPr>
            <a:picLocks noChangeAspect="1"/>
          </p:cNvPicPr>
          <p:nvPr/>
        </p:nvPicPr>
        <p:blipFill>
          <a:blip r:embed="rId9"/>
          <a:stretch>
            <a:fillRect/>
          </a:stretch>
        </p:blipFill>
        <p:spPr>
          <a:xfrm>
            <a:off x="5578320" y="404733"/>
            <a:ext cx="3426532" cy="1808836"/>
          </a:xfrm>
          <a:prstGeom prst="rect">
            <a:avLst/>
          </a:prstGeom>
        </p:spPr>
      </p:pic>
      <p:pic>
        <p:nvPicPr>
          <p:cNvPr id="29" name="Picture 28">
            <a:extLst>
              <a:ext uri="{FF2B5EF4-FFF2-40B4-BE49-F238E27FC236}">
                <a16:creationId xmlns:a16="http://schemas.microsoft.com/office/drawing/2014/main" id="{45CD3042-461D-8153-9E82-CA58E6376D93}"/>
              </a:ext>
            </a:extLst>
          </p:cNvPr>
          <p:cNvPicPr>
            <a:picLocks noChangeAspect="1"/>
          </p:cNvPicPr>
          <p:nvPr/>
        </p:nvPicPr>
        <p:blipFill>
          <a:blip r:embed="rId10"/>
          <a:stretch>
            <a:fillRect/>
          </a:stretch>
        </p:blipFill>
        <p:spPr>
          <a:xfrm>
            <a:off x="7114541" y="2250017"/>
            <a:ext cx="1929668" cy="1482824"/>
          </a:xfrm>
          <a:prstGeom prst="rect">
            <a:avLst/>
          </a:prstGeom>
        </p:spPr>
      </p:pic>
      <p:sp>
        <p:nvSpPr>
          <p:cNvPr id="30" name="TextBox 29">
            <a:extLst>
              <a:ext uri="{FF2B5EF4-FFF2-40B4-BE49-F238E27FC236}">
                <a16:creationId xmlns:a16="http://schemas.microsoft.com/office/drawing/2014/main" id="{0ADD3E2C-85E8-E705-BD7B-421A098D7124}"/>
              </a:ext>
            </a:extLst>
          </p:cNvPr>
          <p:cNvSpPr txBox="1"/>
          <p:nvPr/>
        </p:nvSpPr>
        <p:spPr>
          <a:xfrm>
            <a:off x="123197" y="404732"/>
            <a:ext cx="983974" cy="300082"/>
          </a:xfrm>
          <a:prstGeom prst="rect">
            <a:avLst/>
          </a:prstGeom>
          <a:solidFill>
            <a:srgbClr val="FF0000"/>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Waveguide</a:t>
            </a:r>
            <a:endParaRPr kumimoji="0" lang="zh-CN" altLang="en-US" sz="135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1" name="TextBox 30">
            <a:extLst>
              <a:ext uri="{FF2B5EF4-FFF2-40B4-BE49-F238E27FC236}">
                <a16:creationId xmlns:a16="http://schemas.microsoft.com/office/drawing/2014/main" id="{0FC082E1-F0DF-C99F-CD5E-671330D5ED62}"/>
              </a:ext>
            </a:extLst>
          </p:cNvPr>
          <p:cNvSpPr txBox="1"/>
          <p:nvPr/>
        </p:nvSpPr>
        <p:spPr>
          <a:xfrm>
            <a:off x="2741949" y="393067"/>
            <a:ext cx="1119199" cy="507831"/>
          </a:xfrm>
          <a:prstGeom prst="rect">
            <a:avLst/>
          </a:prstGeom>
          <a:solidFill>
            <a:srgbClr val="FF0000"/>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Cross-section</a:t>
            </a:r>
            <a:endParaRPr kumimoji="0" lang="zh-CN" altLang="en-US" sz="135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2" name="TextBox 31">
            <a:extLst>
              <a:ext uri="{FF2B5EF4-FFF2-40B4-BE49-F238E27FC236}">
                <a16:creationId xmlns:a16="http://schemas.microsoft.com/office/drawing/2014/main" id="{D9B15CF9-44F3-80E8-10A9-41CDEA500B19}"/>
              </a:ext>
            </a:extLst>
          </p:cNvPr>
          <p:cNvSpPr txBox="1"/>
          <p:nvPr/>
        </p:nvSpPr>
        <p:spPr>
          <a:xfrm>
            <a:off x="8169965" y="393067"/>
            <a:ext cx="843054" cy="507831"/>
          </a:xfrm>
          <a:prstGeom prst="rect">
            <a:avLst/>
          </a:prstGeom>
          <a:solidFill>
            <a:srgbClr val="FF0000"/>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Air bridge</a:t>
            </a:r>
            <a:endParaRPr kumimoji="0" lang="zh-CN" altLang="en-US" sz="135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3" name="TextBox 32">
            <a:extLst>
              <a:ext uri="{FF2B5EF4-FFF2-40B4-BE49-F238E27FC236}">
                <a16:creationId xmlns:a16="http://schemas.microsoft.com/office/drawing/2014/main" id="{A516D772-BD9C-DA64-7F9B-05EC27CDA706}"/>
              </a:ext>
            </a:extLst>
          </p:cNvPr>
          <p:cNvSpPr txBox="1"/>
          <p:nvPr/>
        </p:nvSpPr>
        <p:spPr>
          <a:xfrm>
            <a:off x="99791" y="2262646"/>
            <a:ext cx="983974" cy="507831"/>
          </a:xfrm>
          <a:prstGeom prst="rect">
            <a:avLst/>
          </a:prstGeom>
          <a:solidFill>
            <a:srgbClr val="FF0000"/>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1 by 2 MMI</a:t>
            </a:r>
            <a:endParaRPr kumimoji="0" lang="zh-CN" altLang="en-US" sz="135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4" name="TextBox 33">
            <a:extLst>
              <a:ext uri="{FF2B5EF4-FFF2-40B4-BE49-F238E27FC236}">
                <a16:creationId xmlns:a16="http://schemas.microsoft.com/office/drawing/2014/main" id="{BFC3CC08-2AD6-FD76-8ADE-604CAD99FD8B}"/>
              </a:ext>
            </a:extLst>
          </p:cNvPr>
          <p:cNvSpPr txBox="1"/>
          <p:nvPr/>
        </p:nvSpPr>
        <p:spPr>
          <a:xfrm>
            <a:off x="4430572" y="2242678"/>
            <a:ext cx="983974" cy="507831"/>
          </a:xfrm>
          <a:prstGeom prst="rect">
            <a:avLst/>
          </a:prstGeom>
          <a:solidFill>
            <a:srgbClr val="FF0000"/>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4 by 4 MMI</a:t>
            </a:r>
            <a:endParaRPr kumimoji="0" lang="zh-CN" altLang="en-US" sz="135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5" name="TextBox 34">
            <a:extLst>
              <a:ext uri="{FF2B5EF4-FFF2-40B4-BE49-F238E27FC236}">
                <a16:creationId xmlns:a16="http://schemas.microsoft.com/office/drawing/2014/main" id="{0BFC3726-0F05-7FE9-DD71-BFF098C9E610}"/>
              </a:ext>
            </a:extLst>
          </p:cNvPr>
          <p:cNvSpPr txBox="1"/>
          <p:nvPr/>
        </p:nvSpPr>
        <p:spPr>
          <a:xfrm>
            <a:off x="7114541" y="2242678"/>
            <a:ext cx="1284024" cy="507831"/>
          </a:xfrm>
          <a:prstGeom prst="rect">
            <a:avLst/>
          </a:prstGeom>
          <a:solidFill>
            <a:srgbClr val="FF0000"/>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Photonic crystal</a:t>
            </a:r>
            <a:endParaRPr kumimoji="0" lang="zh-CN" altLang="en-US" sz="135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6" name="TextBox 35">
            <a:extLst>
              <a:ext uri="{FF2B5EF4-FFF2-40B4-BE49-F238E27FC236}">
                <a16:creationId xmlns:a16="http://schemas.microsoft.com/office/drawing/2014/main" id="{C80C5FFA-D85B-B253-7FE1-B89614D21AB6}"/>
              </a:ext>
            </a:extLst>
          </p:cNvPr>
          <p:cNvSpPr txBox="1"/>
          <p:nvPr/>
        </p:nvSpPr>
        <p:spPr>
          <a:xfrm>
            <a:off x="99790" y="3763837"/>
            <a:ext cx="1291688" cy="507831"/>
          </a:xfrm>
          <a:prstGeom prst="rect">
            <a:avLst/>
          </a:prstGeom>
          <a:solidFill>
            <a:srgbClr val="FF0000"/>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Z-cut modulator</a:t>
            </a:r>
            <a:endParaRPr kumimoji="0" lang="zh-CN" altLang="en-US" sz="135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53190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52830-6584-C6CB-B4E3-6B7B8B0079E3}"/>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940876B5-B186-8FD0-3FE8-1840502764D5}"/>
              </a:ext>
            </a:extLst>
          </p:cNvPr>
          <p:cNvSpPr txBox="1"/>
          <p:nvPr/>
        </p:nvSpPr>
        <p:spPr>
          <a:xfrm>
            <a:off x="311065" y="522418"/>
            <a:ext cx="8200476" cy="738664"/>
          </a:xfrm>
          <a:prstGeom prst="rect">
            <a:avLst/>
          </a:prstGeom>
          <a:noFill/>
        </p:spPr>
        <p:txBody>
          <a:bodyPr wrap="square" rtlCol="0">
            <a:spAutoFit/>
          </a:bodyPr>
          <a:lstStyle/>
          <a:p>
            <a:pPr marL="257169" indent="-257169">
              <a:buFont typeface="+mj-lt"/>
              <a:buAutoNum type="arabicParenR"/>
            </a:pPr>
            <a:r>
              <a:rPr lang="en-US" sz="1400" dirty="0"/>
              <a:t>8-inch wafer-level TFLN fabrication process and </a:t>
            </a:r>
            <a:r>
              <a:rPr lang="en-US" sz="1400" dirty="0" err="1"/>
              <a:t>PDK</a:t>
            </a:r>
            <a:r>
              <a:rPr lang="en-US" sz="1400" dirty="0"/>
              <a:t> development</a:t>
            </a:r>
          </a:p>
          <a:p>
            <a:pPr marL="257169" indent="-257169">
              <a:buFont typeface="+mj-lt"/>
              <a:buAutoNum type="arabicParenR"/>
            </a:pPr>
            <a:r>
              <a:rPr lang="en-US" sz="1400" dirty="0"/>
              <a:t>Photonics heterogeneous integration of </a:t>
            </a:r>
            <a:r>
              <a:rPr lang="en-US" sz="1400" dirty="0" err="1"/>
              <a:t>TFLN</a:t>
            </a:r>
            <a:r>
              <a:rPr lang="en-US" sz="1400" dirty="0"/>
              <a:t> modulator on silicon photonics platform through die-to-wafer (</a:t>
            </a:r>
            <a:r>
              <a:rPr lang="en-US" sz="1400" dirty="0" err="1"/>
              <a:t>D2W</a:t>
            </a:r>
            <a:r>
              <a:rPr lang="en-US" sz="1400" dirty="0"/>
              <a:t>) bonding. </a:t>
            </a:r>
          </a:p>
        </p:txBody>
      </p:sp>
      <p:sp>
        <p:nvSpPr>
          <p:cNvPr id="2" name="Text Placeholder 2">
            <a:extLst>
              <a:ext uri="{FF2B5EF4-FFF2-40B4-BE49-F238E27FC236}">
                <a16:creationId xmlns:a16="http://schemas.microsoft.com/office/drawing/2014/main" id="{7D723233-08E6-A184-A5FD-543DA4638F84}"/>
              </a:ext>
            </a:extLst>
          </p:cNvPr>
          <p:cNvSpPr txBox="1">
            <a:spLocks/>
          </p:cNvSpPr>
          <p:nvPr/>
        </p:nvSpPr>
        <p:spPr>
          <a:xfrm>
            <a:off x="197576" y="118751"/>
            <a:ext cx="8635361" cy="448162"/>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600" kern="1200">
                <a:solidFill>
                  <a:schemeClr val="tx1"/>
                </a:solidFill>
                <a:latin typeface="Open Sans"/>
                <a:ea typeface="+mn-ea"/>
                <a:cs typeface="Open Sans"/>
              </a:defRPr>
            </a:lvl1pPr>
            <a:lvl2pPr marL="457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2pPr>
            <a:lvl3pPr marL="6858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3pPr>
            <a:lvl4pPr marL="914400" indent="-2286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4pPr>
            <a:lvl5pPr marL="1143000" indent="-2286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SG" sz="1500" b="1" dirty="0">
                <a:solidFill>
                  <a:srgbClr val="002060"/>
                </a:solidFill>
              </a:rPr>
              <a:t>8-inch Thin-Film Lithium Niobate Platform</a:t>
            </a:r>
          </a:p>
        </p:txBody>
      </p:sp>
      <p:sp>
        <p:nvSpPr>
          <p:cNvPr id="12" name="TextBox 11">
            <a:extLst>
              <a:ext uri="{FF2B5EF4-FFF2-40B4-BE49-F238E27FC236}">
                <a16:creationId xmlns:a16="http://schemas.microsoft.com/office/drawing/2014/main" id="{7297DE3C-71D2-ABA1-8259-9404B5583451}"/>
              </a:ext>
            </a:extLst>
          </p:cNvPr>
          <p:cNvSpPr txBox="1"/>
          <p:nvPr/>
        </p:nvSpPr>
        <p:spPr>
          <a:xfrm>
            <a:off x="311063" y="364718"/>
            <a:ext cx="7080337" cy="253916"/>
          </a:xfrm>
          <a:prstGeom prst="rect">
            <a:avLst/>
          </a:prstGeom>
          <a:noFill/>
        </p:spPr>
        <p:txBody>
          <a:bodyPr wrap="square">
            <a:spAutoFit/>
          </a:bodyPr>
          <a:lstStyle/>
          <a:p>
            <a:r>
              <a:rPr lang="en-US" sz="1050" b="1" dirty="0">
                <a:solidFill>
                  <a:srgbClr val="003087"/>
                </a:solidFill>
                <a:latin typeface="Open Sans" panose="020B0606030504020204" pitchFamily="34" charset="0"/>
                <a:ea typeface="Open Sans" panose="020B0606030504020204" pitchFamily="34" charset="0"/>
                <a:cs typeface="Open Sans" panose="020B0606030504020204" pitchFamily="34" charset="0"/>
              </a:rPr>
              <a:t>–</a:t>
            </a:r>
            <a:r>
              <a:rPr lang="en-US" sz="1050" b="1" dirty="0">
                <a:solidFill>
                  <a:srgbClr val="00B0F0"/>
                </a:solidFill>
              </a:rPr>
              <a:t> </a:t>
            </a:r>
            <a:r>
              <a:rPr lang="en-SG" sz="1050" b="1" dirty="0">
                <a:solidFill>
                  <a:srgbClr val="003087"/>
                </a:solidFill>
              </a:rPr>
              <a:t>Towards extremely high-speed modulators</a:t>
            </a:r>
          </a:p>
        </p:txBody>
      </p:sp>
      <p:grpSp>
        <p:nvGrpSpPr>
          <p:cNvPr id="24" name="Group 23">
            <a:extLst>
              <a:ext uri="{FF2B5EF4-FFF2-40B4-BE49-F238E27FC236}">
                <a16:creationId xmlns:a16="http://schemas.microsoft.com/office/drawing/2014/main" id="{1F8E0753-09D8-C456-D917-9B1D0256C322}"/>
              </a:ext>
            </a:extLst>
          </p:cNvPr>
          <p:cNvGrpSpPr/>
          <p:nvPr/>
        </p:nvGrpSpPr>
        <p:grpSpPr>
          <a:xfrm>
            <a:off x="774651" y="1154688"/>
            <a:ext cx="7481209" cy="3699875"/>
            <a:chOff x="1417435" y="1757483"/>
            <a:chExt cx="6009512" cy="2972038"/>
          </a:xfrm>
        </p:grpSpPr>
        <p:pic>
          <p:nvPicPr>
            <p:cNvPr id="17" name="Picture 16" descr="A hand holding a round object&#10;&#10;Description automatically generated">
              <a:extLst>
                <a:ext uri="{FF2B5EF4-FFF2-40B4-BE49-F238E27FC236}">
                  <a16:creationId xmlns:a16="http://schemas.microsoft.com/office/drawing/2014/main" id="{CB4BC8A7-270E-7F14-85D2-ABA6F23F554E}"/>
                </a:ext>
              </a:extLst>
            </p:cNvPr>
            <p:cNvPicPr>
              <a:picLocks noChangeAspect="1"/>
            </p:cNvPicPr>
            <p:nvPr/>
          </p:nvPicPr>
          <p:blipFill rotWithShape="1">
            <a:blip r:embed="rId2"/>
            <a:srcRect l="18087" t="35722" r="17819" b="18156"/>
            <a:stretch/>
          </p:blipFill>
          <p:spPr>
            <a:xfrm>
              <a:off x="1417435" y="1791351"/>
              <a:ext cx="2880000" cy="2880000"/>
            </a:xfrm>
            <a:prstGeom prst="rect">
              <a:avLst/>
            </a:prstGeom>
          </p:spPr>
        </p:pic>
        <p:pic>
          <p:nvPicPr>
            <p:cNvPr id="19" name="Picture 18" descr="A close-up of a grey surface&#10;&#10;Description automatically generated">
              <a:extLst>
                <a:ext uri="{FF2B5EF4-FFF2-40B4-BE49-F238E27FC236}">
                  <a16:creationId xmlns:a16="http://schemas.microsoft.com/office/drawing/2014/main" id="{2990D4AF-3C52-A0E9-7110-2CA295832917}"/>
                </a:ext>
              </a:extLst>
            </p:cNvPr>
            <p:cNvPicPr>
              <a:picLocks noChangeAspect="1"/>
            </p:cNvPicPr>
            <p:nvPr/>
          </p:nvPicPr>
          <p:blipFill rotWithShape="1">
            <a:blip r:embed="rId3"/>
            <a:srcRect l="5727" r="5727"/>
            <a:stretch/>
          </p:blipFill>
          <p:spPr>
            <a:xfrm>
              <a:off x="5986947" y="1757483"/>
              <a:ext cx="1440000" cy="1440000"/>
            </a:xfrm>
            <a:prstGeom prst="rect">
              <a:avLst/>
            </a:prstGeom>
          </p:spPr>
        </p:pic>
        <p:pic>
          <p:nvPicPr>
            <p:cNvPr id="20" name="Picture 19" descr="A close-up of a rake&#10;&#10;Description automatically generated">
              <a:extLst>
                <a:ext uri="{FF2B5EF4-FFF2-40B4-BE49-F238E27FC236}">
                  <a16:creationId xmlns:a16="http://schemas.microsoft.com/office/drawing/2014/main" id="{BABB5844-DB2E-ABCD-3953-6CFD03BFFA9D}"/>
                </a:ext>
              </a:extLst>
            </p:cNvPr>
            <p:cNvPicPr>
              <a:picLocks noChangeAspect="1"/>
            </p:cNvPicPr>
            <p:nvPr/>
          </p:nvPicPr>
          <p:blipFill>
            <a:blip r:embed="rId4"/>
            <a:stretch>
              <a:fillRect/>
            </a:stretch>
          </p:blipFill>
          <p:spPr>
            <a:xfrm>
              <a:off x="5986947" y="3289521"/>
              <a:ext cx="1440000" cy="1440000"/>
            </a:xfrm>
            <a:prstGeom prst="rect">
              <a:avLst/>
            </a:prstGeom>
          </p:spPr>
        </p:pic>
        <p:pic>
          <p:nvPicPr>
            <p:cNvPr id="5" name="Picture 4" descr="A close-up of a record player&#10;&#10;AI-generated content may be incorrect.">
              <a:extLst>
                <a:ext uri="{FF2B5EF4-FFF2-40B4-BE49-F238E27FC236}">
                  <a16:creationId xmlns:a16="http://schemas.microsoft.com/office/drawing/2014/main" id="{5E5F17E4-9118-AD8D-3AF6-1AA88CA0618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2500" r="12500"/>
            <a:stretch/>
          </p:blipFill>
          <p:spPr>
            <a:xfrm>
              <a:off x="4422191" y="1757483"/>
              <a:ext cx="1440000" cy="1440000"/>
            </a:xfrm>
            <a:prstGeom prst="rect">
              <a:avLst/>
            </a:prstGeom>
          </p:spPr>
        </p:pic>
        <p:pic>
          <p:nvPicPr>
            <p:cNvPr id="23" name="Picture 22" descr="A close-up of a pink screen&#10;&#10;AI-generated content may be incorrect.">
              <a:extLst>
                <a:ext uri="{FF2B5EF4-FFF2-40B4-BE49-F238E27FC236}">
                  <a16:creationId xmlns:a16="http://schemas.microsoft.com/office/drawing/2014/main" id="{C2F2EE4A-FD03-C455-26B4-244AB632EB1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2500" r="12500"/>
            <a:stretch/>
          </p:blipFill>
          <p:spPr>
            <a:xfrm>
              <a:off x="4422191" y="3289521"/>
              <a:ext cx="1440000" cy="1440000"/>
            </a:xfrm>
            <a:prstGeom prst="rect">
              <a:avLst/>
            </a:prstGeom>
          </p:spPr>
        </p:pic>
      </p:grpSp>
      <p:sp>
        <p:nvSpPr>
          <p:cNvPr id="3" name="Rectangle 2">
            <a:extLst>
              <a:ext uri="{FF2B5EF4-FFF2-40B4-BE49-F238E27FC236}">
                <a16:creationId xmlns:a16="http://schemas.microsoft.com/office/drawing/2014/main" id="{D71CB370-F09F-446F-8734-120470687231}"/>
              </a:ext>
            </a:extLst>
          </p:cNvPr>
          <p:cNvSpPr/>
          <p:nvPr/>
        </p:nvSpPr>
        <p:spPr>
          <a:xfrm>
            <a:off x="0" y="4854563"/>
            <a:ext cx="3800592" cy="461665"/>
          </a:xfrm>
          <a:prstGeom prst="rect">
            <a:avLst/>
          </a:prstGeom>
        </p:spPr>
        <p:txBody>
          <a:bodyPr wrap="none">
            <a:spAutoFit/>
          </a:bodyPr>
          <a:lstStyle/>
          <a:p>
            <a:r>
              <a:rPr lang="en-SG" sz="1200" dirty="0"/>
              <a:t>Contact: </a:t>
            </a:r>
            <a:r>
              <a:rPr lang="en-SG" sz="1200" dirty="0" err="1"/>
              <a:t>Dr.</a:t>
            </a:r>
            <a:r>
              <a:rPr lang="en-SG" sz="1200" dirty="0"/>
              <a:t> Xianshu Luo, </a:t>
            </a:r>
            <a:r>
              <a:rPr lang="en-SG" sz="1200" dirty="0">
                <a:hlinkClick r:id="rId7"/>
              </a:rPr>
              <a:t>Luo_Xianshu@ime.a-star.edu.sg</a:t>
            </a:r>
            <a:endParaRPr lang="en-SG" sz="1200" dirty="0"/>
          </a:p>
          <a:p>
            <a:endParaRPr lang="en-SG" sz="1200" dirty="0"/>
          </a:p>
        </p:txBody>
      </p:sp>
    </p:spTree>
    <p:extLst>
      <p:ext uri="{BB962C8B-B14F-4D97-AF65-F5344CB8AC3E}">
        <p14:creationId xmlns:p14="http://schemas.microsoft.com/office/powerpoint/2010/main" val="2475577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1ED43-2B11-4308-9732-A7B2FFCB988E}"/>
              </a:ext>
            </a:extLst>
          </p:cNvPr>
          <p:cNvSpPr>
            <a:spLocks noGrp="1"/>
          </p:cNvSpPr>
          <p:nvPr>
            <p:ph type="title"/>
          </p:nvPr>
        </p:nvSpPr>
        <p:spPr>
          <a:xfrm>
            <a:off x="762000" y="2143125"/>
            <a:ext cx="8229600" cy="857250"/>
          </a:xfrm>
        </p:spPr>
        <p:txBody>
          <a:bodyPr/>
          <a:lstStyle/>
          <a:p>
            <a:r>
              <a:rPr lang="en-US" dirty="0"/>
              <a:t>Lithium </a:t>
            </a:r>
            <a:r>
              <a:rPr lang="en-US" dirty="0" err="1"/>
              <a:t>niobate</a:t>
            </a:r>
            <a:r>
              <a:rPr lang="en-US" dirty="0"/>
              <a:t> compared to other materials</a:t>
            </a:r>
            <a:endParaRPr lang="en-SG" dirty="0"/>
          </a:p>
        </p:txBody>
      </p:sp>
      <p:sp>
        <p:nvSpPr>
          <p:cNvPr id="4" name="Slide Number Placeholder 3">
            <a:extLst>
              <a:ext uri="{FF2B5EF4-FFF2-40B4-BE49-F238E27FC236}">
                <a16:creationId xmlns:a16="http://schemas.microsoft.com/office/drawing/2014/main" id="{7F8BF257-540E-4ABB-A63B-484025BB3288}"/>
              </a:ext>
            </a:extLst>
          </p:cNvPr>
          <p:cNvSpPr>
            <a:spLocks noGrp="1"/>
          </p:cNvSpPr>
          <p:nvPr>
            <p:ph type="sldNum" sz="quarter" idx="12"/>
          </p:nvPr>
        </p:nvSpPr>
        <p:spPr/>
        <p:txBody>
          <a:bodyPr/>
          <a:lstStyle/>
          <a:p>
            <a:fld id="{1BD64A95-0862-4B58-9908-69AC66CA32F7}" type="slidenum">
              <a:rPr lang="en-US" smtClean="0"/>
              <a:pPr/>
              <a:t>9</a:t>
            </a:fld>
            <a:endParaRPr lang="en-US"/>
          </a:p>
        </p:txBody>
      </p:sp>
    </p:spTree>
    <p:extLst>
      <p:ext uri="{BB962C8B-B14F-4D97-AF65-F5344CB8AC3E}">
        <p14:creationId xmlns:p14="http://schemas.microsoft.com/office/powerpoint/2010/main" val="8162487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7.7"/>
</p:tagLst>
</file>

<file path=ppt/tags/tag2.xml><?xml version="1.0" encoding="utf-8"?>
<p:tagLst xmlns:a="http://schemas.openxmlformats.org/drawingml/2006/main" xmlns:r="http://schemas.openxmlformats.org/officeDocument/2006/relationships" xmlns:p="http://schemas.openxmlformats.org/presentationml/2006/main">
  <p:tag name="TIMING" val="|9.4|41.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10208</TotalTime>
  <Words>4372</Words>
  <Application>Microsoft Office PowerPoint</Application>
  <PresentationFormat>On-screen Show (16:9)</PresentationFormat>
  <Paragraphs>776</Paragraphs>
  <Slides>51</Slides>
  <Notes>20</Notes>
  <HiddenSlides>2</HiddenSlides>
  <MMClips>0</MMClips>
  <ScaleCrop>false</ScaleCrop>
  <HeadingPairs>
    <vt:vector size="8" baseType="variant">
      <vt:variant>
        <vt:lpstr>Fonts Used</vt:lpstr>
      </vt:variant>
      <vt:variant>
        <vt:i4>31</vt:i4>
      </vt:variant>
      <vt:variant>
        <vt:lpstr>Theme</vt:lpstr>
      </vt:variant>
      <vt:variant>
        <vt:i4>6</vt:i4>
      </vt:variant>
      <vt:variant>
        <vt:lpstr>Embedded OLE Servers</vt:lpstr>
      </vt:variant>
      <vt:variant>
        <vt:i4>1</vt:i4>
      </vt:variant>
      <vt:variant>
        <vt:lpstr>Slide Titles</vt:lpstr>
      </vt:variant>
      <vt:variant>
        <vt:i4>51</vt:i4>
      </vt:variant>
    </vt:vector>
  </HeadingPairs>
  <TitlesOfParts>
    <vt:vector size="89" baseType="lpstr">
      <vt:lpstr>-apple-system</vt:lpstr>
      <vt:lpstr>Aptos</vt:lpstr>
      <vt:lpstr>Archivo</vt:lpstr>
      <vt:lpstr>Arial </vt:lpstr>
      <vt:lpstr>Calibri </vt:lpstr>
      <vt:lpstr>CMR10</vt:lpstr>
      <vt:lpstr>CMR7</vt:lpstr>
      <vt:lpstr>CMTI10</vt:lpstr>
      <vt:lpstr>DengXian</vt:lpstr>
      <vt:lpstr>DengXian</vt:lpstr>
      <vt:lpstr>Gilroy SemiBold</vt:lpstr>
      <vt:lpstr>MathematicalPi-Five</vt:lpstr>
      <vt:lpstr>MS Mincho</vt:lpstr>
      <vt:lpstr>NewCenturySchlbk-Italic-A</vt:lpstr>
      <vt:lpstr>NewCenturySchlbk-Roman</vt:lpstr>
      <vt:lpstr>NewCenturySchlbk-Roman-A</vt:lpstr>
      <vt:lpstr>PMingLiU</vt:lpstr>
      <vt:lpstr>宋体</vt:lpstr>
      <vt:lpstr>宋体</vt:lpstr>
      <vt:lpstr>Arial</vt:lpstr>
      <vt:lpstr>Calibri</vt:lpstr>
      <vt:lpstr>Calibri Light</vt:lpstr>
      <vt:lpstr>Cambria Math</vt:lpstr>
      <vt:lpstr>Courier New</vt:lpstr>
      <vt:lpstr>Helvetica</vt:lpstr>
      <vt:lpstr>Neue Haas Grotesk Text Pro</vt:lpstr>
      <vt:lpstr>Open Sans</vt:lpstr>
      <vt:lpstr>Symbol</vt:lpstr>
      <vt:lpstr>Times New Roman</vt:lpstr>
      <vt:lpstr>verdana</vt:lpstr>
      <vt:lpstr>Wingdings</vt:lpstr>
      <vt:lpstr>Office Theme</vt:lpstr>
      <vt:lpstr>1_Office Theme</vt:lpstr>
      <vt:lpstr>2_Office Theme</vt:lpstr>
      <vt:lpstr>3_Office Theme</vt:lpstr>
      <vt:lpstr>4_Office Theme</vt:lpstr>
      <vt:lpstr>VanillaVTI</vt:lpstr>
      <vt:lpstr>Graph</vt:lpstr>
      <vt:lpstr>Lithium Niobate on Insulator Integrated Photonics from Fabrication to Classical and Quantum Applications</vt:lpstr>
      <vt:lpstr>PowerPoint Presentation</vt:lpstr>
      <vt:lpstr>Lithium niobate publication counting</vt:lpstr>
      <vt:lpstr>PowerPoint Presentation</vt:lpstr>
      <vt:lpstr>PowerPoint Presentation</vt:lpstr>
      <vt:lpstr>Applications</vt:lpstr>
      <vt:lpstr>PowerPoint Presentation</vt:lpstr>
      <vt:lpstr>PowerPoint Presentation</vt:lpstr>
      <vt:lpstr>Lithium niobate compared to other 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Typical Waveguide Fabrication Procedure</vt:lpstr>
      <vt:lpstr>PowerPoint Presentation</vt:lpstr>
      <vt:lpstr>PowerPoint Presentation</vt:lpstr>
      <vt:lpstr>Optical computing with Lithium Niobate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Ising Machines</vt:lpstr>
      <vt:lpstr>PowerPoint Presentation</vt:lpstr>
      <vt:lpstr>PowerPoint Presentation</vt:lpstr>
      <vt:lpstr>PowerPoint Presentation</vt:lpstr>
      <vt:lpstr>PowerPoint Presentation</vt:lpstr>
      <vt:lpstr>Non-photonic Ising machines</vt:lpstr>
      <vt:lpstr>Photonic Ising machines</vt:lpstr>
      <vt:lpstr>Working Principle</vt:lpstr>
      <vt:lpstr>Free Space All-Optical Ising Machine</vt:lpstr>
      <vt:lpstr>PowerPoint Presentation</vt:lpstr>
      <vt:lpstr>PowerPoint Presentation</vt:lpstr>
      <vt:lpstr>≈50,000-spin problem solving (silicon chip)</vt:lpstr>
      <vt:lpstr>Solving MAXCUT problems</vt:lpstr>
      <vt:lpstr>Perspective among the best Ising machines</vt:lpstr>
      <vt:lpstr>FPGA based test scheme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Yihan LIAN</dc:creator>
  <cp:lastModifiedBy>Aaron Danner</cp:lastModifiedBy>
  <cp:revision>163</cp:revision>
  <dcterms:created xsi:type="dcterms:W3CDTF">2018-08-16T03:57:50Z</dcterms:created>
  <dcterms:modified xsi:type="dcterms:W3CDTF">2025-05-16T11:54:19Z</dcterms:modified>
</cp:coreProperties>
</file>